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2"/>
  </p:notesMasterIdLst>
  <p:handoutMasterIdLst>
    <p:handoutMasterId r:id="rId33"/>
  </p:handoutMasterIdLst>
  <p:sldIdLst>
    <p:sldId id="257" r:id="rId2"/>
    <p:sldId id="291" r:id="rId3"/>
    <p:sldId id="258" r:id="rId4"/>
    <p:sldId id="290" r:id="rId5"/>
    <p:sldId id="293" r:id="rId6"/>
    <p:sldId id="292" r:id="rId7"/>
    <p:sldId id="316" r:id="rId8"/>
    <p:sldId id="295" r:id="rId9"/>
    <p:sldId id="307" r:id="rId10"/>
    <p:sldId id="308" r:id="rId11"/>
    <p:sldId id="296" r:id="rId12"/>
    <p:sldId id="298" r:id="rId13"/>
    <p:sldId id="299" r:id="rId14"/>
    <p:sldId id="309" r:id="rId15"/>
    <p:sldId id="300" r:id="rId16"/>
    <p:sldId id="301" r:id="rId17"/>
    <p:sldId id="302" r:id="rId18"/>
    <p:sldId id="303" r:id="rId19"/>
    <p:sldId id="317" r:id="rId20"/>
    <p:sldId id="297" r:id="rId21"/>
    <p:sldId id="310" r:id="rId22"/>
    <p:sldId id="306" r:id="rId23"/>
    <p:sldId id="311" r:id="rId24"/>
    <p:sldId id="305" r:id="rId25"/>
    <p:sldId id="313" r:id="rId26"/>
    <p:sldId id="314" r:id="rId27"/>
    <p:sldId id="315" r:id="rId28"/>
    <p:sldId id="289" r:id="rId29"/>
    <p:sldId id="280" r:id="rId30"/>
    <p:sldId id="281" r:id="rId3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FFFF"/>
    <a:srgbClr val="265A99"/>
    <a:srgbClr val="0066FF"/>
    <a:srgbClr val="CCCCFF"/>
    <a:srgbClr val="D7E4BD"/>
    <a:srgbClr val="7793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75899" autoAdjust="0"/>
  </p:normalViewPr>
  <p:slideViewPr>
    <p:cSldViewPr>
      <p:cViewPr varScale="1">
        <p:scale>
          <a:sx n="43" d="100"/>
          <a:sy n="43" d="100"/>
        </p:scale>
        <p:origin x="1236" y="48"/>
      </p:cViewPr>
      <p:guideLst>
        <p:guide orient="horz" pos="2160"/>
        <p:guide pos="2880"/>
      </p:guideLst>
    </p:cSldViewPr>
  </p:slideViewPr>
  <p:notesTextViewPr>
    <p:cViewPr>
      <p:scale>
        <a:sx n="1" d="1"/>
        <a:sy n="1" d="1"/>
      </p:scale>
      <p:origin x="0" y="0"/>
    </p:cViewPr>
  </p:notesTextViewPr>
  <p:notesViewPr>
    <p:cSldViewPr>
      <p:cViewPr varScale="1">
        <p:scale>
          <a:sx n="80" d="100"/>
          <a:sy n="80" d="100"/>
        </p:scale>
        <p:origin x="4014" y="120"/>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1FB77C-D5AE-4FED-AB3C-3F769B90A12F}"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kumimoji="1" lang="ja-JP" altLang="en-US"/>
        </a:p>
      </dgm:t>
    </dgm:pt>
    <dgm:pt modelId="{1BB1604F-CD44-478B-B9D0-C2D3F143E659}">
      <dgm:prSet phldrT="[テキスト]" custT="1"/>
      <dgm:spPr/>
      <dgm:t>
        <a:bodyPr/>
        <a:lstStyle/>
        <a:p>
          <a:r>
            <a:rPr kumimoji="1" lang="ja-JP" altLang="en-US" sz="3600" dirty="0" smtClean="0"/>
            <a:t>児童</a:t>
          </a:r>
          <a:endParaRPr kumimoji="1" lang="ja-JP" altLang="en-US" sz="3600" dirty="0"/>
        </a:p>
      </dgm:t>
    </dgm:pt>
    <dgm:pt modelId="{CC28E6DB-5EA4-4EC7-81FF-2E658D7D51E4}" type="parTrans" cxnId="{95B82826-DE22-4CB1-BCA2-6BDEAF2973C1}">
      <dgm:prSet/>
      <dgm:spPr/>
      <dgm:t>
        <a:bodyPr/>
        <a:lstStyle/>
        <a:p>
          <a:endParaRPr kumimoji="1" lang="ja-JP" altLang="en-US"/>
        </a:p>
      </dgm:t>
    </dgm:pt>
    <dgm:pt modelId="{3D74B226-3DFF-419D-86EA-47B902B008EC}" type="sibTrans" cxnId="{95B82826-DE22-4CB1-BCA2-6BDEAF2973C1}">
      <dgm:prSet/>
      <dgm:spPr/>
      <dgm:t>
        <a:bodyPr/>
        <a:lstStyle/>
        <a:p>
          <a:endParaRPr kumimoji="1" lang="ja-JP" altLang="en-US"/>
        </a:p>
      </dgm:t>
    </dgm:pt>
    <dgm:pt modelId="{5789BB77-38B1-4FAA-83C4-DC83F3762AD9}">
      <dgm:prSet phldrT="[テキスト]" custT="1"/>
      <dgm:spPr/>
      <dgm:t>
        <a:bodyPr/>
        <a:lstStyle/>
        <a:p>
          <a:r>
            <a:rPr kumimoji="1" lang="ja-JP" altLang="en-US" sz="3200" dirty="0" smtClean="0"/>
            <a:t>１８歳に満たない者</a:t>
          </a:r>
          <a:endParaRPr kumimoji="1" lang="ja-JP" altLang="en-US" sz="3200" dirty="0"/>
        </a:p>
      </dgm:t>
    </dgm:pt>
    <dgm:pt modelId="{BB031E0A-DB33-43E1-B0AB-5644131680B2}" type="parTrans" cxnId="{CAF33C96-753C-44BC-A398-09135BBAAF39}">
      <dgm:prSet/>
      <dgm:spPr/>
      <dgm:t>
        <a:bodyPr/>
        <a:lstStyle/>
        <a:p>
          <a:endParaRPr kumimoji="1" lang="ja-JP" altLang="en-US"/>
        </a:p>
      </dgm:t>
    </dgm:pt>
    <dgm:pt modelId="{BFE49C81-E432-470D-A0C1-B19FEBC2D6FC}" type="sibTrans" cxnId="{CAF33C96-753C-44BC-A398-09135BBAAF39}">
      <dgm:prSet/>
      <dgm:spPr/>
      <dgm:t>
        <a:bodyPr/>
        <a:lstStyle/>
        <a:p>
          <a:endParaRPr kumimoji="1" lang="ja-JP" altLang="en-US"/>
        </a:p>
      </dgm:t>
    </dgm:pt>
    <dgm:pt modelId="{865BD135-30D3-4DC7-AE33-429BC6435060}">
      <dgm:prSet phldrT="[テキスト]" custT="1"/>
      <dgm:spPr/>
      <dgm:t>
        <a:bodyPr/>
        <a:lstStyle/>
        <a:p>
          <a:r>
            <a:rPr kumimoji="1" lang="ja-JP" altLang="en-US" sz="3600" dirty="0" smtClean="0"/>
            <a:t>保護者</a:t>
          </a:r>
          <a:endParaRPr kumimoji="1" lang="ja-JP" altLang="en-US" sz="3600" dirty="0"/>
        </a:p>
      </dgm:t>
    </dgm:pt>
    <dgm:pt modelId="{6FE85B74-8502-4D59-B334-B352AE2B5C5E}" type="parTrans" cxnId="{38CB0B54-74A7-4645-9645-51AFBD9242C4}">
      <dgm:prSet/>
      <dgm:spPr/>
      <dgm:t>
        <a:bodyPr/>
        <a:lstStyle/>
        <a:p>
          <a:endParaRPr kumimoji="1" lang="ja-JP" altLang="en-US"/>
        </a:p>
      </dgm:t>
    </dgm:pt>
    <dgm:pt modelId="{42E89E14-1C52-4913-94C0-B9F9133EC1DF}" type="sibTrans" cxnId="{38CB0B54-74A7-4645-9645-51AFBD9242C4}">
      <dgm:prSet/>
      <dgm:spPr/>
      <dgm:t>
        <a:bodyPr/>
        <a:lstStyle/>
        <a:p>
          <a:endParaRPr kumimoji="1" lang="ja-JP" altLang="en-US"/>
        </a:p>
      </dgm:t>
    </dgm:pt>
    <dgm:pt modelId="{7D4EE1E3-9248-4ED2-AB46-F4EE431D9F1F}">
      <dgm:prSet phldrT="[テキスト]" custT="1"/>
      <dgm:spPr/>
      <dgm:t>
        <a:bodyPr/>
        <a:lstStyle/>
        <a:p>
          <a:r>
            <a:rPr kumimoji="1" lang="ja-JP" altLang="en-US" sz="3200" dirty="0" smtClean="0"/>
            <a:t>親権を行う者</a:t>
          </a:r>
          <a:endParaRPr kumimoji="1" lang="ja-JP" altLang="en-US" sz="3200" dirty="0"/>
        </a:p>
      </dgm:t>
    </dgm:pt>
    <dgm:pt modelId="{D02F70B4-0A6E-49CE-90C9-F0DE1E65B1B0}" type="parTrans" cxnId="{4006DF1D-6884-47DD-9E98-4ABBD8B308D5}">
      <dgm:prSet/>
      <dgm:spPr/>
      <dgm:t>
        <a:bodyPr/>
        <a:lstStyle/>
        <a:p>
          <a:endParaRPr kumimoji="1" lang="ja-JP" altLang="en-US"/>
        </a:p>
      </dgm:t>
    </dgm:pt>
    <dgm:pt modelId="{DB6AD966-EC0D-4B4D-8DCD-19392FE4C70F}" type="sibTrans" cxnId="{4006DF1D-6884-47DD-9E98-4ABBD8B308D5}">
      <dgm:prSet/>
      <dgm:spPr/>
      <dgm:t>
        <a:bodyPr/>
        <a:lstStyle/>
        <a:p>
          <a:endParaRPr kumimoji="1" lang="ja-JP" altLang="en-US"/>
        </a:p>
      </dgm:t>
    </dgm:pt>
    <dgm:pt modelId="{F1D1C176-4749-489D-9D7D-198BE0EDB4E4}">
      <dgm:prSet phldrT="[テキスト]" custT="1"/>
      <dgm:spPr/>
      <dgm:t>
        <a:bodyPr/>
        <a:lstStyle/>
        <a:p>
          <a:r>
            <a:rPr kumimoji="1" lang="ja-JP" altLang="en-US" sz="3200" dirty="0" smtClean="0"/>
            <a:t>未成年後見人その他の者で、児童を現に監護するもの</a:t>
          </a:r>
          <a:endParaRPr kumimoji="1" lang="ja-JP" altLang="en-US" sz="3200" dirty="0"/>
        </a:p>
      </dgm:t>
    </dgm:pt>
    <dgm:pt modelId="{F76C3CE3-7DAF-4FBB-B689-0616E5B3A645}" type="parTrans" cxnId="{08ED3D76-792C-4EA3-B4B5-B686900B425E}">
      <dgm:prSet/>
      <dgm:spPr/>
      <dgm:t>
        <a:bodyPr/>
        <a:lstStyle/>
        <a:p>
          <a:endParaRPr kumimoji="1" lang="ja-JP" altLang="en-US"/>
        </a:p>
      </dgm:t>
    </dgm:pt>
    <dgm:pt modelId="{D0E509F6-00AC-47EC-A146-CDC3B2FFEA38}" type="sibTrans" cxnId="{08ED3D76-792C-4EA3-B4B5-B686900B425E}">
      <dgm:prSet/>
      <dgm:spPr/>
      <dgm:t>
        <a:bodyPr/>
        <a:lstStyle/>
        <a:p>
          <a:endParaRPr kumimoji="1" lang="ja-JP" altLang="en-US"/>
        </a:p>
      </dgm:t>
    </dgm:pt>
    <dgm:pt modelId="{58920B19-4467-4AC3-A5CA-D15462A336F4}">
      <dgm:prSet phldrT="[テキスト]" custT="1"/>
      <dgm:spPr/>
      <dgm:t>
        <a:bodyPr/>
        <a:lstStyle/>
        <a:p>
          <a:r>
            <a:rPr kumimoji="1" lang="ja-JP" altLang="en-US" sz="3600" dirty="0" smtClean="0"/>
            <a:t>監護</a:t>
          </a:r>
          <a:endParaRPr kumimoji="1" lang="ja-JP" altLang="en-US" sz="3600" dirty="0"/>
        </a:p>
      </dgm:t>
    </dgm:pt>
    <dgm:pt modelId="{E7AA9782-913D-4A3A-8B2C-C1868424E48D}" type="parTrans" cxnId="{37C10D6A-9C63-4ED1-A0E2-708953881D44}">
      <dgm:prSet/>
      <dgm:spPr/>
      <dgm:t>
        <a:bodyPr/>
        <a:lstStyle/>
        <a:p>
          <a:endParaRPr kumimoji="1" lang="ja-JP" altLang="en-US"/>
        </a:p>
      </dgm:t>
    </dgm:pt>
    <dgm:pt modelId="{9314F1F9-FD40-41D1-9B26-711C6BCFA8B9}" type="sibTrans" cxnId="{37C10D6A-9C63-4ED1-A0E2-708953881D44}">
      <dgm:prSet/>
      <dgm:spPr/>
      <dgm:t>
        <a:bodyPr/>
        <a:lstStyle/>
        <a:p>
          <a:endParaRPr kumimoji="1" lang="ja-JP" altLang="en-US"/>
        </a:p>
      </dgm:t>
    </dgm:pt>
    <dgm:pt modelId="{AD5CF4CC-0D5E-49D3-8145-0A80A5FB13B7}">
      <dgm:prSet phldrT="[テキスト]" custT="1"/>
      <dgm:spPr/>
      <dgm:t>
        <a:bodyPr/>
        <a:lstStyle/>
        <a:p>
          <a:r>
            <a:rPr kumimoji="1" lang="ja-JP" altLang="en-US" sz="3200" dirty="0" smtClean="0"/>
            <a:t>監督、保護すること</a:t>
          </a:r>
          <a:endParaRPr kumimoji="1" lang="ja-JP" altLang="en-US" sz="3200" dirty="0"/>
        </a:p>
      </dgm:t>
    </dgm:pt>
    <dgm:pt modelId="{5E239D31-3F1A-4437-90A1-6A986B931B35}" type="parTrans" cxnId="{1FBC485E-22AB-4DC4-A9D8-77271354589A}">
      <dgm:prSet/>
      <dgm:spPr/>
      <dgm:t>
        <a:bodyPr/>
        <a:lstStyle/>
        <a:p>
          <a:endParaRPr kumimoji="1" lang="ja-JP" altLang="en-US"/>
        </a:p>
      </dgm:t>
    </dgm:pt>
    <dgm:pt modelId="{07542A36-7CB2-4A5E-B6F6-3D348D51CD5B}" type="sibTrans" cxnId="{1FBC485E-22AB-4DC4-A9D8-77271354589A}">
      <dgm:prSet/>
      <dgm:spPr/>
      <dgm:t>
        <a:bodyPr/>
        <a:lstStyle/>
        <a:p>
          <a:endParaRPr kumimoji="1" lang="ja-JP" altLang="en-US"/>
        </a:p>
      </dgm:t>
    </dgm:pt>
    <dgm:pt modelId="{D0CDA998-F535-4441-B9FA-6CAE72171CC4}" type="pres">
      <dgm:prSet presAssocID="{C71FB77C-D5AE-4FED-AB3C-3F769B90A12F}" presName="Name0" presStyleCnt="0">
        <dgm:presLayoutVars>
          <dgm:dir/>
          <dgm:animLvl val="lvl"/>
          <dgm:resizeHandles val="exact"/>
        </dgm:presLayoutVars>
      </dgm:prSet>
      <dgm:spPr/>
      <dgm:t>
        <a:bodyPr/>
        <a:lstStyle/>
        <a:p>
          <a:endParaRPr kumimoji="1" lang="ja-JP" altLang="en-US"/>
        </a:p>
      </dgm:t>
    </dgm:pt>
    <dgm:pt modelId="{2478C5F1-3709-4399-99B7-323CCD46AFCA}" type="pres">
      <dgm:prSet presAssocID="{1BB1604F-CD44-478B-B9D0-C2D3F143E659}" presName="linNode" presStyleCnt="0"/>
      <dgm:spPr/>
    </dgm:pt>
    <dgm:pt modelId="{2E66FC8D-BCC5-49F8-B573-1BD987A7C8C7}" type="pres">
      <dgm:prSet presAssocID="{1BB1604F-CD44-478B-B9D0-C2D3F143E659}" presName="parentText" presStyleLbl="node1" presStyleIdx="0" presStyleCnt="3" custScaleX="61113" custLinFactNeighborX="-11846" custLinFactNeighborY="1784">
        <dgm:presLayoutVars>
          <dgm:chMax val="1"/>
          <dgm:bulletEnabled val="1"/>
        </dgm:presLayoutVars>
      </dgm:prSet>
      <dgm:spPr/>
      <dgm:t>
        <a:bodyPr/>
        <a:lstStyle/>
        <a:p>
          <a:endParaRPr kumimoji="1" lang="ja-JP" altLang="en-US"/>
        </a:p>
      </dgm:t>
    </dgm:pt>
    <dgm:pt modelId="{3EE0FAF9-3B9F-423A-BB0C-C6029A839EBF}" type="pres">
      <dgm:prSet presAssocID="{1BB1604F-CD44-478B-B9D0-C2D3F143E659}" presName="descendantText" presStyleLbl="alignAccFollowNode1" presStyleIdx="0" presStyleCnt="3" custScaleX="121994" custScaleY="108291">
        <dgm:presLayoutVars>
          <dgm:bulletEnabled val="1"/>
        </dgm:presLayoutVars>
      </dgm:prSet>
      <dgm:spPr/>
      <dgm:t>
        <a:bodyPr/>
        <a:lstStyle/>
        <a:p>
          <a:endParaRPr kumimoji="1" lang="ja-JP" altLang="en-US"/>
        </a:p>
      </dgm:t>
    </dgm:pt>
    <dgm:pt modelId="{63E6B3AB-2829-4BDC-8BAF-8574B25BEB8E}" type="pres">
      <dgm:prSet presAssocID="{3D74B226-3DFF-419D-86EA-47B902B008EC}" presName="sp" presStyleCnt="0"/>
      <dgm:spPr/>
    </dgm:pt>
    <dgm:pt modelId="{005BC63B-C6C2-4E5F-B1D2-C376D19BA37D}" type="pres">
      <dgm:prSet presAssocID="{865BD135-30D3-4DC7-AE33-429BC6435060}" presName="linNode" presStyleCnt="0"/>
      <dgm:spPr/>
    </dgm:pt>
    <dgm:pt modelId="{0B3C1021-44E7-499E-B803-3740B7F74337}" type="pres">
      <dgm:prSet presAssocID="{865BD135-30D3-4DC7-AE33-429BC6435060}" presName="parentText" presStyleLbl="node1" presStyleIdx="1" presStyleCnt="3" custScaleX="61113" custLinFactNeighborX="-11846" custLinFactNeighborY="1697">
        <dgm:presLayoutVars>
          <dgm:chMax val="1"/>
          <dgm:bulletEnabled val="1"/>
        </dgm:presLayoutVars>
      </dgm:prSet>
      <dgm:spPr/>
      <dgm:t>
        <a:bodyPr/>
        <a:lstStyle/>
        <a:p>
          <a:endParaRPr kumimoji="1" lang="ja-JP" altLang="en-US"/>
        </a:p>
      </dgm:t>
    </dgm:pt>
    <dgm:pt modelId="{DB2157EB-4260-445B-8ECD-F403405E3D1B}" type="pres">
      <dgm:prSet presAssocID="{865BD135-30D3-4DC7-AE33-429BC6435060}" presName="descendantText" presStyleLbl="alignAccFollowNode1" presStyleIdx="1" presStyleCnt="3" custScaleX="121994" custScaleY="139295">
        <dgm:presLayoutVars>
          <dgm:bulletEnabled val="1"/>
        </dgm:presLayoutVars>
      </dgm:prSet>
      <dgm:spPr/>
      <dgm:t>
        <a:bodyPr/>
        <a:lstStyle/>
        <a:p>
          <a:endParaRPr kumimoji="1" lang="ja-JP" altLang="en-US"/>
        </a:p>
      </dgm:t>
    </dgm:pt>
    <dgm:pt modelId="{A30B0049-1304-4E37-8298-96688DE6F492}" type="pres">
      <dgm:prSet presAssocID="{42E89E14-1C52-4913-94C0-B9F9133EC1DF}" presName="sp" presStyleCnt="0"/>
      <dgm:spPr/>
    </dgm:pt>
    <dgm:pt modelId="{2349C3FA-3058-47FC-AB2C-6935693A159A}" type="pres">
      <dgm:prSet presAssocID="{58920B19-4467-4AC3-A5CA-D15462A336F4}" presName="linNode" presStyleCnt="0"/>
      <dgm:spPr/>
    </dgm:pt>
    <dgm:pt modelId="{7528B91D-6159-4AB2-B688-7FA38F163A7A}" type="pres">
      <dgm:prSet presAssocID="{58920B19-4467-4AC3-A5CA-D15462A336F4}" presName="parentText" presStyleLbl="node1" presStyleIdx="2" presStyleCnt="3" custScaleX="61113" custLinFactNeighborX="-11846" custLinFactNeighborY="-64">
        <dgm:presLayoutVars>
          <dgm:chMax val="1"/>
          <dgm:bulletEnabled val="1"/>
        </dgm:presLayoutVars>
      </dgm:prSet>
      <dgm:spPr/>
      <dgm:t>
        <a:bodyPr/>
        <a:lstStyle/>
        <a:p>
          <a:endParaRPr kumimoji="1" lang="ja-JP" altLang="en-US"/>
        </a:p>
      </dgm:t>
    </dgm:pt>
    <dgm:pt modelId="{352E7F31-D95F-4C7C-8836-0CC84EBA564C}" type="pres">
      <dgm:prSet presAssocID="{58920B19-4467-4AC3-A5CA-D15462A336F4}" presName="descendantText" presStyleLbl="alignAccFollowNode1" presStyleIdx="2" presStyleCnt="3" custScaleX="121994" custScaleY="108291">
        <dgm:presLayoutVars>
          <dgm:bulletEnabled val="1"/>
        </dgm:presLayoutVars>
      </dgm:prSet>
      <dgm:spPr/>
      <dgm:t>
        <a:bodyPr/>
        <a:lstStyle/>
        <a:p>
          <a:endParaRPr kumimoji="1" lang="ja-JP" altLang="en-US"/>
        </a:p>
      </dgm:t>
    </dgm:pt>
  </dgm:ptLst>
  <dgm:cxnLst>
    <dgm:cxn modelId="{0E41317F-B6CF-4C68-830A-6008A1374451}" type="presOf" srcId="{865BD135-30D3-4DC7-AE33-429BC6435060}" destId="{0B3C1021-44E7-499E-B803-3740B7F74337}" srcOrd="0" destOrd="0" presId="urn:microsoft.com/office/officeart/2005/8/layout/vList5"/>
    <dgm:cxn modelId="{9EFAFF32-C620-4BF3-89E3-68439753AB47}" type="presOf" srcId="{C71FB77C-D5AE-4FED-AB3C-3F769B90A12F}" destId="{D0CDA998-F535-4441-B9FA-6CAE72171CC4}" srcOrd="0" destOrd="0" presId="urn:microsoft.com/office/officeart/2005/8/layout/vList5"/>
    <dgm:cxn modelId="{963BC6FC-D0C7-4559-8FF4-A55B6EF6804C}" type="presOf" srcId="{AD5CF4CC-0D5E-49D3-8145-0A80A5FB13B7}" destId="{352E7F31-D95F-4C7C-8836-0CC84EBA564C}" srcOrd="0" destOrd="0" presId="urn:microsoft.com/office/officeart/2005/8/layout/vList5"/>
    <dgm:cxn modelId="{95B82826-DE22-4CB1-BCA2-6BDEAF2973C1}" srcId="{C71FB77C-D5AE-4FED-AB3C-3F769B90A12F}" destId="{1BB1604F-CD44-478B-B9D0-C2D3F143E659}" srcOrd="0" destOrd="0" parTransId="{CC28E6DB-5EA4-4EC7-81FF-2E658D7D51E4}" sibTransId="{3D74B226-3DFF-419D-86EA-47B902B008EC}"/>
    <dgm:cxn modelId="{08ED3D76-792C-4EA3-B4B5-B686900B425E}" srcId="{865BD135-30D3-4DC7-AE33-429BC6435060}" destId="{F1D1C176-4749-489D-9D7D-198BE0EDB4E4}" srcOrd="1" destOrd="0" parTransId="{F76C3CE3-7DAF-4FBB-B689-0616E5B3A645}" sibTransId="{D0E509F6-00AC-47EC-A146-CDC3B2FFEA38}"/>
    <dgm:cxn modelId="{A9EC730D-797B-40A1-ACB1-C9869426E70C}" type="presOf" srcId="{F1D1C176-4749-489D-9D7D-198BE0EDB4E4}" destId="{DB2157EB-4260-445B-8ECD-F403405E3D1B}" srcOrd="0" destOrd="1" presId="urn:microsoft.com/office/officeart/2005/8/layout/vList5"/>
    <dgm:cxn modelId="{6254CE6C-4349-462A-8E33-26C741974E82}" type="presOf" srcId="{7D4EE1E3-9248-4ED2-AB46-F4EE431D9F1F}" destId="{DB2157EB-4260-445B-8ECD-F403405E3D1B}" srcOrd="0" destOrd="0" presId="urn:microsoft.com/office/officeart/2005/8/layout/vList5"/>
    <dgm:cxn modelId="{1FBC485E-22AB-4DC4-A9D8-77271354589A}" srcId="{58920B19-4467-4AC3-A5CA-D15462A336F4}" destId="{AD5CF4CC-0D5E-49D3-8145-0A80A5FB13B7}" srcOrd="0" destOrd="0" parTransId="{5E239D31-3F1A-4437-90A1-6A986B931B35}" sibTransId="{07542A36-7CB2-4A5E-B6F6-3D348D51CD5B}"/>
    <dgm:cxn modelId="{188F96F5-1FCF-48F3-A70F-E99061CC4E82}" type="presOf" srcId="{1BB1604F-CD44-478B-B9D0-C2D3F143E659}" destId="{2E66FC8D-BCC5-49F8-B573-1BD987A7C8C7}" srcOrd="0" destOrd="0" presId="urn:microsoft.com/office/officeart/2005/8/layout/vList5"/>
    <dgm:cxn modelId="{37C10D6A-9C63-4ED1-A0E2-708953881D44}" srcId="{C71FB77C-D5AE-4FED-AB3C-3F769B90A12F}" destId="{58920B19-4467-4AC3-A5CA-D15462A336F4}" srcOrd="2" destOrd="0" parTransId="{E7AA9782-913D-4A3A-8B2C-C1868424E48D}" sibTransId="{9314F1F9-FD40-41D1-9B26-711C6BCFA8B9}"/>
    <dgm:cxn modelId="{F1945BA9-0BFD-498D-A369-286E3CEC7A01}" type="presOf" srcId="{5789BB77-38B1-4FAA-83C4-DC83F3762AD9}" destId="{3EE0FAF9-3B9F-423A-BB0C-C6029A839EBF}" srcOrd="0" destOrd="0" presId="urn:microsoft.com/office/officeart/2005/8/layout/vList5"/>
    <dgm:cxn modelId="{CAF33C96-753C-44BC-A398-09135BBAAF39}" srcId="{1BB1604F-CD44-478B-B9D0-C2D3F143E659}" destId="{5789BB77-38B1-4FAA-83C4-DC83F3762AD9}" srcOrd="0" destOrd="0" parTransId="{BB031E0A-DB33-43E1-B0AB-5644131680B2}" sibTransId="{BFE49C81-E432-470D-A0C1-B19FEBC2D6FC}"/>
    <dgm:cxn modelId="{2D962805-FB0C-48F1-BE23-BDBFCC00DB14}" type="presOf" srcId="{58920B19-4467-4AC3-A5CA-D15462A336F4}" destId="{7528B91D-6159-4AB2-B688-7FA38F163A7A}" srcOrd="0" destOrd="0" presId="urn:microsoft.com/office/officeart/2005/8/layout/vList5"/>
    <dgm:cxn modelId="{38CB0B54-74A7-4645-9645-51AFBD9242C4}" srcId="{C71FB77C-D5AE-4FED-AB3C-3F769B90A12F}" destId="{865BD135-30D3-4DC7-AE33-429BC6435060}" srcOrd="1" destOrd="0" parTransId="{6FE85B74-8502-4D59-B334-B352AE2B5C5E}" sibTransId="{42E89E14-1C52-4913-94C0-B9F9133EC1DF}"/>
    <dgm:cxn modelId="{4006DF1D-6884-47DD-9E98-4ABBD8B308D5}" srcId="{865BD135-30D3-4DC7-AE33-429BC6435060}" destId="{7D4EE1E3-9248-4ED2-AB46-F4EE431D9F1F}" srcOrd="0" destOrd="0" parTransId="{D02F70B4-0A6E-49CE-90C9-F0DE1E65B1B0}" sibTransId="{DB6AD966-EC0D-4B4D-8DCD-19392FE4C70F}"/>
    <dgm:cxn modelId="{A09DB949-1314-47C3-BEE6-EE2576DBCACF}" type="presParOf" srcId="{D0CDA998-F535-4441-B9FA-6CAE72171CC4}" destId="{2478C5F1-3709-4399-99B7-323CCD46AFCA}" srcOrd="0" destOrd="0" presId="urn:microsoft.com/office/officeart/2005/8/layout/vList5"/>
    <dgm:cxn modelId="{851D58E6-AD3B-4A47-A5F7-3CF4C09963CA}" type="presParOf" srcId="{2478C5F1-3709-4399-99B7-323CCD46AFCA}" destId="{2E66FC8D-BCC5-49F8-B573-1BD987A7C8C7}" srcOrd="0" destOrd="0" presId="urn:microsoft.com/office/officeart/2005/8/layout/vList5"/>
    <dgm:cxn modelId="{ED749CDD-B3B1-4865-8FFF-622FB184D2E0}" type="presParOf" srcId="{2478C5F1-3709-4399-99B7-323CCD46AFCA}" destId="{3EE0FAF9-3B9F-423A-BB0C-C6029A839EBF}" srcOrd="1" destOrd="0" presId="urn:microsoft.com/office/officeart/2005/8/layout/vList5"/>
    <dgm:cxn modelId="{422A1E45-F7C5-432C-BD00-4144A1152AC9}" type="presParOf" srcId="{D0CDA998-F535-4441-B9FA-6CAE72171CC4}" destId="{63E6B3AB-2829-4BDC-8BAF-8574B25BEB8E}" srcOrd="1" destOrd="0" presId="urn:microsoft.com/office/officeart/2005/8/layout/vList5"/>
    <dgm:cxn modelId="{E912D7B1-249D-4750-A0FE-50015ED2B587}" type="presParOf" srcId="{D0CDA998-F535-4441-B9FA-6CAE72171CC4}" destId="{005BC63B-C6C2-4E5F-B1D2-C376D19BA37D}" srcOrd="2" destOrd="0" presId="urn:microsoft.com/office/officeart/2005/8/layout/vList5"/>
    <dgm:cxn modelId="{7E2E6001-F8CA-4169-A5E3-7B0D7F0F1554}" type="presParOf" srcId="{005BC63B-C6C2-4E5F-B1D2-C376D19BA37D}" destId="{0B3C1021-44E7-499E-B803-3740B7F74337}" srcOrd="0" destOrd="0" presId="urn:microsoft.com/office/officeart/2005/8/layout/vList5"/>
    <dgm:cxn modelId="{69EADF8B-9EA4-45EE-A953-90417DA4C343}" type="presParOf" srcId="{005BC63B-C6C2-4E5F-B1D2-C376D19BA37D}" destId="{DB2157EB-4260-445B-8ECD-F403405E3D1B}" srcOrd="1" destOrd="0" presId="urn:microsoft.com/office/officeart/2005/8/layout/vList5"/>
    <dgm:cxn modelId="{A783C0DA-33B6-464E-86B9-07DBD2C68E1E}" type="presParOf" srcId="{D0CDA998-F535-4441-B9FA-6CAE72171CC4}" destId="{A30B0049-1304-4E37-8298-96688DE6F492}" srcOrd="3" destOrd="0" presId="urn:microsoft.com/office/officeart/2005/8/layout/vList5"/>
    <dgm:cxn modelId="{55D901D2-BA2E-48C2-9CD2-422144D3DF2B}" type="presParOf" srcId="{D0CDA998-F535-4441-B9FA-6CAE72171CC4}" destId="{2349C3FA-3058-47FC-AB2C-6935693A159A}" srcOrd="4" destOrd="0" presId="urn:microsoft.com/office/officeart/2005/8/layout/vList5"/>
    <dgm:cxn modelId="{12245D31-E035-4135-848F-20585D284604}" type="presParOf" srcId="{2349C3FA-3058-47FC-AB2C-6935693A159A}" destId="{7528B91D-6159-4AB2-B688-7FA38F163A7A}" srcOrd="0" destOrd="0" presId="urn:microsoft.com/office/officeart/2005/8/layout/vList5"/>
    <dgm:cxn modelId="{3FB6A27C-80E5-4648-A307-0197D56DCD32}" type="presParOf" srcId="{2349C3FA-3058-47FC-AB2C-6935693A159A}" destId="{352E7F31-D95F-4C7C-8836-0CC84EBA564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1FB77C-D5AE-4FED-AB3C-3F769B90A12F}" type="doc">
      <dgm:prSet loTypeId="urn:microsoft.com/office/officeart/2005/8/layout/vList5" loCatId="list" qsTypeId="urn:microsoft.com/office/officeart/2005/8/quickstyle/simple5" qsCatId="simple" csTypeId="urn:microsoft.com/office/officeart/2005/8/colors/colorful1" csCatId="colorful" phldr="1"/>
      <dgm:spPr/>
      <dgm:t>
        <a:bodyPr/>
        <a:lstStyle/>
        <a:p>
          <a:endParaRPr kumimoji="1" lang="ja-JP" altLang="en-US"/>
        </a:p>
      </dgm:t>
    </dgm:pt>
    <dgm:pt modelId="{1BB1604F-CD44-478B-B9D0-C2D3F143E659}">
      <dgm:prSet phldrT="[テキスト]" custT="1"/>
      <dgm:spPr/>
      <dgm:t>
        <a:bodyPr/>
        <a:lstStyle/>
        <a:p>
          <a:r>
            <a:rPr kumimoji="1" lang="ja-JP" altLang="en-US" sz="2400" b="1" dirty="0" smtClean="0"/>
            <a:t>身体的虐待</a:t>
          </a:r>
          <a:endParaRPr kumimoji="1" lang="ja-JP" altLang="en-US" sz="2400" b="1" dirty="0"/>
        </a:p>
      </dgm:t>
    </dgm:pt>
    <dgm:pt modelId="{CC28E6DB-5EA4-4EC7-81FF-2E658D7D51E4}" type="parTrans" cxnId="{95B82826-DE22-4CB1-BCA2-6BDEAF2973C1}">
      <dgm:prSet/>
      <dgm:spPr/>
      <dgm:t>
        <a:bodyPr/>
        <a:lstStyle/>
        <a:p>
          <a:endParaRPr kumimoji="1" lang="ja-JP" altLang="en-US"/>
        </a:p>
      </dgm:t>
    </dgm:pt>
    <dgm:pt modelId="{3D74B226-3DFF-419D-86EA-47B902B008EC}" type="sibTrans" cxnId="{95B82826-DE22-4CB1-BCA2-6BDEAF2973C1}">
      <dgm:prSet/>
      <dgm:spPr/>
      <dgm:t>
        <a:bodyPr/>
        <a:lstStyle/>
        <a:p>
          <a:endParaRPr kumimoji="1" lang="ja-JP" altLang="en-US"/>
        </a:p>
      </dgm:t>
    </dgm:pt>
    <dgm:pt modelId="{865BD135-30D3-4DC7-AE33-429BC6435060}">
      <dgm:prSet phldrT="[テキスト]" custT="1"/>
      <dgm:spPr/>
      <dgm:t>
        <a:bodyPr/>
        <a:lstStyle/>
        <a:p>
          <a:r>
            <a:rPr kumimoji="1" lang="ja-JP" altLang="en-US" sz="2400" b="1" dirty="0" smtClean="0"/>
            <a:t>性的虐待</a:t>
          </a:r>
          <a:endParaRPr kumimoji="1" lang="ja-JP" altLang="en-US" sz="2400" b="1" dirty="0"/>
        </a:p>
      </dgm:t>
    </dgm:pt>
    <dgm:pt modelId="{6FE85B74-8502-4D59-B334-B352AE2B5C5E}" type="parTrans" cxnId="{38CB0B54-74A7-4645-9645-51AFBD9242C4}">
      <dgm:prSet/>
      <dgm:spPr/>
      <dgm:t>
        <a:bodyPr/>
        <a:lstStyle/>
        <a:p>
          <a:endParaRPr kumimoji="1" lang="ja-JP" altLang="en-US"/>
        </a:p>
      </dgm:t>
    </dgm:pt>
    <dgm:pt modelId="{42E89E14-1C52-4913-94C0-B9F9133EC1DF}" type="sibTrans" cxnId="{38CB0B54-74A7-4645-9645-51AFBD9242C4}">
      <dgm:prSet/>
      <dgm:spPr/>
      <dgm:t>
        <a:bodyPr/>
        <a:lstStyle/>
        <a:p>
          <a:endParaRPr kumimoji="1" lang="ja-JP" altLang="en-US"/>
        </a:p>
      </dgm:t>
    </dgm:pt>
    <dgm:pt modelId="{7D4EE1E3-9248-4ED2-AB46-F4EE431D9F1F}">
      <dgm:prSet phldrT="[テキスト]" custT="1"/>
      <dgm:spPr/>
      <dgm:t>
        <a:bodyPr lIns="180000" rIns="144000"/>
        <a:lstStyle/>
        <a:p>
          <a:pPr algn="just"/>
          <a:r>
            <a:rPr kumimoji="1" lang="ja-JP" altLang="en-US" sz="2400" dirty="0" smtClean="0"/>
            <a:t>児童にわいせつな行為をすること、又はわいせつな行為をさせること</a:t>
          </a:r>
          <a:endParaRPr kumimoji="1" lang="ja-JP" altLang="en-US" sz="2400" dirty="0"/>
        </a:p>
      </dgm:t>
    </dgm:pt>
    <dgm:pt modelId="{D02F70B4-0A6E-49CE-90C9-F0DE1E65B1B0}" type="parTrans" cxnId="{4006DF1D-6884-47DD-9E98-4ABBD8B308D5}">
      <dgm:prSet/>
      <dgm:spPr/>
      <dgm:t>
        <a:bodyPr/>
        <a:lstStyle/>
        <a:p>
          <a:endParaRPr kumimoji="1" lang="ja-JP" altLang="en-US"/>
        </a:p>
      </dgm:t>
    </dgm:pt>
    <dgm:pt modelId="{DB6AD966-EC0D-4B4D-8DCD-19392FE4C70F}" type="sibTrans" cxnId="{4006DF1D-6884-47DD-9E98-4ABBD8B308D5}">
      <dgm:prSet/>
      <dgm:spPr/>
      <dgm:t>
        <a:bodyPr/>
        <a:lstStyle/>
        <a:p>
          <a:endParaRPr kumimoji="1" lang="ja-JP" altLang="en-US"/>
        </a:p>
      </dgm:t>
    </dgm:pt>
    <dgm:pt modelId="{58920B19-4467-4AC3-A5CA-D15462A336F4}">
      <dgm:prSet phldrT="[テキスト]" custT="1"/>
      <dgm:spPr/>
      <dgm:t>
        <a:bodyPr/>
        <a:lstStyle/>
        <a:p>
          <a:r>
            <a:rPr kumimoji="1" lang="ja-JP" altLang="en-US" sz="2400" b="1" dirty="0" smtClean="0"/>
            <a:t>ネグレクト</a:t>
          </a:r>
          <a:endParaRPr kumimoji="1" lang="ja-JP" altLang="en-US" sz="2400" b="1" dirty="0"/>
        </a:p>
      </dgm:t>
    </dgm:pt>
    <dgm:pt modelId="{E7AA9782-913D-4A3A-8B2C-C1868424E48D}" type="parTrans" cxnId="{37C10D6A-9C63-4ED1-A0E2-708953881D44}">
      <dgm:prSet/>
      <dgm:spPr/>
      <dgm:t>
        <a:bodyPr/>
        <a:lstStyle/>
        <a:p>
          <a:endParaRPr kumimoji="1" lang="ja-JP" altLang="en-US"/>
        </a:p>
      </dgm:t>
    </dgm:pt>
    <dgm:pt modelId="{9314F1F9-FD40-41D1-9B26-711C6BCFA8B9}" type="sibTrans" cxnId="{37C10D6A-9C63-4ED1-A0E2-708953881D44}">
      <dgm:prSet/>
      <dgm:spPr/>
      <dgm:t>
        <a:bodyPr/>
        <a:lstStyle/>
        <a:p>
          <a:endParaRPr kumimoji="1" lang="ja-JP" altLang="en-US"/>
        </a:p>
      </dgm:t>
    </dgm:pt>
    <dgm:pt modelId="{AD5CF4CC-0D5E-49D3-8145-0A80A5FB13B7}">
      <dgm:prSet phldrT="[テキスト]" custT="1"/>
      <dgm:spPr/>
      <dgm:t>
        <a:bodyPr lIns="180000" rIns="144000"/>
        <a:lstStyle/>
        <a:p>
          <a:pPr algn="just"/>
          <a:r>
            <a:rPr kumimoji="1" lang="ja-JP" altLang="en-US" sz="2400" dirty="0" smtClean="0"/>
            <a:t>保護者としての監護を著しく怠ること</a:t>
          </a:r>
          <a:endParaRPr kumimoji="1" lang="ja-JP" altLang="en-US" sz="2400" dirty="0"/>
        </a:p>
      </dgm:t>
    </dgm:pt>
    <dgm:pt modelId="{5E239D31-3F1A-4437-90A1-6A986B931B35}" type="parTrans" cxnId="{1FBC485E-22AB-4DC4-A9D8-77271354589A}">
      <dgm:prSet/>
      <dgm:spPr/>
      <dgm:t>
        <a:bodyPr/>
        <a:lstStyle/>
        <a:p>
          <a:endParaRPr kumimoji="1" lang="ja-JP" altLang="en-US"/>
        </a:p>
      </dgm:t>
    </dgm:pt>
    <dgm:pt modelId="{07542A36-7CB2-4A5E-B6F6-3D348D51CD5B}" type="sibTrans" cxnId="{1FBC485E-22AB-4DC4-A9D8-77271354589A}">
      <dgm:prSet/>
      <dgm:spPr/>
      <dgm:t>
        <a:bodyPr/>
        <a:lstStyle/>
        <a:p>
          <a:endParaRPr kumimoji="1" lang="ja-JP" altLang="en-US"/>
        </a:p>
      </dgm:t>
    </dgm:pt>
    <dgm:pt modelId="{5789BB77-38B1-4FAA-83C4-DC83F3762AD9}">
      <dgm:prSet phldrT="[テキスト]" custT="1"/>
      <dgm:spPr/>
      <dgm:t>
        <a:bodyPr lIns="180000" rIns="144000"/>
        <a:lstStyle/>
        <a:p>
          <a:pPr algn="just"/>
          <a:r>
            <a:rPr kumimoji="1" lang="ja-JP" altLang="en-US" sz="2400" dirty="0" smtClean="0"/>
            <a:t>児童の身体に外傷が生じ、又は生じるおそれのある暴行を加えること</a:t>
          </a:r>
          <a:endParaRPr kumimoji="1" lang="ja-JP" altLang="en-US" sz="2400" dirty="0"/>
        </a:p>
      </dgm:t>
    </dgm:pt>
    <dgm:pt modelId="{BFE49C81-E432-470D-A0C1-B19FEBC2D6FC}" type="sibTrans" cxnId="{CAF33C96-753C-44BC-A398-09135BBAAF39}">
      <dgm:prSet/>
      <dgm:spPr/>
      <dgm:t>
        <a:bodyPr/>
        <a:lstStyle/>
        <a:p>
          <a:endParaRPr kumimoji="1" lang="ja-JP" altLang="en-US"/>
        </a:p>
      </dgm:t>
    </dgm:pt>
    <dgm:pt modelId="{BB031E0A-DB33-43E1-B0AB-5644131680B2}" type="parTrans" cxnId="{CAF33C96-753C-44BC-A398-09135BBAAF39}">
      <dgm:prSet/>
      <dgm:spPr/>
      <dgm:t>
        <a:bodyPr/>
        <a:lstStyle/>
        <a:p>
          <a:endParaRPr kumimoji="1" lang="ja-JP" altLang="en-US"/>
        </a:p>
      </dgm:t>
    </dgm:pt>
    <dgm:pt modelId="{6F81980D-9A26-45C9-9399-39C16FCB6993}">
      <dgm:prSet phldrT="[テキスト]" custT="1"/>
      <dgm:spPr/>
      <dgm:t>
        <a:bodyPr lIns="180000" rIns="144000"/>
        <a:lstStyle/>
        <a:p>
          <a:pPr algn="just"/>
          <a:r>
            <a:rPr kumimoji="1" lang="ja-JP" altLang="en-US" sz="2400" dirty="0" smtClean="0"/>
            <a:t>児童に対する著しい暴言又は著しく拒絶的な対応、配偶者に対する暴力、その他の児童に著しい心理的外傷を与える言動を行うこと</a:t>
          </a:r>
          <a:endParaRPr kumimoji="1" lang="ja-JP" altLang="en-US" sz="2400" dirty="0"/>
        </a:p>
      </dgm:t>
    </dgm:pt>
    <dgm:pt modelId="{881E17A2-B670-4748-8EAE-9E48565BABC9}" type="parTrans" cxnId="{F5F90EDE-E2A9-405F-8909-9E850E0F6FA2}">
      <dgm:prSet/>
      <dgm:spPr/>
      <dgm:t>
        <a:bodyPr/>
        <a:lstStyle/>
        <a:p>
          <a:endParaRPr kumimoji="1" lang="ja-JP" altLang="en-US"/>
        </a:p>
      </dgm:t>
    </dgm:pt>
    <dgm:pt modelId="{8A41BD89-FF00-41FC-9A87-AEFCA8A08FFE}" type="sibTrans" cxnId="{F5F90EDE-E2A9-405F-8909-9E850E0F6FA2}">
      <dgm:prSet/>
      <dgm:spPr/>
      <dgm:t>
        <a:bodyPr/>
        <a:lstStyle/>
        <a:p>
          <a:endParaRPr kumimoji="1" lang="ja-JP" altLang="en-US"/>
        </a:p>
      </dgm:t>
    </dgm:pt>
    <dgm:pt modelId="{107D5F9D-C0AC-48BF-921D-5C821F3B927C}">
      <dgm:prSet phldrT="[テキスト]" custT="1"/>
      <dgm:spPr/>
      <dgm:t>
        <a:bodyPr/>
        <a:lstStyle/>
        <a:p>
          <a:r>
            <a:rPr kumimoji="1" lang="ja-JP" altLang="en-US" sz="2400" b="1" dirty="0" smtClean="0"/>
            <a:t>心理的虐待</a:t>
          </a:r>
          <a:endParaRPr kumimoji="1" lang="ja-JP" altLang="en-US" sz="2400" b="1" dirty="0"/>
        </a:p>
      </dgm:t>
    </dgm:pt>
    <dgm:pt modelId="{2F502001-67EB-4A98-AC67-88CE54B9DC27}" type="parTrans" cxnId="{957CA0D8-0107-4CBA-A99A-E3355E41E13C}">
      <dgm:prSet/>
      <dgm:spPr/>
      <dgm:t>
        <a:bodyPr/>
        <a:lstStyle/>
        <a:p>
          <a:endParaRPr kumimoji="1" lang="ja-JP" altLang="en-US"/>
        </a:p>
      </dgm:t>
    </dgm:pt>
    <dgm:pt modelId="{352A6FDB-7D78-4E73-9810-16CFF3809040}" type="sibTrans" cxnId="{957CA0D8-0107-4CBA-A99A-E3355E41E13C}">
      <dgm:prSet/>
      <dgm:spPr/>
      <dgm:t>
        <a:bodyPr/>
        <a:lstStyle/>
        <a:p>
          <a:endParaRPr kumimoji="1" lang="ja-JP" altLang="en-US"/>
        </a:p>
      </dgm:t>
    </dgm:pt>
    <dgm:pt modelId="{D0CDA998-F535-4441-B9FA-6CAE72171CC4}" type="pres">
      <dgm:prSet presAssocID="{C71FB77C-D5AE-4FED-AB3C-3F769B90A12F}" presName="Name0" presStyleCnt="0">
        <dgm:presLayoutVars>
          <dgm:dir/>
          <dgm:animLvl val="lvl"/>
          <dgm:resizeHandles val="exact"/>
        </dgm:presLayoutVars>
      </dgm:prSet>
      <dgm:spPr/>
      <dgm:t>
        <a:bodyPr/>
        <a:lstStyle/>
        <a:p>
          <a:endParaRPr kumimoji="1" lang="ja-JP" altLang="en-US"/>
        </a:p>
      </dgm:t>
    </dgm:pt>
    <dgm:pt modelId="{2478C5F1-3709-4399-99B7-323CCD46AFCA}" type="pres">
      <dgm:prSet presAssocID="{1BB1604F-CD44-478B-B9D0-C2D3F143E659}" presName="linNode" presStyleCnt="0"/>
      <dgm:spPr/>
    </dgm:pt>
    <dgm:pt modelId="{2E66FC8D-BCC5-49F8-B573-1BD987A7C8C7}" type="pres">
      <dgm:prSet presAssocID="{1BB1604F-CD44-478B-B9D0-C2D3F143E659}" presName="parentText" presStyleLbl="node1" presStyleIdx="0" presStyleCnt="4" custScaleX="61113" custLinFactNeighborX="-11846" custLinFactNeighborY="1784">
        <dgm:presLayoutVars>
          <dgm:chMax val="1"/>
          <dgm:bulletEnabled val="1"/>
        </dgm:presLayoutVars>
      </dgm:prSet>
      <dgm:spPr/>
      <dgm:t>
        <a:bodyPr/>
        <a:lstStyle/>
        <a:p>
          <a:endParaRPr kumimoji="1" lang="ja-JP" altLang="en-US"/>
        </a:p>
      </dgm:t>
    </dgm:pt>
    <dgm:pt modelId="{3EE0FAF9-3B9F-423A-BB0C-C6029A839EBF}" type="pres">
      <dgm:prSet presAssocID="{1BB1604F-CD44-478B-B9D0-C2D3F143E659}" presName="descendantText" presStyleLbl="alignAccFollowNode1" presStyleIdx="0" presStyleCnt="4" custScaleX="121994" custScaleY="108291">
        <dgm:presLayoutVars>
          <dgm:bulletEnabled val="1"/>
        </dgm:presLayoutVars>
      </dgm:prSet>
      <dgm:spPr/>
      <dgm:t>
        <a:bodyPr/>
        <a:lstStyle/>
        <a:p>
          <a:endParaRPr kumimoji="1" lang="ja-JP" altLang="en-US"/>
        </a:p>
      </dgm:t>
    </dgm:pt>
    <dgm:pt modelId="{63E6B3AB-2829-4BDC-8BAF-8574B25BEB8E}" type="pres">
      <dgm:prSet presAssocID="{3D74B226-3DFF-419D-86EA-47B902B008EC}" presName="sp" presStyleCnt="0"/>
      <dgm:spPr/>
    </dgm:pt>
    <dgm:pt modelId="{005BC63B-C6C2-4E5F-B1D2-C376D19BA37D}" type="pres">
      <dgm:prSet presAssocID="{865BD135-30D3-4DC7-AE33-429BC6435060}" presName="linNode" presStyleCnt="0"/>
      <dgm:spPr/>
    </dgm:pt>
    <dgm:pt modelId="{0B3C1021-44E7-499E-B803-3740B7F74337}" type="pres">
      <dgm:prSet presAssocID="{865BD135-30D3-4DC7-AE33-429BC6435060}" presName="parentText" presStyleLbl="node1" presStyleIdx="1" presStyleCnt="4" custScaleX="61113" custLinFactNeighborX="-11846" custLinFactNeighborY="1697">
        <dgm:presLayoutVars>
          <dgm:chMax val="1"/>
          <dgm:bulletEnabled val="1"/>
        </dgm:presLayoutVars>
      </dgm:prSet>
      <dgm:spPr/>
      <dgm:t>
        <a:bodyPr/>
        <a:lstStyle/>
        <a:p>
          <a:endParaRPr kumimoji="1" lang="ja-JP" altLang="en-US"/>
        </a:p>
      </dgm:t>
    </dgm:pt>
    <dgm:pt modelId="{DB2157EB-4260-445B-8ECD-F403405E3D1B}" type="pres">
      <dgm:prSet presAssocID="{865BD135-30D3-4DC7-AE33-429BC6435060}" presName="descendantText" presStyleLbl="alignAccFollowNode1" presStyleIdx="1" presStyleCnt="4" custScaleX="121994" custScaleY="116134">
        <dgm:presLayoutVars>
          <dgm:bulletEnabled val="1"/>
        </dgm:presLayoutVars>
      </dgm:prSet>
      <dgm:spPr/>
      <dgm:t>
        <a:bodyPr/>
        <a:lstStyle/>
        <a:p>
          <a:endParaRPr kumimoji="1" lang="ja-JP" altLang="en-US"/>
        </a:p>
      </dgm:t>
    </dgm:pt>
    <dgm:pt modelId="{A30B0049-1304-4E37-8298-96688DE6F492}" type="pres">
      <dgm:prSet presAssocID="{42E89E14-1C52-4913-94C0-B9F9133EC1DF}" presName="sp" presStyleCnt="0"/>
      <dgm:spPr/>
    </dgm:pt>
    <dgm:pt modelId="{2349C3FA-3058-47FC-AB2C-6935693A159A}" type="pres">
      <dgm:prSet presAssocID="{58920B19-4467-4AC3-A5CA-D15462A336F4}" presName="linNode" presStyleCnt="0"/>
      <dgm:spPr/>
    </dgm:pt>
    <dgm:pt modelId="{7528B91D-6159-4AB2-B688-7FA38F163A7A}" type="pres">
      <dgm:prSet presAssocID="{58920B19-4467-4AC3-A5CA-D15462A336F4}" presName="parentText" presStyleLbl="node1" presStyleIdx="2" presStyleCnt="4" custScaleX="61113" custLinFactNeighborX="-11846" custLinFactNeighborY="-64">
        <dgm:presLayoutVars>
          <dgm:chMax val="1"/>
          <dgm:bulletEnabled val="1"/>
        </dgm:presLayoutVars>
      </dgm:prSet>
      <dgm:spPr/>
      <dgm:t>
        <a:bodyPr/>
        <a:lstStyle/>
        <a:p>
          <a:endParaRPr kumimoji="1" lang="ja-JP" altLang="en-US"/>
        </a:p>
      </dgm:t>
    </dgm:pt>
    <dgm:pt modelId="{352E7F31-D95F-4C7C-8836-0CC84EBA564C}" type="pres">
      <dgm:prSet presAssocID="{58920B19-4467-4AC3-A5CA-D15462A336F4}" presName="descendantText" presStyleLbl="alignAccFollowNode1" presStyleIdx="2" presStyleCnt="4" custScaleX="121994" custScaleY="108291">
        <dgm:presLayoutVars>
          <dgm:bulletEnabled val="1"/>
        </dgm:presLayoutVars>
      </dgm:prSet>
      <dgm:spPr/>
      <dgm:t>
        <a:bodyPr/>
        <a:lstStyle/>
        <a:p>
          <a:endParaRPr kumimoji="1" lang="ja-JP" altLang="en-US"/>
        </a:p>
      </dgm:t>
    </dgm:pt>
    <dgm:pt modelId="{7030D339-0DEC-47DD-9657-0A38CBC477DC}" type="pres">
      <dgm:prSet presAssocID="{9314F1F9-FD40-41D1-9B26-711C6BCFA8B9}" presName="sp" presStyleCnt="0"/>
      <dgm:spPr/>
    </dgm:pt>
    <dgm:pt modelId="{6875D6AF-B88E-4F0C-811D-38A34698C984}" type="pres">
      <dgm:prSet presAssocID="{107D5F9D-C0AC-48BF-921D-5C821F3B927C}" presName="linNode" presStyleCnt="0"/>
      <dgm:spPr/>
    </dgm:pt>
    <dgm:pt modelId="{029C1582-D05B-46D9-8B50-D4C66405C6A7}" type="pres">
      <dgm:prSet presAssocID="{107D5F9D-C0AC-48BF-921D-5C821F3B927C}" presName="parentText" presStyleLbl="node1" presStyleIdx="3" presStyleCnt="4" custScaleX="62037">
        <dgm:presLayoutVars>
          <dgm:chMax val="1"/>
          <dgm:bulletEnabled val="1"/>
        </dgm:presLayoutVars>
      </dgm:prSet>
      <dgm:spPr/>
      <dgm:t>
        <a:bodyPr/>
        <a:lstStyle/>
        <a:p>
          <a:endParaRPr kumimoji="1" lang="ja-JP" altLang="en-US"/>
        </a:p>
      </dgm:t>
    </dgm:pt>
    <dgm:pt modelId="{9AC3837F-52A8-4588-8A45-8484D8FA8B20}" type="pres">
      <dgm:prSet presAssocID="{107D5F9D-C0AC-48BF-921D-5C821F3B927C}" presName="descendantText" presStyleLbl="alignAccFollowNode1" presStyleIdx="3" presStyleCnt="4" custScaleX="120453" custScaleY="115462">
        <dgm:presLayoutVars>
          <dgm:bulletEnabled val="1"/>
        </dgm:presLayoutVars>
      </dgm:prSet>
      <dgm:spPr/>
      <dgm:t>
        <a:bodyPr/>
        <a:lstStyle/>
        <a:p>
          <a:endParaRPr kumimoji="1" lang="ja-JP" altLang="en-US"/>
        </a:p>
      </dgm:t>
    </dgm:pt>
  </dgm:ptLst>
  <dgm:cxnLst>
    <dgm:cxn modelId="{63FB89B3-B626-4BC1-A60D-DB877DF29CD0}" type="presOf" srcId="{58920B19-4467-4AC3-A5CA-D15462A336F4}" destId="{7528B91D-6159-4AB2-B688-7FA38F163A7A}" srcOrd="0" destOrd="0" presId="urn:microsoft.com/office/officeart/2005/8/layout/vList5"/>
    <dgm:cxn modelId="{A60A72B7-9D8E-490B-89DB-01E95D78FFDA}" type="presOf" srcId="{107D5F9D-C0AC-48BF-921D-5C821F3B927C}" destId="{029C1582-D05B-46D9-8B50-D4C66405C6A7}" srcOrd="0" destOrd="0" presId="urn:microsoft.com/office/officeart/2005/8/layout/vList5"/>
    <dgm:cxn modelId="{21DF3F02-E94B-4014-9A80-2C9DB15FFF04}" type="presOf" srcId="{1BB1604F-CD44-478B-B9D0-C2D3F143E659}" destId="{2E66FC8D-BCC5-49F8-B573-1BD987A7C8C7}" srcOrd="0" destOrd="0" presId="urn:microsoft.com/office/officeart/2005/8/layout/vList5"/>
    <dgm:cxn modelId="{37C10D6A-9C63-4ED1-A0E2-708953881D44}" srcId="{C71FB77C-D5AE-4FED-AB3C-3F769B90A12F}" destId="{58920B19-4467-4AC3-A5CA-D15462A336F4}" srcOrd="2" destOrd="0" parTransId="{E7AA9782-913D-4A3A-8B2C-C1868424E48D}" sibTransId="{9314F1F9-FD40-41D1-9B26-711C6BCFA8B9}"/>
    <dgm:cxn modelId="{C6D8C502-5B80-41A0-B42D-730732F91740}" type="presOf" srcId="{7D4EE1E3-9248-4ED2-AB46-F4EE431D9F1F}" destId="{DB2157EB-4260-445B-8ECD-F403405E3D1B}" srcOrd="0" destOrd="0" presId="urn:microsoft.com/office/officeart/2005/8/layout/vList5"/>
    <dgm:cxn modelId="{F5F90EDE-E2A9-405F-8909-9E850E0F6FA2}" srcId="{107D5F9D-C0AC-48BF-921D-5C821F3B927C}" destId="{6F81980D-9A26-45C9-9399-39C16FCB6993}" srcOrd="0" destOrd="0" parTransId="{881E17A2-B670-4748-8EAE-9E48565BABC9}" sibTransId="{8A41BD89-FF00-41FC-9A87-AEFCA8A08FFE}"/>
    <dgm:cxn modelId="{1FBC485E-22AB-4DC4-A9D8-77271354589A}" srcId="{58920B19-4467-4AC3-A5CA-D15462A336F4}" destId="{AD5CF4CC-0D5E-49D3-8145-0A80A5FB13B7}" srcOrd="0" destOrd="0" parTransId="{5E239D31-3F1A-4437-90A1-6A986B931B35}" sibTransId="{07542A36-7CB2-4A5E-B6F6-3D348D51CD5B}"/>
    <dgm:cxn modelId="{4006DF1D-6884-47DD-9E98-4ABBD8B308D5}" srcId="{865BD135-30D3-4DC7-AE33-429BC6435060}" destId="{7D4EE1E3-9248-4ED2-AB46-F4EE431D9F1F}" srcOrd="0" destOrd="0" parTransId="{D02F70B4-0A6E-49CE-90C9-F0DE1E65B1B0}" sibTransId="{DB6AD966-EC0D-4B4D-8DCD-19392FE4C70F}"/>
    <dgm:cxn modelId="{CAF33C96-753C-44BC-A398-09135BBAAF39}" srcId="{1BB1604F-CD44-478B-B9D0-C2D3F143E659}" destId="{5789BB77-38B1-4FAA-83C4-DC83F3762AD9}" srcOrd="0" destOrd="0" parTransId="{BB031E0A-DB33-43E1-B0AB-5644131680B2}" sibTransId="{BFE49C81-E432-470D-A0C1-B19FEBC2D6FC}"/>
    <dgm:cxn modelId="{CF97F1D5-709F-4C23-868F-5C55E230870A}" type="presOf" srcId="{6F81980D-9A26-45C9-9399-39C16FCB6993}" destId="{9AC3837F-52A8-4588-8A45-8484D8FA8B20}" srcOrd="0" destOrd="0" presId="urn:microsoft.com/office/officeart/2005/8/layout/vList5"/>
    <dgm:cxn modelId="{95B82826-DE22-4CB1-BCA2-6BDEAF2973C1}" srcId="{C71FB77C-D5AE-4FED-AB3C-3F769B90A12F}" destId="{1BB1604F-CD44-478B-B9D0-C2D3F143E659}" srcOrd="0" destOrd="0" parTransId="{CC28E6DB-5EA4-4EC7-81FF-2E658D7D51E4}" sibTransId="{3D74B226-3DFF-419D-86EA-47B902B008EC}"/>
    <dgm:cxn modelId="{C3DA5782-3AD7-4157-8294-06E33B3B61E5}" type="presOf" srcId="{AD5CF4CC-0D5E-49D3-8145-0A80A5FB13B7}" destId="{352E7F31-D95F-4C7C-8836-0CC84EBA564C}" srcOrd="0" destOrd="0" presId="urn:microsoft.com/office/officeart/2005/8/layout/vList5"/>
    <dgm:cxn modelId="{38CB0B54-74A7-4645-9645-51AFBD9242C4}" srcId="{C71FB77C-D5AE-4FED-AB3C-3F769B90A12F}" destId="{865BD135-30D3-4DC7-AE33-429BC6435060}" srcOrd="1" destOrd="0" parTransId="{6FE85B74-8502-4D59-B334-B352AE2B5C5E}" sibTransId="{42E89E14-1C52-4913-94C0-B9F9133EC1DF}"/>
    <dgm:cxn modelId="{E1B310F9-7836-4E46-B305-D2124078634B}" type="presOf" srcId="{5789BB77-38B1-4FAA-83C4-DC83F3762AD9}" destId="{3EE0FAF9-3B9F-423A-BB0C-C6029A839EBF}" srcOrd="0" destOrd="0" presId="urn:microsoft.com/office/officeart/2005/8/layout/vList5"/>
    <dgm:cxn modelId="{E24E97FD-D62A-4713-8D25-210AAC5A91CF}" type="presOf" srcId="{C71FB77C-D5AE-4FED-AB3C-3F769B90A12F}" destId="{D0CDA998-F535-4441-B9FA-6CAE72171CC4}" srcOrd="0" destOrd="0" presId="urn:microsoft.com/office/officeart/2005/8/layout/vList5"/>
    <dgm:cxn modelId="{C9C036E4-CABF-409C-AB81-9510A064F26D}" type="presOf" srcId="{865BD135-30D3-4DC7-AE33-429BC6435060}" destId="{0B3C1021-44E7-499E-B803-3740B7F74337}" srcOrd="0" destOrd="0" presId="urn:microsoft.com/office/officeart/2005/8/layout/vList5"/>
    <dgm:cxn modelId="{957CA0D8-0107-4CBA-A99A-E3355E41E13C}" srcId="{C71FB77C-D5AE-4FED-AB3C-3F769B90A12F}" destId="{107D5F9D-C0AC-48BF-921D-5C821F3B927C}" srcOrd="3" destOrd="0" parTransId="{2F502001-67EB-4A98-AC67-88CE54B9DC27}" sibTransId="{352A6FDB-7D78-4E73-9810-16CFF3809040}"/>
    <dgm:cxn modelId="{41F0BC69-20E3-43CA-AF2B-7010E0CC32FA}" type="presParOf" srcId="{D0CDA998-F535-4441-B9FA-6CAE72171CC4}" destId="{2478C5F1-3709-4399-99B7-323CCD46AFCA}" srcOrd="0" destOrd="0" presId="urn:microsoft.com/office/officeart/2005/8/layout/vList5"/>
    <dgm:cxn modelId="{DA91508E-BF6D-4748-AACE-9DD4008B1D46}" type="presParOf" srcId="{2478C5F1-3709-4399-99B7-323CCD46AFCA}" destId="{2E66FC8D-BCC5-49F8-B573-1BD987A7C8C7}" srcOrd="0" destOrd="0" presId="urn:microsoft.com/office/officeart/2005/8/layout/vList5"/>
    <dgm:cxn modelId="{31AECF60-9EFD-4F8A-86B1-6CC5F5B00BCB}" type="presParOf" srcId="{2478C5F1-3709-4399-99B7-323CCD46AFCA}" destId="{3EE0FAF9-3B9F-423A-BB0C-C6029A839EBF}" srcOrd="1" destOrd="0" presId="urn:microsoft.com/office/officeart/2005/8/layout/vList5"/>
    <dgm:cxn modelId="{E6EA40B8-21F4-48AC-BA61-8461CA07B8E5}" type="presParOf" srcId="{D0CDA998-F535-4441-B9FA-6CAE72171CC4}" destId="{63E6B3AB-2829-4BDC-8BAF-8574B25BEB8E}" srcOrd="1" destOrd="0" presId="urn:microsoft.com/office/officeart/2005/8/layout/vList5"/>
    <dgm:cxn modelId="{9E3719F8-7D6D-4074-898B-1A054D369114}" type="presParOf" srcId="{D0CDA998-F535-4441-B9FA-6CAE72171CC4}" destId="{005BC63B-C6C2-4E5F-B1D2-C376D19BA37D}" srcOrd="2" destOrd="0" presId="urn:microsoft.com/office/officeart/2005/8/layout/vList5"/>
    <dgm:cxn modelId="{91CABC89-F6AE-4AFD-B1F3-F43759DF16D6}" type="presParOf" srcId="{005BC63B-C6C2-4E5F-B1D2-C376D19BA37D}" destId="{0B3C1021-44E7-499E-B803-3740B7F74337}" srcOrd="0" destOrd="0" presId="urn:microsoft.com/office/officeart/2005/8/layout/vList5"/>
    <dgm:cxn modelId="{75C695F4-87AC-4841-8A84-2CE34B3CA273}" type="presParOf" srcId="{005BC63B-C6C2-4E5F-B1D2-C376D19BA37D}" destId="{DB2157EB-4260-445B-8ECD-F403405E3D1B}" srcOrd="1" destOrd="0" presId="urn:microsoft.com/office/officeart/2005/8/layout/vList5"/>
    <dgm:cxn modelId="{A6A9C1FD-6EF8-43AB-9208-A82043203F84}" type="presParOf" srcId="{D0CDA998-F535-4441-B9FA-6CAE72171CC4}" destId="{A30B0049-1304-4E37-8298-96688DE6F492}" srcOrd="3" destOrd="0" presId="urn:microsoft.com/office/officeart/2005/8/layout/vList5"/>
    <dgm:cxn modelId="{596FDFAF-DD1A-4FB1-A166-ED834C1CF21F}" type="presParOf" srcId="{D0CDA998-F535-4441-B9FA-6CAE72171CC4}" destId="{2349C3FA-3058-47FC-AB2C-6935693A159A}" srcOrd="4" destOrd="0" presId="urn:microsoft.com/office/officeart/2005/8/layout/vList5"/>
    <dgm:cxn modelId="{3B7EEDF3-6BE6-41E5-BC8F-607572AC2C48}" type="presParOf" srcId="{2349C3FA-3058-47FC-AB2C-6935693A159A}" destId="{7528B91D-6159-4AB2-B688-7FA38F163A7A}" srcOrd="0" destOrd="0" presId="urn:microsoft.com/office/officeart/2005/8/layout/vList5"/>
    <dgm:cxn modelId="{CFC89B33-601D-4F05-AA5F-423417059423}" type="presParOf" srcId="{2349C3FA-3058-47FC-AB2C-6935693A159A}" destId="{352E7F31-D95F-4C7C-8836-0CC84EBA564C}" srcOrd="1" destOrd="0" presId="urn:microsoft.com/office/officeart/2005/8/layout/vList5"/>
    <dgm:cxn modelId="{CC7BD078-DECF-45C8-8FCB-AE72C13AC316}" type="presParOf" srcId="{D0CDA998-F535-4441-B9FA-6CAE72171CC4}" destId="{7030D339-0DEC-47DD-9657-0A38CBC477DC}" srcOrd="5" destOrd="0" presId="urn:microsoft.com/office/officeart/2005/8/layout/vList5"/>
    <dgm:cxn modelId="{F1BE3310-5F5B-4C3A-95C9-1ED454E6C0FA}" type="presParOf" srcId="{D0CDA998-F535-4441-B9FA-6CAE72171CC4}" destId="{6875D6AF-B88E-4F0C-811D-38A34698C984}" srcOrd="6" destOrd="0" presId="urn:microsoft.com/office/officeart/2005/8/layout/vList5"/>
    <dgm:cxn modelId="{93FF2EFB-0CE9-49E9-96B9-BD9DA2A73D11}" type="presParOf" srcId="{6875D6AF-B88E-4F0C-811D-38A34698C984}" destId="{029C1582-D05B-46D9-8B50-D4C66405C6A7}" srcOrd="0" destOrd="0" presId="urn:microsoft.com/office/officeart/2005/8/layout/vList5"/>
    <dgm:cxn modelId="{75965B57-E229-4670-9F3A-AB08B7726CF5}" type="presParOf" srcId="{6875D6AF-B88E-4F0C-811D-38A34698C984}" destId="{9AC3837F-52A8-4588-8A45-8484D8FA8B2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5AE83D-C5D2-47AC-8584-251E05909194}" type="doc">
      <dgm:prSet loTypeId="urn:microsoft.com/office/officeart/2005/8/layout/hierarchy3" loCatId="list" qsTypeId="urn:microsoft.com/office/officeart/2005/8/quickstyle/simple5" qsCatId="simple" csTypeId="urn:microsoft.com/office/officeart/2005/8/colors/colorful4" csCatId="colorful" phldr="1"/>
      <dgm:spPr/>
      <dgm:t>
        <a:bodyPr/>
        <a:lstStyle/>
        <a:p>
          <a:endParaRPr kumimoji="1" lang="ja-JP" altLang="en-US"/>
        </a:p>
      </dgm:t>
    </dgm:pt>
    <dgm:pt modelId="{766D4B11-E15D-4524-BC28-3172080C4560}">
      <dgm:prSet phldrT="[テキスト]" custT="1"/>
      <dgm:spPr/>
      <dgm:t>
        <a:bodyPr/>
        <a:lstStyle/>
        <a:p>
          <a:pPr>
            <a:lnSpc>
              <a:spcPct val="100000"/>
            </a:lnSpc>
          </a:pPr>
          <a:r>
            <a:rPr kumimoji="1" lang="ja-JP" altLang="en-US" sz="3200" dirty="0" smtClean="0"/>
            <a:t>身体面に</a:t>
          </a:r>
          <a:endParaRPr kumimoji="1" lang="en-US" altLang="ja-JP" sz="3200" dirty="0" smtClean="0"/>
        </a:p>
        <a:p>
          <a:pPr>
            <a:lnSpc>
              <a:spcPct val="100000"/>
            </a:lnSpc>
          </a:pPr>
          <a:r>
            <a:rPr kumimoji="1" lang="ja-JP" altLang="en-US" sz="3200" dirty="0" smtClean="0"/>
            <a:t>現れる影響</a:t>
          </a:r>
          <a:endParaRPr kumimoji="1" lang="ja-JP" altLang="en-US" sz="3200" dirty="0"/>
        </a:p>
      </dgm:t>
    </dgm:pt>
    <dgm:pt modelId="{B8AECD7D-E3E9-41D2-9CE4-E62DD981B557}" type="parTrans" cxnId="{C7FE2444-6BCE-461A-B12D-5325CC5E422E}">
      <dgm:prSet/>
      <dgm:spPr/>
      <dgm:t>
        <a:bodyPr/>
        <a:lstStyle/>
        <a:p>
          <a:endParaRPr kumimoji="1" lang="ja-JP" altLang="en-US"/>
        </a:p>
      </dgm:t>
    </dgm:pt>
    <dgm:pt modelId="{C9CD1F9D-16F1-4516-9BA7-4A033974B31F}" type="sibTrans" cxnId="{C7FE2444-6BCE-461A-B12D-5325CC5E422E}">
      <dgm:prSet/>
      <dgm:spPr/>
      <dgm:t>
        <a:bodyPr/>
        <a:lstStyle/>
        <a:p>
          <a:endParaRPr kumimoji="1" lang="ja-JP" altLang="en-US"/>
        </a:p>
      </dgm:t>
    </dgm:pt>
    <dgm:pt modelId="{BF395167-07F0-4CD6-9494-A111845202EE}">
      <dgm:prSet phldrT="[テキスト]" custT="1"/>
      <dgm:spPr/>
      <dgm:t>
        <a:bodyPr/>
        <a:lstStyle/>
        <a:p>
          <a:r>
            <a:rPr kumimoji="1" lang="ja-JP" altLang="en-US" sz="2800" dirty="0" smtClean="0"/>
            <a:t>身体に現れる</a:t>
          </a:r>
          <a:endParaRPr kumimoji="1" lang="en-US" altLang="ja-JP" sz="2800" dirty="0" smtClean="0"/>
        </a:p>
        <a:p>
          <a:r>
            <a:rPr kumimoji="1" lang="ja-JP" altLang="en-US" sz="2800" dirty="0" smtClean="0"/>
            <a:t>症状</a:t>
          </a:r>
          <a:endParaRPr kumimoji="1" lang="ja-JP" altLang="en-US" sz="2800" dirty="0"/>
        </a:p>
      </dgm:t>
    </dgm:pt>
    <dgm:pt modelId="{4A0360B1-896D-453B-9EC6-383C93ECB83B}" type="parTrans" cxnId="{FFBD6C22-CB87-417C-ADF2-62608036EE1A}">
      <dgm:prSet/>
      <dgm:spPr/>
      <dgm:t>
        <a:bodyPr/>
        <a:lstStyle/>
        <a:p>
          <a:endParaRPr kumimoji="1" lang="ja-JP" altLang="en-US"/>
        </a:p>
      </dgm:t>
    </dgm:pt>
    <dgm:pt modelId="{2285CDD6-72F6-479C-9A9E-580AD5EA6079}" type="sibTrans" cxnId="{FFBD6C22-CB87-417C-ADF2-62608036EE1A}">
      <dgm:prSet/>
      <dgm:spPr/>
      <dgm:t>
        <a:bodyPr/>
        <a:lstStyle/>
        <a:p>
          <a:endParaRPr kumimoji="1" lang="ja-JP" altLang="en-US"/>
        </a:p>
      </dgm:t>
    </dgm:pt>
    <dgm:pt modelId="{1CA99972-2D1B-448D-94E4-B3FDFC368CF1}">
      <dgm:prSet phldrT="[テキスト]" custT="1"/>
      <dgm:spPr/>
      <dgm:t>
        <a:bodyPr/>
        <a:lstStyle/>
        <a:p>
          <a:r>
            <a:rPr kumimoji="1" lang="ja-JP" altLang="en-US" sz="2400" dirty="0" smtClean="0"/>
            <a:t>身体的な症状と</a:t>
          </a:r>
          <a:endParaRPr kumimoji="1" lang="en-US" altLang="ja-JP" sz="2400" dirty="0" smtClean="0"/>
        </a:p>
        <a:p>
          <a:r>
            <a:rPr kumimoji="1" lang="ja-JP" altLang="en-US" sz="2400" dirty="0" smtClean="0"/>
            <a:t>なって現れる</a:t>
          </a:r>
          <a:endParaRPr kumimoji="1" lang="en-US" altLang="ja-JP" sz="2400" dirty="0" smtClean="0"/>
        </a:p>
        <a:p>
          <a:r>
            <a:rPr kumimoji="1" lang="ja-JP" altLang="en-US" sz="2400" dirty="0" smtClean="0"/>
            <a:t>心理的な問題</a:t>
          </a:r>
          <a:endParaRPr kumimoji="1" lang="ja-JP" altLang="en-US" sz="2400" dirty="0"/>
        </a:p>
      </dgm:t>
    </dgm:pt>
    <dgm:pt modelId="{A1605219-A56E-482B-938B-C66E78DDE5A1}" type="parTrans" cxnId="{469E1BE1-0C1A-4472-BDF3-C94AE662AC77}">
      <dgm:prSet/>
      <dgm:spPr/>
      <dgm:t>
        <a:bodyPr/>
        <a:lstStyle/>
        <a:p>
          <a:endParaRPr kumimoji="1" lang="ja-JP" altLang="en-US"/>
        </a:p>
      </dgm:t>
    </dgm:pt>
    <dgm:pt modelId="{60CF070D-A398-43E9-BB93-B9E8F5D02333}" type="sibTrans" cxnId="{469E1BE1-0C1A-4472-BDF3-C94AE662AC77}">
      <dgm:prSet/>
      <dgm:spPr/>
      <dgm:t>
        <a:bodyPr/>
        <a:lstStyle/>
        <a:p>
          <a:endParaRPr kumimoji="1" lang="ja-JP" altLang="en-US"/>
        </a:p>
      </dgm:t>
    </dgm:pt>
    <dgm:pt modelId="{61DFCDE0-8AF5-4E93-9442-15C7641D72D8}">
      <dgm:prSet phldrT="[テキスト]" custT="1"/>
      <dgm:spPr/>
      <dgm:t>
        <a:bodyPr/>
        <a:lstStyle/>
        <a:p>
          <a:pPr>
            <a:lnSpc>
              <a:spcPct val="90000"/>
            </a:lnSpc>
          </a:pPr>
          <a:r>
            <a:rPr kumimoji="1" lang="ja-JP" altLang="en-US" sz="3200" dirty="0" smtClean="0"/>
            <a:t>精神面に</a:t>
          </a:r>
          <a:endParaRPr kumimoji="1" lang="en-US" altLang="ja-JP" sz="3200" dirty="0" smtClean="0"/>
        </a:p>
        <a:p>
          <a:pPr>
            <a:lnSpc>
              <a:spcPct val="100000"/>
            </a:lnSpc>
          </a:pPr>
          <a:r>
            <a:rPr kumimoji="1" lang="ja-JP" altLang="en-US" sz="3200" dirty="0" smtClean="0"/>
            <a:t>現れる影響</a:t>
          </a:r>
          <a:endParaRPr kumimoji="1" lang="ja-JP" altLang="en-US" sz="3200" dirty="0"/>
        </a:p>
      </dgm:t>
    </dgm:pt>
    <dgm:pt modelId="{AEE30550-4FFE-4E02-9BA0-DE0803943A49}" type="parTrans" cxnId="{0C22F212-641E-40CC-B412-61DE0FA02C02}">
      <dgm:prSet/>
      <dgm:spPr/>
      <dgm:t>
        <a:bodyPr/>
        <a:lstStyle/>
        <a:p>
          <a:endParaRPr kumimoji="1" lang="ja-JP" altLang="en-US"/>
        </a:p>
      </dgm:t>
    </dgm:pt>
    <dgm:pt modelId="{5A1378FD-18A6-4FDD-B3A7-3FF6914DD89E}" type="sibTrans" cxnId="{0C22F212-641E-40CC-B412-61DE0FA02C02}">
      <dgm:prSet/>
      <dgm:spPr/>
      <dgm:t>
        <a:bodyPr/>
        <a:lstStyle/>
        <a:p>
          <a:endParaRPr kumimoji="1" lang="ja-JP" altLang="en-US"/>
        </a:p>
      </dgm:t>
    </dgm:pt>
    <dgm:pt modelId="{222DD67E-F5C9-4B79-8291-27B50BF8FB2B}">
      <dgm:prSet phldrT="[テキスト]" custT="1"/>
      <dgm:spPr/>
      <dgm:t>
        <a:bodyPr/>
        <a:lstStyle/>
        <a:p>
          <a:r>
            <a:rPr kumimoji="1" lang="ja-JP" altLang="en-US" sz="3200" dirty="0" smtClean="0"/>
            <a:t>愛着障害</a:t>
          </a:r>
          <a:endParaRPr kumimoji="1" lang="ja-JP" altLang="en-US" sz="3200" dirty="0"/>
        </a:p>
      </dgm:t>
    </dgm:pt>
    <dgm:pt modelId="{D52996AB-10CE-4E74-9DCE-8531F27A2639}" type="parTrans" cxnId="{9FF36DED-D282-49E2-B9D1-55CFA605B2BD}">
      <dgm:prSet/>
      <dgm:spPr/>
      <dgm:t>
        <a:bodyPr/>
        <a:lstStyle/>
        <a:p>
          <a:endParaRPr kumimoji="1" lang="ja-JP" altLang="en-US"/>
        </a:p>
      </dgm:t>
    </dgm:pt>
    <dgm:pt modelId="{1DFF532B-7371-46DB-A325-5D480565AA26}" type="sibTrans" cxnId="{9FF36DED-D282-49E2-B9D1-55CFA605B2BD}">
      <dgm:prSet/>
      <dgm:spPr/>
      <dgm:t>
        <a:bodyPr/>
        <a:lstStyle/>
        <a:p>
          <a:endParaRPr kumimoji="1" lang="ja-JP" altLang="en-US"/>
        </a:p>
      </dgm:t>
    </dgm:pt>
    <dgm:pt modelId="{215E008D-EBE9-4883-A11B-C6CB2FE520FC}">
      <dgm:prSet phldrT="[テキスト]" custT="1"/>
      <dgm:spPr/>
      <dgm:t>
        <a:bodyPr/>
        <a:lstStyle/>
        <a:p>
          <a:r>
            <a:rPr kumimoji="1" lang="ja-JP" altLang="en-US" sz="2800" dirty="0" smtClean="0"/>
            <a:t>乖離（かいり）</a:t>
          </a:r>
          <a:endParaRPr kumimoji="1" lang="ja-JP" altLang="en-US" sz="2800" dirty="0"/>
        </a:p>
      </dgm:t>
    </dgm:pt>
    <dgm:pt modelId="{EE5F20BC-EA47-4433-9C6F-4AC18E0C37AB}" type="parTrans" cxnId="{18CE9482-02CB-47B0-8B96-0B9FB11C6CD8}">
      <dgm:prSet/>
      <dgm:spPr/>
      <dgm:t>
        <a:bodyPr/>
        <a:lstStyle/>
        <a:p>
          <a:endParaRPr kumimoji="1" lang="ja-JP" altLang="en-US"/>
        </a:p>
      </dgm:t>
    </dgm:pt>
    <dgm:pt modelId="{3A4D189B-DCD1-40CC-8952-E34034AE7AD9}" type="sibTrans" cxnId="{18CE9482-02CB-47B0-8B96-0B9FB11C6CD8}">
      <dgm:prSet/>
      <dgm:spPr/>
      <dgm:t>
        <a:bodyPr/>
        <a:lstStyle/>
        <a:p>
          <a:endParaRPr kumimoji="1" lang="ja-JP" altLang="en-US"/>
        </a:p>
      </dgm:t>
    </dgm:pt>
    <dgm:pt modelId="{692DD984-7864-458F-A616-CA541D122EC1}">
      <dgm:prSet phldrT="[テキスト]" custT="1"/>
      <dgm:spPr/>
      <dgm:t>
        <a:bodyPr/>
        <a:lstStyle/>
        <a:p>
          <a:r>
            <a:rPr kumimoji="1" lang="ja-JP" altLang="en-US" sz="3200" dirty="0" smtClean="0"/>
            <a:t>抑うつ</a:t>
          </a:r>
          <a:endParaRPr kumimoji="1" lang="ja-JP" altLang="en-US" sz="3200" dirty="0"/>
        </a:p>
      </dgm:t>
    </dgm:pt>
    <dgm:pt modelId="{A185C569-C784-4325-929D-0BDED081ADB9}" type="parTrans" cxnId="{A1E9DA32-9950-4467-8994-3B7C613C244C}">
      <dgm:prSet/>
      <dgm:spPr/>
      <dgm:t>
        <a:bodyPr/>
        <a:lstStyle/>
        <a:p>
          <a:endParaRPr kumimoji="1" lang="ja-JP" altLang="en-US"/>
        </a:p>
      </dgm:t>
    </dgm:pt>
    <dgm:pt modelId="{838C86E1-705A-4BF9-B647-5196E81AF99E}" type="sibTrans" cxnId="{A1E9DA32-9950-4467-8994-3B7C613C244C}">
      <dgm:prSet/>
      <dgm:spPr/>
      <dgm:t>
        <a:bodyPr/>
        <a:lstStyle/>
        <a:p>
          <a:endParaRPr kumimoji="1" lang="ja-JP" altLang="en-US"/>
        </a:p>
      </dgm:t>
    </dgm:pt>
    <dgm:pt modelId="{CEE051D8-3046-47E4-922E-E6813E91A948}">
      <dgm:prSet phldrT="[テキスト]" custT="1"/>
      <dgm:spPr/>
      <dgm:t>
        <a:bodyPr/>
        <a:lstStyle/>
        <a:p>
          <a:r>
            <a:rPr kumimoji="1" lang="ja-JP" altLang="en-US" sz="2400" dirty="0" smtClean="0"/>
            <a:t>知的発達の障害</a:t>
          </a:r>
          <a:endParaRPr kumimoji="1" lang="ja-JP" altLang="en-US" sz="2400" dirty="0"/>
        </a:p>
      </dgm:t>
    </dgm:pt>
    <dgm:pt modelId="{6DE00A0E-DA5C-4E3A-952B-E284E8ADB637}" type="parTrans" cxnId="{E1FED42E-4165-4636-8A7F-151BAAEAA42D}">
      <dgm:prSet/>
      <dgm:spPr/>
      <dgm:t>
        <a:bodyPr/>
        <a:lstStyle/>
        <a:p>
          <a:endParaRPr kumimoji="1" lang="ja-JP" altLang="en-US"/>
        </a:p>
      </dgm:t>
    </dgm:pt>
    <dgm:pt modelId="{1058E0A0-4F8E-4A1E-BFF4-3DFA3DDAE095}" type="sibTrans" cxnId="{E1FED42E-4165-4636-8A7F-151BAAEAA42D}">
      <dgm:prSet/>
      <dgm:spPr/>
      <dgm:t>
        <a:bodyPr/>
        <a:lstStyle/>
        <a:p>
          <a:endParaRPr kumimoji="1" lang="ja-JP" altLang="en-US"/>
        </a:p>
      </dgm:t>
    </dgm:pt>
    <dgm:pt modelId="{D2B989F8-8728-4ED5-B18A-F166E0E2890F}">
      <dgm:prSet phldrT="[テキスト]" custT="1"/>
      <dgm:spPr/>
      <dgm:t>
        <a:bodyPr/>
        <a:lstStyle/>
        <a:p>
          <a:pPr>
            <a:lnSpc>
              <a:spcPct val="90000"/>
            </a:lnSpc>
          </a:pPr>
          <a:r>
            <a:rPr kumimoji="1" lang="ja-JP" altLang="en-US" sz="3200" dirty="0" smtClean="0"/>
            <a:t>行動面に</a:t>
          </a:r>
          <a:endParaRPr kumimoji="1" lang="en-US" altLang="ja-JP" sz="3200" dirty="0" smtClean="0"/>
        </a:p>
        <a:p>
          <a:pPr>
            <a:lnSpc>
              <a:spcPct val="100000"/>
            </a:lnSpc>
          </a:pPr>
          <a:r>
            <a:rPr kumimoji="1" lang="ja-JP" altLang="en-US" sz="3200" dirty="0" smtClean="0"/>
            <a:t>現れる影響</a:t>
          </a:r>
          <a:endParaRPr kumimoji="1" lang="ja-JP" altLang="en-US" sz="3200" dirty="0"/>
        </a:p>
      </dgm:t>
    </dgm:pt>
    <dgm:pt modelId="{555C539B-A4B0-4598-AC91-4EFBC647E21C}" type="parTrans" cxnId="{FF6EA2E1-9785-494D-A029-9C7239C5B480}">
      <dgm:prSet/>
      <dgm:spPr/>
      <dgm:t>
        <a:bodyPr/>
        <a:lstStyle/>
        <a:p>
          <a:endParaRPr kumimoji="1" lang="ja-JP" altLang="en-US"/>
        </a:p>
      </dgm:t>
    </dgm:pt>
    <dgm:pt modelId="{606DE7C3-32AB-4A12-A935-0BD47542CC8B}" type="sibTrans" cxnId="{FF6EA2E1-9785-494D-A029-9C7239C5B480}">
      <dgm:prSet/>
      <dgm:spPr/>
      <dgm:t>
        <a:bodyPr/>
        <a:lstStyle/>
        <a:p>
          <a:endParaRPr kumimoji="1" lang="ja-JP" altLang="en-US"/>
        </a:p>
      </dgm:t>
    </dgm:pt>
    <dgm:pt modelId="{F0704A3D-5861-4A35-9E3A-CF3D3881E344}">
      <dgm:prSet phldrT="[テキスト]" custT="1"/>
      <dgm:spPr/>
      <dgm:t>
        <a:bodyPr/>
        <a:lstStyle/>
        <a:p>
          <a:r>
            <a:rPr kumimoji="1" lang="ja-JP" altLang="en-US" sz="3200" dirty="0" smtClean="0"/>
            <a:t>衝動性</a:t>
          </a:r>
          <a:endParaRPr kumimoji="1" lang="ja-JP" altLang="en-US" sz="3200" dirty="0"/>
        </a:p>
      </dgm:t>
    </dgm:pt>
    <dgm:pt modelId="{C5A2788C-2BFF-4409-B348-F389D2F44DB5}" type="parTrans" cxnId="{CF6345D5-528A-4BC6-A968-46B72E12AAF9}">
      <dgm:prSet/>
      <dgm:spPr/>
      <dgm:t>
        <a:bodyPr/>
        <a:lstStyle/>
        <a:p>
          <a:endParaRPr kumimoji="1" lang="ja-JP" altLang="en-US"/>
        </a:p>
      </dgm:t>
    </dgm:pt>
    <dgm:pt modelId="{F95E181B-7F0A-4A62-B5C8-16F01161FB00}" type="sibTrans" cxnId="{CF6345D5-528A-4BC6-A968-46B72E12AAF9}">
      <dgm:prSet/>
      <dgm:spPr/>
      <dgm:t>
        <a:bodyPr/>
        <a:lstStyle/>
        <a:p>
          <a:endParaRPr kumimoji="1" lang="ja-JP" altLang="en-US"/>
        </a:p>
      </dgm:t>
    </dgm:pt>
    <dgm:pt modelId="{48C8C7B8-5FA3-4254-83E5-D2B9DB39F54C}">
      <dgm:prSet phldrT="[テキスト]" custT="1"/>
      <dgm:spPr/>
      <dgm:t>
        <a:bodyPr/>
        <a:lstStyle/>
        <a:p>
          <a:r>
            <a:rPr kumimoji="1" lang="ja-JP" altLang="en-US" sz="3200" dirty="0" smtClean="0"/>
            <a:t>攻撃性</a:t>
          </a:r>
          <a:endParaRPr kumimoji="1" lang="ja-JP" altLang="en-US" sz="3200" dirty="0"/>
        </a:p>
      </dgm:t>
    </dgm:pt>
    <dgm:pt modelId="{049E97AD-9A7E-436C-A485-96F84587E147}" type="parTrans" cxnId="{86AAFD12-A604-445C-A8C6-707523AF3A43}">
      <dgm:prSet/>
      <dgm:spPr/>
      <dgm:t>
        <a:bodyPr/>
        <a:lstStyle/>
        <a:p>
          <a:endParaRPr kumimoji="1" lang="ja-JP" altLang="en-US"/>
        </a:p>
      </dgm:t>
    </dgm:pt>
    <dgm:pt modelId="{203EBF11-B006-450F-A1BB-7E07E3F5ACBF}" type="sibTrans" cxnId="{86AAFD12-A604-445C-A8C6-707523AF3A43}">
      <dgm:prSet/>
      <dgm:spPr/>
      <dgm:t>
        <a:bodyPr/>
        <a:lstStyle/>
        <a:p>
          <a:endParaRPr kumimoji="1" lang="ja-JP" altLang="en-US"/>
        </a:p>
      </dgm:t>
    </dgm:pt>
    <dgm:pt modelId="{78171022-0335-4C08-B4D7-2B48F0AD6A2A}">
      <dgm:prSet phldrT="[テキスト]" custT="1"/>
      <dgm:spPr/>
      <dgm:t>
        <a:bodyPr/>
        <a:lstStyle/>
        <a:p>
          <a:r>
            <a:rPr kumimoji="1" lang="ja-JP" altLang="en-US" sz="2400" dirty="0" smtClean="0"/>
            <a:t>食行動の異常</a:t>
          </a:r>
          <a:endParaRPr kumimoji="1" lang="ja-JP" altLang="en-US" sz="2400" dirty="0"/>
        </a:p>
      </dgm:t>
    </dgm:pt>
    <dgm:pt modelId="{B3138C53-C6E6-4403-A83D-C0A847602AA7}" type="parTrans" cxnId="{3F2BBBDF-474D-469C-B0B9-4E7AAA7F0B1C}">
      <dgm:prSet/>
      <dgm:spPr/>
      <dgm:t>
        <a:bodyPr/>
        <a:lstStyle/>
        <a:p>
          <a:endParaRPr kumimoji="1" lang="ja-JP" altLang="en-US"/>
        </a:p>
      </dgm:t>
    </dgm:pt>
    <dgm:pt modelId="{F79CE98B-80DE-46DA-AD41-52147E997B18}" type="sibTrans" cxnId="{3F2BBBDF-474D-469C-B0B9-4E7AAA7F0B1C}">
      <dgm:prSet/>
      <dgm:spPr/>
      <dgm:t>
        <a:bodyPr/>
        <a:lstStyle/>
        <a:p>
          <a:endParaRPr kumimoji="1" lang="ja-JP" altLang="en-US"/>
        </a:p>
      </dgm:t>
    </dgm:pt>
    <dgm:pt modelId="{62C280F2-19B6-4659-A5F2-4FDC647AF02C}">
      <dgm:prSet phldrT="[テキスト]" custT="1"/>
      <dgm:spPr/>
      <dgm:t>
        <a:bodyPr/>
        <a:lstStyle/>
        <a:p>
          <a:r>
            <a:rPr kumimoji="1" lang="ja-JP" altLang="en-US" sz="3200" dirty="0" smtClean="0"/>
            <a:t>自傷行為</a:t>
          </a:r>
          <a:endParaRPr kumimoji="1" lang="ja-JP" altLang="en-US" sz="3200" dirty="0"/>
        </a:p>
      </dgm:t>
    </dgm:pt>
    <dgm:pt modelId="{5F1E0AD1-B968-4974-AE1C-699DCAFF5078}" type="parTrans" cxnId="{FAA771BB-D334-4A17-983C-94124B7E89F3}">
      <dgm:prSet/>
      <dgm:spPr/>
      <dgm:t>
        <a:bodyPr/>
        <a:lstStyle/>
        <a:p>
          <a:endParaRPr kumimoji="1" lang="ja-JP" altLang="en-US"/>
        </a:p>
      </dgm:t>
    </dgm:pt>
    <dgm:pt modelId="{F83873E7-68FB-4AAD-928F-D49DBA68D41D}" type="sibTrans" cxnId="{FAA771BB-D334-4A17-983C-94124B7E89F3}">
      <dgm:prSet/>
      <dgm:spPr/>
      <dgm:t>
        <a:bodyPr/>
        <a:lstStyle/>
        <a:p>
          <a:endParaRPr kumimoji="1" lang="ja-JP" altLang="en-US"/>
        </a:p>
      </dgm:t>
    </dgm:pt>
    <dgm:pt modelId="{001B32B1-192D-4036-BA21-EEB6219973A8}">
      <dgm:prSet phldrT="[テキスト]" custT="1"/>
      <dgm:spPr/>
      <dgm:t>
        <a:bodyPr/>
        <a:lstStyle/>
        <a:p>
          <a:r>
            <a:rPr kumimoji="1" lang="ja-JP" altLang="en-US" sz="3200" dirty="0" smtClean="0"/>
            <a:t>ためし行動</a:t>
          </a:r>
          <a:endParaRPr kumimoji="1" lang="ja-JP" altLang="en-US" sz="3200" dirty="0"/>
        </a:p>
      </dgm:t>
    </dgm:pt>
    <dgm:pt modelId="{437EC95E-A2BB-4A5D-BC87-F829614567AF}" type="parTrans" cxnId="{43D18B0C-6583-4FA5-8747-9000D65753BA}">
      <dgm:prSet/>
      <dgm:spPr/>
      <dgm:t>
        <a:bodyPr/>
        <a:lstStyle/>
        <a:p>
          <a:endParaRPr kumimoji="1" lang="ja-JP" altLang="en-US"/>
        </a:p>
      </dgm:t>
    </dgm:pt>
    <dgm:pt modelId="{11099FAF-1108-4A07-BD92-27CE4B34D95F}" type="sibTrans" cxnId="{43D18B0C-6583-4FA5-8747-9000D65753BA}">
      <dgm:prSet/>
      <dgm:spPr/>
      <dgm:t>
        <a:bodyPr/>
        <a:lstStyle/>
        <a:p>
          <a:endParaRPr kumimoji="1" lang="ja-JP" altLang="en-US"/>
        </a:p>
      </dgm:t>
    </dgm:pt>
    <dgm:pt modelId="{325C45ED-2377-4EAE-B6FD-2FF56CE5C777}" type="pres">
      <dgm:prSet presAssocID="{625AE83D-C5D2-47AC-8584-251E05909194}" presName="diagram" presStyleCnt="0">
        <dgm:presLayoutVars>
          <dgm:chPref val="1"/>
          <dgm:dir/>
          <dgm:animOne val="branch"/>
          <dgm:animLvl val="lvl"/>
          <dgm:resizeHandles/>
        </dgm:presLayoutVars>
      </dgm:prSet>
      <dgm:spPr/>
      <dgm:t>
        <a:bodyPr/>
        <a:lstStyle/>
        <a:p>
          <a:endParaRPr kumimoji="1" lang="ja-JP" altLang="en-US"/>
        </a:p>
      </dgm:t>
    </dgm:pt>
    <dgm:pt modelId="{6ABDB1DB-5C94-47AA-9046-2A67A3688583}" type="pres">
      <dgm:prSet presAssocID="{766D4B11-E15D-4524-BC28-3172080C4560}" presName="root" presStyleCnt="0"/>
      <dgm:spPr/>
      <dgm:t>
        <a:bodyPr/>
        <a:lstStyle/>
        <a:p>
          <a:endParaRPr kumimoji="1" lang="ja-JP" altLang="en-US"/>
        </a:p>
      </dgm:t>
    </dgm:pt>
    <dgm:pt modelId="{E8826ECE-1FCC-4B4B-8710-7DFCBCAAF25B}" type="pres">
      <dgm:prSet presAssocID="{766D4B11-E15D-4524-BC28-3172080C4560}" presName="rootComposite" presStyleCnt="0"/>
      <dgm:spPr/>
      <dgm:t>
        <a:bodyPr/>
        <a:lstStyle/>
        <a:p>
          <a:endParaRPr kumimoji="1" lang="ja-JP" altLang="en-US"/>
        </a:p>
      </dgm:t>
    </dgm:pt>
    <dgm:pt modelId="{81F8A915-C3BE-4836-9479-A57DCC8B39F3}" type="pres">
      <dgm:prSet presAssocID="{766D4B11-E15D-4524-BC28-3172080C4560}" presName="rootText" presStyleLbl="node1" presStyleIdx="0" presStyleCnt="3" custScaleX="222882" custScaleY="216627"/>
      <dgm:spPr/>
      <dgm:t>
        <a:bodyPr/>
        <a:lstStyle/>
        <a:p>
          <a:endParaRPr kumimoji="1" lang="ja-JP" altLang="en-US"/>
        </a:p>
      </dgm:t>
    </dgm:pt>
    <dgm:pt modelId="{7231C8CA-E9E2-478C-B69B-49B692AA3CDA}" type="pres">
      <dgm:prSet presAssocID="{766D4B11-E15D-4524-BC28-3172080C4560}" presName="rootConnector" presStyleLbl="node1" presStyleIdx="0" presStyleCnt="3"/>
      <dgm:spPr/>
      <dgm:t>
        <a:bodyPr/>
        <a:lstStyle/>
        <a:p>
          <a:endParaRPr kumimoji="1" lang="ja-JP" altLang="en-US"/>
        </a:p>
      </dgm:t>
    </dgm:pt>
    <dgm:pt modelId="{850E3BD2-560A-4B7A-A0D9-6456DFB5ED38}" type="pres">
      <dgm:prSet presAssocID="{766D4B11-E15D-4524-BC28-3172080C4560}" presName="childShape" presStyleCnt="0"/>
      <dgm:spPr/>
      <dgm:t>
        <a:bodyPr/>
        <a:lstStyle/>
        <a:p>
          <a:endParaRPr kumimoji="1" lang="ja-JP" altLang="en-US"/>
        </a:p>
      </dgm:t>
    </dgm:pt>
    <dgm:pt modelId="{E50409EF-CB45-4270-B74B-41300D04963E}" type="pres">
      <dgm:prSet presAssocID="{4A0360B1-896D-453B-9EC6-383C93ECB83B}" presName="Name13" presStyleLbl="parChTrans1D2" presStyleIdx="0" presStyleCnt="11"/>
      <dgm:spPr/>
      <dgm:t>
        <a:bodyPr/>
        <a:lstStyle/>
        <a:p>
          <a:endParaRPr kumimoji="1" lang="ja-JP" altLang="en-US"/>
        </a:p>
      </dgm:t>
    </dgm:pt>
    <dgm:pt modelId="{A4F5FD30-48EF-4CBC-A1AA-F9CA50C36E0F}" type="pres">
      <dgm:prSet presAssocID="{BF395167-07F0-4CD6-9494-A111845202EE}" presName="childText" presStyleLbl="bgAcc1" presStyleIdx="0" presStyleCnt="11" custScaleX="249971" custScaleY="241428">
        <dgm:presLayoutVars>
          <dgm:bulletEnabled val="1"/>
        </dgm:presLayoutVars>
      </dgm:prSet>
      <dgm:spPr/>
      <dgm:t>
        <a:bodyPr/>
        <a:lstStyle/>
        <a:p>
          <a:endParaRPr kumimoji="1" lang="ja-JP" altLang="en-US"/>
        </a:p>
      </dgm:t>
    </dgm:pt>
    <dgm:pt modelId="{2F9F6E41-0F6F-49F2-8443-F0903E4AEF34}" type="pres">
      <dgm:prSet presAssocID="{A1605219-A56E-482B-938B-C66E78DDE5A1}" presName="Name13" presStyleLbl="parChTrans1D2" presStyleIdx="1" presStyleCnt="11"/>
      <dgm:spPr/>
      <dgm:t>
        <a:bodyPr/>
        <a:lstStyle/>
        <a:p>
          <a:endParaRPr kumimoji="1" lang="ja-JP" altLang="en-US"/>
        </a:p>
      </dgm:t>
    </dgm:pt>
    <dgm:pt modelId="{2DF687B8-7F54-4093-A38B-22C776FA6C0A}" type="pres">
      <dgm:prSet presAssocID="{1CA99972-2D1B-448D-94E4-B3FDFC368CF1}" presName="childText" presStyleLbl="bgAcc1" presStyleIdx="1" presStyleCnt="11" custScaleX="249971" custScaleY="283925" custLinFactNeighborX="3509" custLinFactNeighborY="267">
        <dgm:presLayoutVars>
          <dgm:bulletEnabled val="1"/>
        </dgm:presLayoutVars>
      </dgm:prSet>
      <dgm:spPr/>
      <dgm:t>
        <a:bodyPr/>
        <a:lstStyle/>
        <a:p>
          <a:endParaRPr kumimoji="1" lang="ja-JP" altLang="en-US"/>
        </a:p>
      </dgm:t>
    </dgm:pt>
    <dgm:pt modelId="{971A4830-5449-4993-904B-AA99C3245C55}" type="pres">
      <dgm:prSet presAssocID="{61DFCDE0-8AF5-4E93-9442-15C7641D72D8}" presName="root" presStyleCnt="0"/>
      <dgm:spPr/>
      <dgm:t>
        <a:bodyPr/>
        <a:lstStyle/>
        <a:p>
          <a:endParaRPr kumimoji="1" lang="ja-JP" altLang="en-US"/>
        </a:p>
      </dgm:t>
    </dgm:pt>
    <dgm:pt modelId="{3D52400A-28C9-4A86-A073-20AFA45504CE}" type="pres">
      <dgm:prSet presAssocID="{61DFCDE0-8AF5-4E93-9442-15C7641D72D8}" presName="rootComposite" presStyleCnt="0"/>
      <dgm:spPr/>
      <dgm:t>
        <a:bodyPr/>
        <a:lstStyle/>
        <a:p>
          <a:endParaRPr kumimoji="1" lang="ja-JP" altLang="en-US"/>
        </a:p>
      </dgm:t>
    </dgm:pt>
    <dgm:pt modelId="{C9BD9786-7D0D-4D9A-ABB1-1B4B8E5BC1C0}" type="pres">
      <dgm:prSet presAssocID="{61DFCDE0-8AF5-4E93-9442-15C7641D72D8}" presName="rootText" presStyleLbl="node1" presStyleIdx="1" presStyleCnt="3" custScaleX="222882" custScaleY="216627"/>
      <dgm:spPr/>
      <dgm:t>
        <a:bodyPr/>
        <a:lstStyle/>
        <a:p>
          <a:endParaRPr kumimoji="1" lang="ja-JP" altLang="en-US"/>
        </a:p>
      </dgm:t>
    </dgm:pt>
    <dgm:pt modelId="{B7E5AA75-A689-41CE-989B-D405D744E0AD}" type="pres">
      <dgm:prSet presAssocID="{61DFCDE0-8AF5-4E93-9442-15C7641D72D8}" presName="rootConnector" presStyleLbl="node1" presStyleIdx="1" presStyleCnt="3"/>
      <dgm:spPr/>
      <dgm:t>
        <a:bodyPr/>
        <a:lstStyle/>
        <a:p>
          <a:endParaRPr kumimoji="1" lang="ja-JP" altLang="en-US"/>
        </a:p>
      </dgm:t>
    </dgm:pt>
    <dgm:pt modelId="{5087D6D5-E15D-4A97-92CF-ABD4EFF3D5E5}" type="pres">
      <dgm:prSet presAssocID="{61DFCDE0-8AF5-4E93-9442-15C7641D72D8}" presName="childShape" presStyleCnt="0"/>
      <dgm:spPr/>
      <dgm:t>
        <a:bodyPr/>
        <a:lstStyle/>
        <a:p>
          <a:endParaRPr kumimoji="1" lang="ja-JP" altLang="en-US"/>
        </a:p>
      </dgm:t>
    </dgm:pt>
    <dgm:pt modelId="{115D8C34-BC37-40D1-99FE-FFEDB5AE717F}" type="pres">
      <dgm:prSet presAssocID="{D52996AB-10CE-4E74-9DCE-8531F27A2639}" presName="Name13" presStyleLbl="parChTrans1D2" presStyleIdx="2" presStyleCnt="11"/>
      <dgm:spPr/>
      <dgm:t>
        <a:bodyPr/>
        <a:lstStyle/>
        <a:p>
          <a:endParaRPr kumimoji="1" lang="ja-JP" altLang="en-US"/>
        </a:p>
      </dgm:t>
    </dgm:pt>
    <dgm:pt modelId="{A1A45DF5-3E56-4D5F-8B16-9484A1BEA4BA}" type="pres">
      <dgm:prSet presAssocID="{222DD67E-F5C9-4B79-8291-27B50BF8FB2B}" presName="childText" presStyleLbl="bgAcc1" presStyleIdx="2" presStyleCnt="11" custScaleX="249971" custScaleY="139301">
        <dgm:presLayoutVars>
          <dgm:bulletEnabled val="1"/>
        </dgm:presLayoutVars>
      </dgm:prSet>
      <dgm:spPr/>
      <dgm:t>
        <a:bodyPr/>
        <a:lstStyle/>
        <a:p>
          <a:endParaRPr kumimoji="1" lang="ja-JP" altLang="en-US"/>
        </a:p>
      </dgm:t>
    </dgm:pt>
    <dgm:pt modelId="{59A42BF2-C1BF-46D1-8BF3-5A739DA70BF9}" type="pres">
      <dgm:prSet presAssocID="{EE5F20BC-EA47-4433-9C6F-4AC18E0C37AB}" presName="Name13" presStyleLbl="parChTrans1D2" presStyleIdx="3" presStyleCnt="11"/>
      <dgm:spPr/>
      <dgm:t>
        <a:bodyPr/>
        <a:lstStyle/>
        <a:p>
          <a:endParaRPr kumimoji="1" lang="ja-JP" altLang="en-US"/>
        </a:p>
      </dgm:t>
    </dgm:pt>
    <dgm:pt modelId="{51502F8B-F882-48BF-8EF1-2AB7D612147C}" type="pres">
      <dgm:prSet presAssocID="{215E008D-EBE9-4883-A11B-C6CB2FE520FC}" presName="childText" presStyleLbl="bgAcc1" presStyleIdx="3" presStyleCnt="11" custScaleX="249971" custScaleY="139301">
        <dgm:presLayoutVars>
          <dgm:bulletEnabled val="1"/>
        </dgm:presLayoutVars>
      </dgm:prSet>
      <dgm:spPr/>
      <dgm:t>
        <a:bodyPr/>
        <a:lstStyle/>
        <a:p>
          <a:endParaRPr kumimoji="1" lang="ja-JP" altLang="en-US"/>
        </a:p>
      </dgm:t>
    </dgm:pt>
    <dgm:pt modelId="{AAB54B31-6FB1-4336-AA2B-B64EBB746F37}" type="pres">
      <dgm:prSet presAssocID="{A185C569-C784-4325-929D-0BDED081ADB9}" presName="Name13" presStyleLbl="parChTrans1D2" presStyleIdx="4" presStyleCnt="11"/>
      <dgm:spPr/>
      <dgm:t>
        <a:bodyPr/>
        <a:lstStyle/>
        <a:p>
          <a:endParaRPr kumimoji="1" lang="ja-JP" altLang="en-US"/>
        </a:p>
      </dgm:t>
    </dgm:pt>
    <dgm:pt modelId="{6F071423-25AD-471F-80BE-1889BA63145D}" type="pres">
      <dgm:prSet presAssocID="{692DD984-7864-458F-A616-CA541D122EC1}" presName="childText" presStyleLbl="bgAcc1" presStyleIdx="4" presStyleCnt="11" custScaleX="249971" custScaleY="139301">
        <dgm:presLayoutVars>
          <dgm:bulletEnabled val="1"/>
        </dgm:presLayoutVars>
      </dgm:prSet>
      <dgm:spPr/>
      <dgm:t>
        <a:bodyPr/>
        <a:lstStyle/>
        <a:p>
          <a:endParaRPr kumimoji="1" lang="ja-JP" altLang="en-US"/>
        </a:p>
      </dgm:t>
    </dgm:pt>
    <dgm:pt modelId="{9EACDA87-EFAA-4C1F-A1BC-1D5C58E8D8D2}" type="pres">
      <dgm:prSet presAssocID="{6DE00A0E-DA5C-4E3A-952B-E284E8ADB637}" presName="Name13" presStyleLbl="parChTrans1D2" presStyleIdx="5" presStyleCnt="11"/>
      <dgm:spPr/>
      <dgm:t>
        <a:bodyPr/>
        <a:lstStyle/>
        <a:p>
          <a:endParaRPr kumimoji="1" lang="ja-JP" altLang="en-US"/>
        </a:p>
      </dgm:t>
    </dgm:pt>
    <dgm:pt modelId="{6F25E5EC-14F9-4B96-A8B3-885F9E80A6EE}" type="pres">
      <dgm:prSet presAssocID="{CEE051D8-3046-47E4-922E-E6813E91A948}" presName="childText" presStyleLbl="bgAcc1" presStyleIdx="5" presStyleCnt="11" custScaleX="249971" custScaleY="139301">
        <dgm:presLayoutVars>
          <dgm:bulletEnabled val="1"/>
        </dgm:presLayoutVars>
      </dgm:prSet>
      <dgm:spPr/>
      <dgm:t>
        <a:bodyPr/>
        <a:lstStyle/>
        <a:p>
          <a:endParaRPr kumimoji="1" lang="ja-JP" altLang="en-US"/>
        </a:p>
      </dgm:t>
    </dgm:pt>
    <dgm:pt modelId="{197E30B3-F161-4087-9F8E-B82CCCE8777C}" type="pres">
      <dgm:prSet presAssocID="{D2B989F8-8728-4ED5-B18A-F166E0E2890F}" presName="root" presStyleCnt="0"/>
      <dgm:spPr/>
      <dgm:t>
        <a:bodyPr/>
        <a:lstStyle/>
        <a:p>
          <a:endParaRPr kumimoji="1" lang="ja-JP" altLang="en-US"/>
        </a:p>
      </dgm:t>
    </dgm:pt>
    <dgm:pt modelId="{3A5161C8-7010-4D2D-8F53-173A33B5C294}" type="pres">
      <dgm:prSet presAssocID="{D2B989F8-8728-4ED5-B18A-F166E0E2890F}" presName="rootComposite" presStyleCnt="0"/>
      <dgm:spPr/>
      <dgm:t>
        <a:bodyPr/>
        <a:lstStyle/>
        <a:p>
          <a:endParaRPr kumimoji="1" lang="ja-JP" altLang="en-US"/>
        </a:p>
      </dgm:t>
    </dgm:pt>
    <dgm:pt modelId="{C015476C-C9ED-4660-9A39-8CCB976FE6C8}" type="pres">
      <dgm:prSet presAssocID="{D2B989F8-8728-4ED5-B18A-F166E0E2890F}" presName="rootText" presStyleLbl="node1" presStyleIdx="2" presStyleCnt="3" custScaleX="222882" custScaleY="216627"/>
      <dgm:spPr/>
      <dgm:t>
        <a:bodyPr/>
        <a:lstStyle/>
        <a:p>
          <a:endParaRPr kumimoji="1" lang="ja-JP" altLang="en-US"/>
        </a:p>
      </dgm:t>
    </dgm:pt>
    <dgm:pt modelId="{50BDAFBA-3614-472D-9202-627BFE6C5CF0}" type="pres">
      <dgm:prSet presAssocID="{D2B989F8-8728-4ED5-B18A-F166E0E2890F}" presName="rootConnector" presStyleLbl="node1" presStyleIdx="2" presStyleCnt="3"/>
      <dgm:spPr/>
      <dgm:t>
        <a:bodyPr/>
        <a:lstStyle/>
        <a:p>
          <a:endParaRPr kumimoji="1" lang="ja-JP" altLang="en-US"/>
        </a:p>
      </dgm:t>
    </dgm:pt>
    <dgm:pt modelId="{E8943E64-999F-4544-99C7-05EE260EB062}" type="pres">
      <dgm:prSet presAssocID="{D2B989F8-8728-4ED5-B18A-F166E0E2890F}" presName="childShape" presStyleCnt="0"/>
      <dgm:spPr/>
      <dgm:t>
        <a:bodyPr/>
        <a:lstStyle/>
        <a:p>
          <a:endParaRPr kumimoji="1" lang="ja-JP" altLang="en-US"/>
        </a:p>
      </dgm:t>
    </dgm:pt>
    <dgm:pt modelId="{CF5C1648-7260-4EEF-A8A2-C9FBD767A9CE}" type="pres">
      <dgm:prSet presAssocID="{C5A2788C-2BFF-4409-B348-F389D2F44DB5}" presName="Name13" presStyleLbl="parChTrans1D2" presStyleIdx="6" presStyleCnt="11"/>
      <dgm:spPr/>
      <dgm:t>
        <a:bodyPr/>
        <a:lstStyle/>
        <a:p>
          <a:endParaRPr kumimoji="1" lang="ja-JP" altLang="en-US"/>
        </a:p>
      </dgm:t>
    </dgm:pt>
    <dgm:pt modelId="{DAD68DED-899F-4A5B-B213-6C3919C862EB}" type="pres">
      <dgm:prSet presAssocID="{F0704A3D-5861-4A35-9E3A-CF3D3881E344}" presName="childText" presStyleLbl="bgAcc1" presStyleIdx="6" presStyleCnt="11" custScaleX="217132" custScaleY="106794">
        <dgm:presLayoutVars>
          <dgm:bulletEnabled val="1"/>
        </dgm:presLayoutVars>
      </dgm:prSet>
      <dgm:spPr/>
      <dgm:t>
        <a:bodyPr/>
        <a:lstStyle/>
        <a:p>
          <a:endParaRPr kumimoji="1" lang="ja-JP" altLang="en-US"/>
        </a:p>
      </dgm:t>
    </dgm:pt>
    <dgm:pt modelId="{A1363FED-D1D4-4FBB-B2E7-B41BEBC573E6}" type="pres">
      <dgm:prSet presAssocID="{049E97AD-9A7E-436C-A485-96F84587E147}" presName="Name13" presStyleLbl="parChTrans1D2" presStyleIdx="7" presStyleCnt="11"/>
      <dgm:spPr/>
      <dgm:t>
        <a:bodyPr/>
        <a:lstStyle/>
        <a:p>
          <a:endParaRPr kumimoji="1" lang="ja-JP" altLang="en-US"/>
        </a:p>
      </dgm:t>
    </dgm:pt>
    <dgm:pt modelId="{E876523E-C1F8-494A-ADF6-4FDC20BB7A55}" type="pres">
      <dgm:prSet presAssocID="{48C8C7B8-5FA3-4254-83E5-D2B9DB39F54C}" presName="childText" presStyleLbl="bgAcc1" presStyleIdx="7" presStyleCnt="11" custScaleX="217132" custScaleY="106794">
        <dgm:presLayoutVars>
          <dgm:bulletEnabled val="1"/>
        </dgm:presLayoutVars>
      </dgm:prSet>
      <dgm:spPr/>
      <dgm:t>
        <a:bodyPr/>
        <a:lstStyle/>
        <a:p>
          <a:endParaRPr kumimoji="1" lang="ja-JP" altLang="en-US"/>
        </a:p>
      </dgm:t>
    </dgm:pt>
    <dgm:pt modelId="{82B533AC-30BA-4F29-88CC-2CF081FC2B78}" type="pres">
      <dgm:prSet presAssocID="{B3138C53-C6E6-4403-A83D-C0A847602AA7}" presName="Name13" presStyleLbl="parChTrans1D2" presStyleIdx="8" presStyleCnt="11"/>
      <dgm:spPr/>
      <dgm:t>
        <a:bodyPr/>
        <a:lstStyle/>
        <a:p>
          <a:endParaRPr kumimoji="1" lang="ja-JP" altLang="en-US"/>
        </a:p>
      </dgm:t>
    </dgm:pt>
    <dgm:pt modelId="{0690014C-4FAD-4DFB-9736-691732403455}" type="pres">
      <dgm:prSet presAssocID="{78171022-0335-4C08-B4D7-2B48F0AD6A2A}" presName="childText" presStyleLbl="bgAcc1" presStyleIdx="8" presStyleCnt="11" custScaleX="217132" custScaleY="106794">
        <dgm:presLayoutVars>
          <dgm:bulletEnabled val="1"/>
        </dgm:presLayoutVars>
      </dgm:prSet>
      <dgm:spPr/>
      <dgm:t>
        <a:bodyPr/>
        <a:lstStyle/>
        <a:p>
          <a:endParaRPr kumimoji="1" lang="ja-JP" altLang="en-US"/>
        </a:p>
      </dgm:t>
    </dgm:pt>
    <dgm:pt modelId="{089BC976-3D9E-4493-85FB-8CB06E17A09B}" type="pres">
      <dgm:prSet presAssocID="{5F1E0AD1-B968-4974-AE1C-699DCAFF5078}" presName="Name13" presStyleLbl="parChTrans1D2" presStyleIdx="9" presStyleCnt="11"/>
      <dgm:spPr/>
      <dgm:t>
        <a:bodyPr/>
        <a:lstStyle/>
        <a:p>
          <a:endParaRPr kumimoji="1" lang="ja-JP" altLang="en-US"/>
        </a:p>
      </dgm:t>
    </dgm:pt>
    <dgm:pt modelId="{67C4062E-D6B3-440E-BEDD-FD36CDAE7762}" type="pres">
      <dgm:prSet presAssocID="{62C280F2-19B6-4659-A5F2-4FDC647AF02C}" presName="childText" presStyleLbl="bgAcc1" presStyleIdx="9" presStyleCnt="11" custScaleX="217132" custScaleY="106794">
        <dgm:presLayoutVars>
          <dgm:bulletEnabled val="1"/>
        </dgm:presLayoutVars>
      </dgm:prSet>
      <dgm:spPr/>
      <dgm:t>
        <a:bodyPr/>
        <a:lstStyle/>
        <a:p>
          <a:endParaRPr kumimoji="1" lang="ja-JP" altLang="en-US"/>
        </a:p>
      </dgm:t>
    </dgm:pt>
    <dgm:pt modelId="{59E86F37-A05C-4F56-82F0-7EEBECA65B15}" type="pres">
      <dgm:prSet presAssocID="{437EC95E-A2BB-4A5D-BC87-F829614567AF}" presName="Name13" presStyleLbl="parChTrans1D2" presStyleIdx="10" presStyleCnt="11"/>
      <dgm:spPr/>
      <dgm:t>
        <a:bodyPr/>
        <a:lstStyle/>
        <a:p>
          <a:endParaRPr kumimoji="1" lang="ja-JP" altLang="en-US"/>
        </a:p>
      </dgm:t>
    </dgm:pt>
    <dgm:pt modelId="{22793AD8-E3FD-4851-82B6-20DD76F16B48}" type="pres">
      <dgm:prSet presAssocID="{001B32B1-192D-4036-BA21-EEB6219973A8}" presName="childText" presStyleLbl="bgAcc1" presStyleIdx="10" presStyleCnt="11" custScaleX="217132" custScaleY="106794">
        <dgm:presLayoutVars>
          <dgm:bulletEnabled val="1"/>
        </dgm:presLayoutVars>
      </dgm:prSet>
      <dgm:spPr/>
      <dgm:t>
        <a:bodyPr/>
        <a:lstStyle/>
        <a:p>
          <a:endParaRPr kumimoji="1" lang="ja-JP" altLang="en-US"/>
        </a:p>
      </dgm:t>
    </dgm:pt>
  </dgm:ptLst>
  <dgm:cxnLst>
    <dgm:cxn modelId="{FF6EA2E1-9785-494D-A029-9C7239C5B480}" srcId="{625AE83D-C5D2-47AC-8584-251E05909194}" destId="{D2B989F8-8728-4ED5-B18A-F166E0E2890F}" srcOrd="2" destOrd="0" parTransId="{555C539B-A4B0-4598-AC91-4EFBC647E21C}" sibTransId="{606DE7C3-32AB-4A12-A935-0BD47542CC8B}"/>
    <dgm:cxn modelId="{343D9536-41B4-46EA-88F9-0F19E70F9FEB}" type="presOf" srcId="{692DD984-7864-458F-A616-CA541D122EC1}" destId="{6F071423-25AD-471F-80BE-1889BA63145D}" srcOrd="0" destOrd="0" presId="urn:microsoft.com/office/officeart/2005/8/layout/hierarchy3"/>
    <dgm:cxn modelId="{C7FE2444-6BCE-461A-B12D-5325CC5E422E}" srcId="{625AE83D-C5D2-47AC-8584-251E05909194}" destId="{766D4B11-E15D-4524-BC28-3172080C4560}" srcOrd="0" destOrd="0" parTransId="{B8AECD7D-E3E9-41D2-9CE4-E62DD981B557}" sibTransId="{C9CD1F9D-16F1-4516-9BA7-4A033974B31F}"/>
    <dgm:cxn modelId="{393CD2D9-D8E0-49A1-A888-5369098352FF}" type="presOf" srcId="{766D4B11-E15D-4524-BC28-3172080C4560}" destId="{7231C8CA-E9E2-478C-B69B-49B692AA3CDA}" srcOrd="1" destOrd="0" presId="urn:microsoft.com/office/officeart/2005/8/layout/hierarchy3"/>
    <dgm:cxn modelId="{FAA771BB-D334-4A17-983C-94124B7E89F3}" srcId="{D2B989F8-8728-4ED5-B18A-F166E0E2890F}" destId="{62C280F2-19B6-4659-A5F2-4FDC647AF02C}" srcOrd="3" destOrd="0" parTransId="{5F1E0AD1-B968-4974-AE1C-699DCAFF5078}" sibTransId="{F83873E7-68FB-4AAD-928F-D49DBA68D41D}"/>
    <dgm:cxn modelId="{86DDB179-3ECA-49A6-BCFD-19C853D381FF}" type="presOf" srcId="{78171022-0335-4C08-B4D7-2B48F0AD6A2A}" destId="{0690014C-4FAD-4DFB-9736-691732403455}" srcOrd="0" destOrd="0" presId="urn:microsoft.com/office/officeart/2005/8/layout/hierarchy3"/>
    <dgm:cxn modelId="{B47BD410-B48E-43C2-8C7E-18DD2A9D7CD8}" type="presOf" srcId="{F0704A3D-5861-4A35-9E3A-CF3D3881E344}" destId="{DAD68DED-899F-4A5B-B213-6C3919C862EB}" srcOrd="0" destOrd="0" presId="urn:microsoft.com/office/officeart/2005/8/layout/hierarchy3"/>
    <dgm:cxn modelId="{2B121A39-4628-477A-87A8-A899B1A17A2D}" type="presOf" srcId="{4A0360B1-896D-453B-9EC6-383C93ECB83B}" destId="{E50409EF-CB45-4270-B74B-41300D04963E}" srcOrd="0" destOrd="0" presId="urn:microsoft.com/office/officeart/2005/8/layout/hierarchy3"/>
    <dgm:cxn modelId="{86AAFD12-A604-445C-A8C6-707523AF3A43}" srcId="{D2B989F8-8728-4ED5-B18A-F166E0E2890F}" destId="{48C8C7B8-5FA3-4254-83E5-D2B9DB39F54C}" srcOrd="1" destOrd="0" parTransId="{049E97AD-9A7E-436C-A485-96F84587E147}" sibTransId="{203EBF11-B006-450F-A1BB-7E07E3F5ACBF}"/>
    <dgm:cxn modelId="{6976CF2D-6671-4AFF-8D1A-6121B0F846DD}" type="presOf" srcId="{766D4B11-E15D-4524-BC28-3172080C4560}" destId="{81F8A915-C3BE-4836-9479-A57DCC8B39F3}" srcOrd="0" destOrd="0" presId="urn:microsoft.com/office/officeart/2005/8/layout/hierarchy3"/>
    <dgm:cxn modelId="{469E1BE1-0C1A-4472-BDF3-C94AE662AC77}" srcId="{766D4B11-E15D-4524-BC28-3172080C4560}" destId="{1CA99972-2D1B-448D-94E4-B3FDFC368CF1}" srcOrd="1" destOrd="0" parTransId="{A1605219-A56E-482B-938B-C66E78DDE5A1}" sibTransId="{60CF070D-A398-43E9-BB93-B9E8F5D02333}"/>
    <dgm:cxn modelId="{11ED7AEF-27F7-4F46-8EB6-A082FCA9E2CD}" type="presOf" srcId="{1CA99972-2D1B-448D-94E4-B3FDFC368CF1}" destId="{2DF687B8-7F54-4093-A38B-22C776FA6C0A}" srcOrd="0" destOrd="0" presId="urn:microsoft.com/office/officeart/2005/8/layout/hierarchy3"/>
    <dgm:cxn modelId="{18CE9482-02CB-47B0-8B96-0B9FB11C6CD8}" srcId="{61DFCDE0-8AF5-4E93-9442-15C7641D72D8}" destId="{215E008D-EBE9-4883-A11B-C6CB2FE520FC}" srcOrd="1" destOrd="0" parTransId="{EE5F20BC-EA47-4433-9C6F-4AC18E0C37AB}" sibTransId="{3A4D189B-DCD1-40CC-8952-E34034AE7AD9}"/>
    <dgm:cxn modelId="{878BFAE0-0F95-4529-88B8-C9EF0281D5BF}" type="presOf" srcId="{5F1E0AD1-B968-4974-AE1C-699DCAFF5078}" destId="{089BC976-3D9E-4493-85FB-8CB06E17A09B}" srcOrd="0" destOrd="0" presId="urn:microsoft.com/office/officeart/2005/8/layout/hierarchy3"/>
    <dgm:cxn modelId="{3F2BBBDF-474D-469C-B0B9-4E7AAA7F0B1C}" srcId="{D2B989F8-8728-4ED5-B18A-F166E0E2890F}" destId="{78171022-0335-4C08-B4D7-2B48F0AD6A2A}" srcOrd="2" destOrd="0" parTransId="{B3138C53-C6E6-4403-A83D-C0A847602AA7}" sibTransId="{F79CE98B-80DE-46DA-AD41-52147E997B18}"/>
    <dgm:cxn modelId="{CF6345D5-528A-4BC6-A968-46B72E12AAF9}" srcId="{D2B989F8-8728-4ED5-B18A-F166E0E2890F}" destId="{F0704A3D-5861-4A35-9E3A-CF3D3881E344}" srcOrd="0" destOrd="0" parTransId="{C5A2788C-2BFF-4409-B348-F389D2F44DB5}" sibTransId="{F95E181B-7F0A-4A62-B5C8-16F01161FB00}"/>
    <dgm:cxn modelId="{16EB3306-8053-421C-B8AC-C0C01F6CE0A6}" type="presOf" srcId="{D2B989F8-8728-4ED5-B18A-F166E0E2890F}" destId="{50BDAFBA-3614-472D-9202-627BFE6C5CF0}" srcOrd="1" destOrd="0" presId="urn:microsoft.com/office/officeart/2005/8/layout/hierarchy3"/>
    <dgm:cxn modelId="{A41316D9-ABB9-4A63-A49C-26339D18DF64}" type="presOf" srcId="{C5A2788C-2BFF-4409-B348-F389D2F44DB5}" destId="{CF5C1648-7260-4EEF-A8A2-C9FBD767A9CE}" srcOrd="0" destOrd="0" presId="urn:microsoft.com/office/officeart/2005/8/layout/hierarchy3"/>
    <dgm:cxn modelId="{F70AAE48-A8CB-4CE3-9B10-BF6C69E5DD9B}" type="presOf" srcId="{A1605219-A56E-482B-938B-C66E78DDE5A1}" destId="{2F9F6E41-0F6F-49F2-8443-F0903E4AEF34}" srcOrd="0" destOrd="0" presId="urn:microsoft.com/office/officeart/2005/8/layout/hierarchy3"/>
    <dgm:cxn modelId="{DABC7D8F-073A-49BF-814C-A5CC067D7AA8}" type="presOf" srcId="{D2B989F8-8728-4ED5-B18A-F166E0E2890F}" destId="{C015476C-C9ED-4660-9A39-8CCB976FE6C8}" srcOrd="0" destOrd="0" presId="urn:microsoft.com/office/officeart/2005/8/layout/hierarchy3"/>
    <dgm:cxn modelId="{FFBD6C22-CB87-417C-ADF2-62608036EE1A}" srcId="{766D4B11-E15D-4524-BC28-3172080C4560}" destId="{BF395167-07F0-4CD6-9494-A111845202EE}" srcOrd="0" destOrd="0" parTransId="{4A0360B1-896D-453B-9EC6-383C93ECB83B}" sibTransId="{2285CDD6-72F6-479C-9A9E-580AD5EA6079}"/>
    <dgm:cxn modelId="{C3F492FB-EE30-4C82-A50A-F5C9EE7DE957}" type="presOf" srcId="{437EC95E-A2BB-4A5D-BC87-F829614567AF}" destId="{59E86F37-A05C-4F56-82F0-7EEBECA65B15}" srcOrd="0" destOrd="0" presId="urn:microsoft.com/office/officeart/2005/8/layout/hierarchy3"/>
    <dgm:cxn modelId="{655889FE-F74B-4D73-BE34-C54605ECC16C}" type="presOf" srcId="{A185C569-C784-4325-929D-0BDED081ADB9}" destId="{AAB54B31-6FB1-4336-AA2B-B64EBB746F37}" srcOrd="0" destOrd="0" presId="urn:microsoft.com/office/officeart/2005/8/layout/hierarchy3"/>
    <dgm:cxn modelId="{A1E9DA32-9950-4467-8994-3B7C613C244C}" srcId="{61DFCDE0-8AF5-4E93-9442-15C7641D72D8}" destId="{692DD984-7864-458F-A616-CA541D122EC1}" srcOrd="2" destOrd="0" parTransId="{A185C569-C784-4325-929D-0BDED081ADB9}" sibTransId="{838C86E1-705A-4BF9-B647-5196E81AF99E}"/>
    <dgm:cxn modelId="{9FF36DED-D282-49E2-B9D1-55CFA605B2BD}" srcId="{61DFCDE0-8AF5-4E93-9442-15C7641D72D8}" destId="{222DD67E-F5C9-4B79-8291-27B50BF8FB2B}" srcOrd="0" destOrd="0" parTransId="{D52996AB-10CE-4E74-9DCE-8531F27A2639}" sibTransId="{1DFF532B-7371-46DB-A325-5D480565AA26}"/>
    <dgm:cxn modelId="{383CE098-19EB-40A0-8CE7-499AF45C8F8A}" type="presOf" srcId="{001B32B1-192D-4036-BA21-EEB6219973A8}" destId="{22793AD8-E3FD-4851-82B6-20DD76F16B48}" srcOrd="0" destOrd="0" presId="urn:microsoft.com/office/officeart/2005/8/layout/hierarchy3"/>
    <dgm:cxn modelId="{36767C93-12E8-4A1F-9E46-B395EEFAE34A}" type="presOf" srcId="{BF395167-07F0-4CD6-9494-A111845202EE}" destId="{A4F5FD30-48EF-4CBC-A1AA-F9CA50C36E0F}" srcOrd="0" destOrd="0" presId="urn:microsoft.com/office/officeart/2005/8/layout/hierarchy3"/>
    <dgm:cxn modelId="{EF3EA3EC-B771-4902-A544-33EBD220FB8A}" type="presOf" srcId="{B3138C53-C6E6-4403-A83D-C0A847602AA7}" destId="{82B533AC-30BA-4F29-88CC-2CF081FC2B78}" srcOrd="0" destOrd="0" presId="urn:microsoft.com/office/officeart/2005/8/layout/hierarchy3"/>
    <dgm:cxn modelId="{E1FED42E-4165-4636-8A7F-151BAAEAA42D}" srcId="{61DFCDE0-8AF5-4E93-9442-15C7641D72D8}" destId="{CEE051D8-3046-47E4-922E-E6813E91A948}" srcOrd="3" destOrd="0" parTransId="{6DE00A0E-DA5C-4E3A-952B-E284E8ADB637}" sibTransId="{1058E0A0-4F8E-4A1E-BFF4-3DFA3DDAE095}"/>
    <dgm:cxn modelId="{0C22F212-641E-40CC-B412-61DE0FA02C02}" srcId="{625AE83D-C5D2-47AC-8584-251E05909194}" destId="{61DFCDE0-8AF5-4E93-9442-15C7641D72D8}" srcOrd="1" destOrd="0" parTransId="{AEE30550-4FFE-4E02-9BA0-DE0803943A49}" sibTransId="{5A1378FD-18A6-4FDD-B3A7-3FF6914DD89E}"/>
    <dgm:cxn modelId="{9485DF42-98D4-40C5-8AFC-87CFA6F57C10}" type="presOf" srcId="{EE5F20BC-EA47-4433-9C6F-4AC18E0C37AB}" destId="{59A42BF2-C1BF-46D1-8BF3-5A739DA70BF9}" srcOrd="0" destOrd="0" presId="urn:microsoft.com/office/officeart/2005/8/layout/hierarchy3"/>
    <dgm:cxn modelId="{C2B9260B-B58A-4BEC-BABC-E1AA9854A8E8}" type="presOf" srcId="{61DFCDE0-8AF5-4E93-9442-15C7641D72D8}" destId="{B7E5AA75-A689-41CE-989B-D405D744E0AD}" srcOrd="1" destOrd="0" presId="urn:microsoft.com/office/officeart/2005/8/layout/hierarchy3"/>
    <dgm:cxn modelId="{985D8E22-EC3E-45B3-99DF-4F06E44A6AF2}" type="presOf" srcId="{48C8C7B8-5FA3-4254-83E5-D2B9DB39F54C}" destId="{E876523E-C1F8-494A-ADF6-4FDC20BB7A55}" srcOrd="0" destOrd="0" presId="urn:microsoft.com/office/officeart/2005/8/layout/hierarchy3"/>
    <dgm:cxn modelId="{40CD9237-E623-4F2A-86F4-626EBC58980F}" type="presOf" srcId="{D52996AB-10CE-4E74-9DCE-8531F27A2639}" destId="{115D8C34-BC37-40D1-99FE-FFEDB5AE717F}" srcOrd="0" destOrd="0" presId="urn:microsoft.com/office/officeart/2005/8/layout/hierarchy3"/>
    <dgm:cxn modelId="{43D18B0C-6583-4FA5-8747-9000D65753BA}" srcId="{D2B989F8-8728-4ED5-B18A-F166E0E2890F}" destId="{001B32B1-192D-4036-BA21-EEB6219973A8}" srcOrd="4" destOrd="0" parTransId="{437EC95E-A2BB-4A5D-BC87-F829614567AF}" sibTransId="{11099FAF-1108-4A07-BD92-27CE4B34D95F}"/>
    <dgm:cxn modelId="{7061EFC0-872E-4613-93E2-AF1E33C1F92F}" type="presOf" srcId="{CEE051D8-3046-47E4-922E-E6813E91A948}" destId="{6F25E5EC-14F9-4B96-A8B3-885F9E80A6EE}" srcOrd="0" destOrd="0" presId="urn:microsoft.com/office/officeart/2005/8/layout/hierarchy3"/>
    <dgm:cxn modelId="{E8163563-DB33-4B6D-B06D-31FC730AC01D}" type="presOf" srcId="{6DE00A0E-DA5C-4E3A-952B-E284E8ADB637}" destId="{9EACDA87-EFAA-4C1F-A1BC-1D5C58E8D8D2}" srcOrd="0" destOrd="0" presId="urn:microsoft.com/office/officeart/2005/8/layout/hierarchy3"/>
    <dgm:cxn modelId="{AEF7058B-BDD9-403A-A1E8-DFD4EBD5BFE1}" type="presOf" srcId="{61DFCDE0-8AF5-4E93-9442-15C7641D72D8}" destId="{C9BD9786-7D0D-4D9A-ABB1-1B4B8E5BC1C0}" srcOrd="0" destOrd="0" presId="urn:microsoft.com/office/officeart/2005/8/layout/hierarchy3"/>
    <dgm:cxn modelId="{ED430272-7E66-476C-B1C3-8A149C8021EB}" type="presOf" srcId="{625AE83D-C5D2-47AC-8584-251E05909194}" destId="{325C45ED-2377-4EAE-B6FD-2FF56CE5C777}" srcOrd="0" destOrd="0" presId="urn:microsoft.com/office/officeart/2005/8/layout/hierarchy3"/>
    <dgm:cxn modelId="{63CDFA9A-8EE0-41CF-B0D9-6002FD083AD3}" type="presOf" srcId="{62C280F2-19B6-4659-A5F2-4FDC647AF02C}" destId="{67C4062E-D6B3-440E-BEDD-FD36CDAE7762}" srcOrd="0" destOrd="0" presId="urn:microsoft.com/office/officeart/2005/8/layout/hierarchy3"/>
    <dgm:cxn modelId="{52173FF7-BE7E-4A6D-8906-839646C68C1A}" type="presOf" srcId="{222DD67E-F5C9-4B79-8291-27B50BF8FB2B}" destId="{A1A45DF5-3E56-4D5F-8B16-9484A1BEA4BA}" srcOrd="0" destOrd="0" presId="urn:microsoft.com/office/officeart/2005/8/layout/hierarchy3"/>
    <dgm:cxn modelId="{9E4576E2-F533-4596-8DB0-429DFD5B346F}" type="presOf" srcId="{215E008D-EBE9-4883-A11B-C6CB2FE520FC}" destId="{51502F8B-F882-48BF-8EF1-2AB7D612147C}" srcOrd="0" destOrd="0" presId="urn:microsoft.com/office/officeart/2005/8/layout/hierarchy3"/>
    <dgm:cxn modelId="{07877038-2EC0-433B-BBBA-5AC2827F854E}" type="presOf" srcId="{049E97AD-9A7E-436C-A485-96F84587E147}" destId="{A1363FED-D1D4-4FBB-B2E7-B41BEBC573E6}" srcOrd="0" destOrd="0" presId="urn:microsoft.com/office/officeart/2005/8/layout/hierarchy3"/>
    <dgm:cxn modelId="{090836CA-F06E-430A-8021-4477D1D3E225}" type="presParOf" srcId="{325C45ED-2377-4EAE-B6FD-2FF56CE5C777}" destId="{6ABDB1DB-5C94-47AA-9046-2A67A3688583}" srcOrd="0" destOrd="0" presId="urn:microsoft.com/office/officeart/2005/8/layout/hierarchy3"/>
    <dgm:cxn modelId="{E09D4A85-E1F9-4AA7-83B3-902A02BF5CA2}" type="presParOf" srcId="{6ABDB1DB-5C94-47AA-9046-2A67A3688583}" destId="{E8826ECE-1FCC-4B4B-8710-7DFCBCAAF25B}" srcOrd="0" destOrd="0" presId="urn:microsoft.com/office/officeart/2005/8/layout/hierarchy3"/>
    <dgm:cxn modelId="{9B6077BB-1187-4641-B09D-1DBA9D943598}" type="presParOf" srcId="{E8826ECE-1FCC-4B4B-8710-7DFCBCAAF25B}" destId="{81F8A915-C3BE-4836-9479-A57DCC8B39F3}" srcOrd="0" destOrd="0" presId="urn:microsoft.com/office/officeart/2005/8/layout/hierarchy3"/>
    <dgm:cxn modelId="{D4F7EC64-B4F0-47A2-AED3-3456A7A0BEA3}" type="presParOf" srcId="{E8826ECE-1FCC-4B4B-8710-7DFCBCAAF25B}" destId="{7231C8CA-E9E2-478C-B69B-49B692AA3CDA}" srcOrd="1" destOrd="0" presId="urn:microsoft.com/office/officeart/2005/8/layout/hierarchy3"/>
    <dgm:cxn modelId="{2F875FC9-1C7F-4615-A9BE-91A130661E4D}" type="presParOf" srcId="{6ABDB1DB-5C94-47AA-9046-2A67A3688583}" destId="{850E3BD2-560A-4B7A-A0D9-6456DFB5ED38}" srcOrd="1" destOrd="0" presId="urn:microsoft.com/office/officeart/2005/8/layout/hierarchy3"/>
    <dgm:cxn modelId="{29062083-7057-4C15-A5C4-C17AF4326630}" type="presParOf" srcId="{850E3BD2-560A-4B7A-A0D9-6456DFB5ED38}" destId="{E50409EF-CB45-4270-B74B-41300D04963E}" srcOrd="0" destOrd="0" presId="urn:microsoft.com/office/officeart/2005/8/layout/hierarchy3"/>
    <dgm:cxn modelId="{A6D516E3-26B6-4274-875C-D823520929FE}" type="presParOf" srcId="{850E3BD2-560A-4B7A-A0D9-6456DFB5ED38}" destId="{A4F5FD30-48EF-4CBC-A1AA-F9CA50C36E0F}" srcOrd="1" destOrd="0" presId="urn:microsoft.com/office/officeart/2005/8/layout/hierarchy3"/>
    <dgm:cxn modelId="{4B72C015-CC22-4162-8C76-8BADBA086127}" type="presParOf" srcId="{850E3BD2-560A-4B7A-A0D9-6456DFB5ED38}" destId="{2F9F6E41-0F6F-49F2-8443-F0903E4AEF34}" srcOrd="2" destOrd="0" presId="urn:microsoft.com/office/officeart/2005/8/layout/hierarchy3"/>
    <dgm:cxn modelId="{7A24C0F7-E98E-41E5-946E-76EAA114FBF1}" type="presParOf" srcId="{850E3BD2-560A-4B7A-A0D9-6456DFB5ED38}" destId="{2DF687B8-7F54-4093-A38B-22C776FA6C0A}" srcOrd="3" destOrd="0" presId="urn:microsoft.com/office/officeart/2005/8/layout/hierarchy3"/>
    <dgm:cxn modelId="{7FBA6056-A225-4A7B-ABAE-507B1697F87A}" type="presParOf" srcId="{325C45ED-2377-4EAE-B6FD-2FF56CE5C777}" destId="{971A4830-5449-4993-904B-AA99C3245C55}" srcOrd="1" destOrd="0" presId="urn:microsoft.com/office/officeart/2005/8/layout/hierarchy3"/>
    <dgm:cxn modelId="{3E4493BC-4D0D-4F6B-A1D0-8BDE2EF0E9DC}" type="presParOf" srcId="{971A4830-5449-4993-904B-AA99C3245C55}" destId="{3D52400A-28C9-4A86-A073-20AFA45504CE}" srcOrd="0" destOrd="0" presId="urn:microsoft.com/office/officeart/2005/8/layout/hierarchy3"/>
    <dgm:cxn modelId="{1BA14EB1-24D3-45AD-94FE-3DF22491AE42}" type="presParOf" srcId="{3D52400A-28C9-4A86-A073-20AFA45504CE}" destId="{C9BD9786-7D0D-4D9A-ABB1-1B4B8E5BC1C0}" srcOrd="0" destOrd="0" presId="urn:microsoft.com/office/officeart/2005/8/layout/hierarchy3"/>
    <dgm:cxn modelId="{26533465-2798-48D3-8664-2A7EFF6C16AE}" type="presParOf" srcId="{3D52400A-28C9-4A86-A073-20AFA45504CE}" destId="{B7E5AA75-A689-41CE-989B-D405D744E0AD}" srcOrd="1" destOrd="0" presId="urn:microsoft.com/office/officeart/2005/8/layout/hierarchy3"/>
    <dgm:cxn modelId="{B55124ED-F76D-4FBF-B686-48F618B256BA}" type="presParOf" srcId="{971A4830-5449-4993-904B-AA99C3245C55}" destId="{5087D6D5-E15D-4A97-92CF-ABD4EFF3D5E5}" srcOrd="1" destOrd="0" presId="urn:microsoft.com/office/officeart/2005/8/layout/hierarchy3"/>
    <dgm:cxn modelId="{3841B6A1-A929-4B99-8CC2-37054CFC881E}" type="presParOf" srcId="{5087D6D5-E15D-4A97-92CF-ABD4EFF3D5E5}" destId="{115D8C34-BC37-40D1-99FE-FFEDB5AE717F}" srcOrd="0" destOrd="0" presId="urn:microsoft.com/office/officeart/2005/8/layout/hierarchy3"/>
    <dgm:cxn modelId="{763A72D7-CEC3-464C-806A-24D702639EF3}" type="presParOf" srcId="{5087D6D5-E15D-4A97-92CF-ABD4EFF3D5E5}" destId="{A1A45DF5-3E56-4D5F-8B16-9484A1BEA4BA}" srcOrd="1" destOrd="0" presId="urn:microsoft.com/office/officeart/2005/8/layout/hierarchy3"/>
    <dgm:cxn modelId="{2080AF9E-EA8C-434A-8B38-7DF52C607C5B}" type="presParOf" srcId="{5087D6D5-E15D-4A97-92CF-ABD4EFF3D5E5}" destId="{59A42BF2-C1BF-46D1-8BF3-5A739DA70BF9}" srcOrd="2" destOrd="0" presId="urn:microsoft.com/office/officeart/2005/8/layout/hierarchy3"/>
    <dgm:cxn modelId="{CA1E614E-454E-4DD6-8D38-1D68DE900BED}" type="presParOf" srcId="{5087D6D5-E15D-4A97-92CF-ABD4EFF3D5E5}" destId="{51502F8B-F882-48BF-8EF1-2AB7D612147C}" srcOrd="3" destOrd="0" presId="urn:microsoft.com/office/officeart/2005/8/layout/hierarchy3"/>
    <dgm:cxn modelId="{D5FF987C-6ECD-40FD-8DAD-8F68AD3278F0}" type="presParOf" srcId="{5087D6D5-E15D-4A97-92CF-ABD4EFF3D5E5}" destId="{AAB54B31-6FB1-4336-AA2B-B64EBB746F37}" srcOrd="4" destOrd="0" presId="urn:microsoft.com/office/officeart/2005/8/layout/hierarchy3"/>
    <dgm:cxn modelId="{F0704DD4-987D-4AB0-AF08-4F9184A2E575}" type="presParOf" srcId="{5087D6D5-E15D-4A97-92CF-ABD4EFF3D5E5}" destId="{6F071423-25AD-471F-80BE-1889BA63145D}" srcOrd="5" destOrd="0" presId="urn:microsoft.com/office/officeart/2005/8/layout/hierarchy3"/>
    <dgm:cxn modelId="{C504EF45-5560-4A1C-A5D3-7FA45293547D}" type="presParOf" srcId="{5087D6D5-E15D-4A97-92CF-ABD4EFF3D5E5}" destId="{9EACDA87-EFAA-4C1F-A1BC-1D5C58E8D8D2}" srcOrd="6" destOrd="0" presId="urn:microsoft.com/office/officeart/2005/8/layout/hierarchy3"/>
    <dgm:cxn modelId="{BFB12EF0-E2E8-47F5-95B9-3167FB853049}" type="presParOf" srcId="{5087D6D5-E15D-4A97-92CF-ABD4EFF3D5E5}" destId="{6F25E5EC-14F9-4B96-A8B3-885F9E80A6EE}" srcOrd="7" destOrd="0" presId="urn:microsoft.com/office/officeart/2005/8/layout/hierarchy3"/>
    <dgm:cxn modelId="{4E7D5A39-0967-4929-94F8-1B4DB06F26C1}" type="presParOf" srcId="{325C45ED-2377-4EAE-B6FD-2FF56CE5C777}" destId="{197E30B3-F161-4087-9F8E-B82CCCE8777C}" srcOrd="2" destOrd="0" presId="urn:microsoft.com/office/officeart/2005/8/layout/hierarchy3"/>
    <dgm:cxn modelId="{3B90EA9C-3684-440A-B743-E4A39772B2B3}" type="presParOf" srcId="{197E30B3-F161-4087-9F8E-B82CCCE8777C}" destId="{3A5161C8-7010-4D2D-8F53-173A33B5C294}" srcOrd="0" destOrd="0" presId="urn:microsoft.com/office/officeart/2005/8/layout/hierarchy3"/>
    <dgm:cxn modelId="{FDC041D1-5D75-48C8-A60F-2F1AB6731CE5}" type="presParOf" srcId="{3A5161C8-7010-4D2D-8F53-173A33B5C294}" destId="{C015476C-C9ED-4660-9A39-8CCB976FE6C8}" srcOrd="0" destOrd="0" presId="urn:microsoft.com/office/officeart/2005/8/layout/hierarchy3"/>
    <dgm:cxn modelId="{501509D2-AD49-4EF9-ABAE-954CA2926220}" type="presParOf" srcId="{3A5161C8-7010-4D2D-8F53-173A33B5C294}" destId="{50BDAFBA-3614-472D-9202-627BFE6C5CF0}" srcOrd="1" destOrd="0" presId="urn:microsoft.com/office/officeart/2005/8/layout/hierarchy3"/>
    <dgm:cxn modelId="{CC0D41E6-8814-4D6F-A5BC-EA5179484621}" type="presParOf" srcId="{197E30B3-F161-4087-9F8E-B82CCCE8777C}" destId="{E8943E64-999F-4544-99C7-05EE260EB062}" srcOrd="1" destOrd="0" presId="urn:microsoft.com/office/officeart/2005/8/layout/hierarchy3"/>
    <dgm:cxn modelId="{EBC630BE-1C56-442F-837A-FB38D3838307}" type="presParOf" srcId="{E8943E64-999F-4544-99C7-05EE260EB062}" destId="{CF5C1648-7260-4EEF-A8A2-C9FBD767A9CE}" srcOrd="0" destOrd="0" presId="urn:microsoft.com/office/officeart/2005/8/layout/hierarchy3"/>
    <dgm:cxn modelId="{DC71FECA-3C76-4B10-A155-D7A5AC7E6982}" type="presParOf" srcId="{E8943E64-999F-4544-99C7-05EE260EB062}" destId="{DAD68DED-899F-4A5B-B213-6C3919C862EB}" srcOrd="1" destOrd="0" presId="urn:microsoft.com/office/officeart/2005/8/layout/hierarchy3"/>
    <dgm:cxn modelId="{EE43E3C9-AAC8-48F3-87C1-6C2E5D1F26BB}" type="presParOf" srcId="{E8943E64-999F-4544-99C7-05EE260EB062}" destId="{A1363FED-D1D4-4FBB-B2E7-B41BEBC573E6}" srcOrd="2" destOrd="0" presId="urn:microsoft.com/office/officeart/2005/8/layout/hierarchy3"/>
    <dgm:cxn modelId="{16D98F18-586C-4709-A1DE-F532B6817F63}" type="presParOf" srcId="{E8943E64-999F-4544-99C7-05EE260EB062}" destId="{E876523E-C1F8-494A-ADF6-4FDC20BB7A55}" srcOrd="3" destOrd="0" presId="urn:microsoft.com/office/officeart/2005/8/layout/hierarchy3"/>
    <dgm:cxn modelId="{4899B3C6-18B7-4632-870A-58141E98AE91}" type="presParOf" srcId="{E8943E64-999F-4544-99C7-05EE260EB062}" destId="{82B533AC-30BA-4F29-88CC-2CF081FC2B78}" srcOrd="4" destOrd="0" presId="urn:microsoft.com/office/officeart/2005/8/layout/hierarchy3"/>
    <dgm:cxn modelId="{E0280E8B-DDDA-476D-9F94-D72706F3569B}" type="presParOf" srcId="{E8943E64-999F-4544-99C7-05EE260EB062}" destId="{0690014C-4FAD-4DFB-9736-691732403455}" srcOrd="5" destOrd="0" presId="urn:microsoft.com/office/officeart/2005/8/layout/hierarchy3"/>
    <dgm:cxn modelId="{B4DB82BC-10DD-4FC4-BEFA-A74DACE621C6}" type="presParOf" srcId="{E8943E64-999F-4544-99C7-05EE260EB062}" destId="{089BC976-3D9E-4493-85FB-8CB06E17A09B}" srcOrd="6" destOrd="0" presId="urn:microsoft.com/office/officeart/2005/8/layout/hierarchy3"/>
    <dgm:cxn modelId="{C916C21C-0418-4B18-A13B-96BC04148A8B}" type="presParOf" srcId="{E8943E64-999F-4544-99C7-05EE260EB062}" destId="{67C4062E-D6B3-440E-BEDD-FD36CDAE7762}" srcOrd="7" destOrd="0" presId="urn:microsoft.com/office/officeart/2005/8/layout/hierarchy3"/>
    <dgm:cxn modelId="{021309F6-B26B-4E96-B15F-6A4C50406837}" type="presParOf" srcId="{E8943E64-999F-4544-99C7-05EE260EB062}" destId="{59E86F37-A05C-4F56-82F0-7EEBECA65B15}" srcOrd="8" destOrd="0" presId="urn:microsoft.com/office/officeart/2005/8/layout/hierarchy3"/>
    <dgm:cxn modelId="{A124E574-B11D-4439-A26E-C47B143F9C16}" type="presParOf" srcId="{E8943E64-999F-4544-99C7-05EE260EB062}" destId="{22793AD8-E3FD-4851-82B6-20DD76F16B48}"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52B784-D906-4016-9E26-456D78DE172D}" type="doc">
      <dgm:prSet loTypeId="urn:microsoft.com/office/officeart/2005/8/layout/process1" loCatId="process" qsTypeId="urn:microsoft.com/office/officeart/2005/8/quickstyle/simple5" qsCatId="simple" csTypeId="urn:microsoft.com/office/officeart/2005/8/colors/colorful3" csCatId="colorful" phldr="1"/>
      <dgm:spPr/>
    </dgm:pt>
    <dgm:pt modelId="{21A37740-98CA-4740-BF93-DF9AEA919F9F}">
      <dgm:prSet phldrT="[テキスト]" custT="1"/>
      <dgm:spPr/>
      <dgm:t>
        <a:bodyPr lIns="0" rIns="0"/>
        <a:lstStyle/>
        <a:p>
          <a:pPr>
            <a:lnSpc>
              <a:spcPct val="90000"/>
            </a:lnSpc>
            <a:spcAft>
              <a:spcPts val="0"/>
            </a:spcAft>
          </a:pPr>
          <a:r>
            <a:rPr kumimoji="1" lang="ja-JP" altLang="en-US" sz="2800" dirty="0" smtClean="0"/>
            <a:t>緊急受理</a:t>
          </a:r>
          <a:endParaRPr kumimoji="1" lang="en-US" altLang="ja-JP" sz="2800" dirty="0" smtClean="0"/>
        </a:p>
        <a:p>
          <a:pPr>
            <a:lnSpc>
              <a:spcPct val="100000"/>
            </a:lnSpc>
            <a:spcAft>
              <a:spcPts val="0"/>
            </a:spcAft>
          </a:pPr>
          <a:r>
            <a:rPr kumimoji="1" lang="ja-JP" altLang="en-US" sz="2800" dirty="0" smtClean="0"/>
            <a:t>会議</a:t>
          </a:r>
          <a:endParaRPr kumimoji="1" lang="ja-JP" altLang="en-US" sz="2800" dirty="0"/>
        </a:p>
      </dgm:t>
    </dgm:pt>
    <dgm:pt modelId="{A8166463-E20C-424F-86D7-80646F47FFBB}" type="parTrans" cxnId="{E37B526C-1531-489E-BA4E-AC992FAAF57C}">
      <dgm:prSet/>
      <dgm:spPr/>
      <dgm:t>
        <a:bodyPr/>
        <a:lstStyle/>
        <a:p>
          <a:endParaRPr kumimoji="1" lang="ja-JP" altLang="en-US"/>
        </a:p>
      </dgm:t>
    </dgm:pt>
    <dgm:pt modelId="{1A91E027-3E2F-490D-BFBC-ED46B856D457}" type="sibTrans" cxnId="{E37B526C-1531-489E-BA4E-AC992FAAF57C}">
      <dgm:prSet/>
      <dgm:spPr/>
      <dgm:t>
        <a:bodyPr/>
        <a:lstStyle/>
        <a:p>
          <a:endParaRPr kumimoji="1" lang="ja-JP" altLang="en-US"/>
        </a:p>
      </dgm:t>
    </dgm:pt>
    <dgm:pt modelId="{1D35B346-DA3C-4E1A-8432-7B95B6144BFF}">
      <dgm:prSet phldrT="[テキスト]" custT="1"/>
      <dgm:spPr/>
      <dgm:t>
        <a:bodyPr/>
        <a:lstStyle/>
        <a:p>
          <a:pPr>
            <a:spcAft>
              <a:spcPts val="0"/>
            </a:spcAft>
          </a:pPr>
          <a:r>
            <a:rPr kumimoji="1" lang="ja-JP" altLang="en-US" sz="2800" dirty="0" smtClean="0"/>
            <a:t>調査・安全</a:t>
          </a:r>
          <a:endParaRPr kumimoji="1" lang="en-US" altLang="ja-JP" sz="2800" dirty="0" smtClean="0"/>
        </a:p>
        <a:p>
          <a:pPr>
            <a:spcAft>
              <a:spcPts val="0"/>
            </a:spcAft>
          </a:pPr>
          <a:r>
            <a:rPr kumimoji="1" lang="ja-JP" altLang="en-US" sz="2800" dirty="0" smtClean="0"/>
            <a:t>確認</a:t>
          </a:r>
          <a:endParaRPr kumimoji="1" lang="ja-JP" altLang="en-US" sz="2800" dirty="0"/>
        </a:p>
      </dgm:t>
    </dgm:pt>
    <dgm:pt modelId="{0E332C15-66CF-4FFA-9AB7-92FD3EC58554}" type="parTrans" cxnId="{1FD46729-58F2-4F81-9200-B5D0BFA05FDE}">
      <dgm:prSet/>
      <dgm:spPr/>
      <dgm:t>
        <a:bodyPr/>
        <a:lstStyle/>
        <a:p>
          <a:endParaRPr kumimoji="1" lang="ja-JP" altLang="en-US"/>
        </a:p>
      </dgm:t>
    </dgm:pt>
    <dgm:pt modelId="{0A4FB2CE-E472-49ED-94C8-B05F6F85C965}" type="sibTrans" cxnId="{1FD46729-58F2-4F81-9200-B5D0BFA05FDE}">
      <dgm:prSet/>
      <dgm:spPr/>
      <dgm:t>
        <a:bodyPr/>
        <a:lstStyle/>
        <a:p>
          <a:endParaRPr kumimoji="1" lang="ja-JP" altLang="en-US"/>
        </a:p>
      </dgm:t>
    </dgm:pt>
    <dgm:pt modelId="{8EAC0B7E-5CE9-41D8-B18C-31E8E258794D}">
      <dgm:prSet phldrT="[テキスト]" custT="1"/>
      <dgm:spPr/>
      <dgm:t>
        <a:bodyPr lIns="72000" rIns="72000"/>
        <a:lstStyle/>
        <a:p>
          <a:r>
            <a:rPr kumimoji="1" lang="ja-JP" altLang="en-US" sz="3200" dirty="0" smtClean="0"/>
            <a:t>受理会議</a:t>
          </a:r>
          <a:endParaRPr kumimoji="1" lang="ja-JP" altLang="en-US" sz="3200" dirty="0"/>
        </a:p>
      </dgm:t>
    </dgm:pt>
    <dgm:pt modelId="{B274EEF8-E1F7-4103-A6AA-B98034B86A33}" type="parTrans" cxnId="{19B21209-248F-46EC-AA80-FF7C244DB6E7}">
      <dgm:prSet/>
      <dgm:spPr/>
      <dgm:t>
        <a:bodyPr/>
        <a:lstStyle/>
        <a:p>
          <a:endParaRPr kumimoji="1" lang="ja-JP" altLang="en-US"/>
        </a:p>
      </dgm:t>
    </dgm:pt>
    <dgm:pt modelId="{835510A8-8EE2-4F3C-A083-493AEBFE2C18}" type="sibTrans" cxnId="{19B21209-248F-46EC-AA80-FF7C244DB6E7}">
      <dgm:prSet/>
      <dgm:spPr/>
      <dgm:t>
        <a:bodyPr/>
        <a:lstStyle/>
        <a:p>
          <a:endParaRPr kumimoji="1" lang="ja-JP" altLang="en-US"/>
        </a:p>
      </dgm:t>
    </dgm:pt>
    <dgm:pt modelId="{8C90C9A2-3D20-46DB-A266-CA3F94275B9B}" type="pres">
      <dgm:prSet presAssocID="{4352B784-D906-4016-9E26-456D78DE172D}" presName="Name0" presStyleCnt="0">
        <dgm:presLayoutVars>
          <dgm:dir/>
          <dgm:resizeHandles val="exact"/>
        </dgm:presLayoutVars>
      </dgm:prSet>
      <dgm:spPr/>
    </dgm:pt>
    <dgm:pt modelId="{8192434D-2516-4331-9AD0-405DCE50FF89}" type="pres">
      <dgm:prSet presAssocID="{21A37740-98CA-4740-BF93-DF9AEA919F9F}" presName="node" presStyleLbl="node1" presStyleIdx="0" presStyleCnt="3">
        <dgm:presLayoutVars>
          <dgm:bulletEnabled val="1"/>
        </dgm:presLayoutVars>
      </dgm:prSet>
      <dgm:spPr/>
      <dgm:t>
        <a:bodyPr/>
        <a:lstStyle/>
        <a:p>
          <a:endParaRPr kumimoji="1" lang="ja-JP" altLang="en-US"/>
        </a:p>
      </dgm:t>
    </dgm:pt>
    <dgm:pt modelId="{07C0A97E-37FE-4121-9F15-AAA87C27FD0B}" type="pres">
      <dgm:prSet presAssocID="{1A91E027-3E2F-490D-BFBC-ED46B856D457}" presName="sibTrans" presStyleLbl="sibTrans2D1" presStyleIdx="0" presStyleCnt="2"/>
      <dgm:spPr/>
      <dgm:t>
        <a:bodyPr/>
        <a:lstStyle/>
        <a:p>
          <a:endParaRPr kumimoji="1" lang="ja-JP" altLang="en-US"/>
        </a:p>
      </dgm:t>
    </dgm:pt>
    <dgm:pt modelId="{06C116FB-2B55-4DB7-AA03-8B8D02D9BCD1}" type="pres">
      <dgm:prSet presAssocID="{1A91E027-3E2F-490D-BFBC-ED46B856D457}" presName="connectorText" presStyleLbl="sibTrans2D1" presStyleIdx="0" presStyleCnt="2"/>
      <dgm:spPr/>
      <dgm:t>
        <a:bodyPr/>
        <a:lstStyle/>
        <a:p>
          <a:endParaRPr kumimoji="1" lang="ja-JP" altLang="en-US"/>
        </a:p>
      </dgm:t>
    </dgm:pt>
    <dgm:pt modelId="{2B0F878D-9303-4364-BBFA-23DBD11736FF}" type="pres">
      <dgm:prSet presAssocID="{1D35B346-DA3C-4E1A-8432-7B95B6144BFF}" presName="node" presStyleLbl="node1" presStyleIdx="1" presStyleCnt="3">
        <dgm:presLayoutVars>
          <dgm:bulletEnabled val="1"/>
        </dgm:presLayoutVars>
      </dgm:prSet>
      <dgm:spPr/>
      <dgm:t>
        <a:bodyPr/>
        <a:lstStyle/>
        <a:p>
          <a:endParaRPr kumimoji="1" lang="ja-JP" altLang="en-US"/>
        </a:p>
      </dgm:t>
    </dgm:pt>
    <dgm:pt modelId="{9FDB77DB-2A44-4373-ABFE-39D5794AE2B4}" type="pres">
      <dgm:prSet presAssocID="{0A4FB2CE-E472-49ED-94C8-B05F6F85C965}" presName="sibTrans" presStyleLbl="sibTrans2D1" presStyleIdx="1" presStyleCnt="2"/>
      <dgm:spPr/>
      <dgm:t>
        <a:bodyPr/>
        <a:lstStyle/>
        <a:p>
          <a:endParaRPr kumimoji="1" lang="ja-JP" altLang="en-US"/>
        </a:p>
      </dgm:t>
    </dgm:pt>
    <dgm:pt modelId="{45FF77D3-0FFD-4460-904A-9F2FBED8D370}" type="pres">
      <dgm:prSet presAssocID="{0A4FB2CE-E472-49ED-94C8-B05F6F85C965}" presName="connectorText" presStyleLbl="sibTrans2D1" presStyleIdx="1" presStyleCnt="2"/>
      <dgm:spPr/>
      <dgm:t>
        <a:bodyPr/>
        <a:lstStyle/>
        <a:p>
          <a:endParaRPr kumimoji="1" lang="ja-JP" altLang="en-US"/>
        </a:p>
      </dgm:t>
    </dgm:pt>
    <dgm:pt modelId="{CFB25459-B7D6-4918-8178-A31D5155E852}" type="pres">
      <dgm:prSet presAssocID="{8EAC0B7E-5CE9-41D8-B18C-31E8E258794D}" presName="node" presStyleLbl="node1" presStyleIdx="2" presStyleCnt="3">
        <dgm:presLayoutVars>
          <dgm:bulletEnabled val="1"/>
        </dgm:presLayoutVars>
      </dgm:prSet>
      <dgm:spPr/>
      <dgm:t>
        <a:bodyPr/>
        <a:lstStyle/>
        <a:p>
          <a:endParaRPr kumimoji="1" lang="ja-JP" altLang="en-US"/>
        </a:p>
      </dgm:t>
    </dgm:pt>
  </dgm:ptLst>
  <dgm:cxnLst>
    <dgm:cxn modelId="{1FD46729-58F2-4F81-9200-B5D0BFA05FDE}" srcId="{4352B784-D906-4016-9E26-456D78DE172D}" destId="{1D35B346-DA3C-4E1A-8432-7B95B6144BFF}" srcOrd="1" destOrd="0" parTransId="{0E332C15-66CF-4FFA-9AB7-92FD3EC58554}" sibTransId="{0A4FB2CE-E472-49ED-94C8-B05F6F85C965}"/>
    <dgm:cxn modelId="{7403E80A-8070-433D-8D41-803813504816}" type="presOf" srcId="{0A4FB2CE-E472-49ED-94C8-B05F6F85C965}" destId="{9FDB77DB-2A44-4373-ABFE-39D5794AE2B4}" srcOrd="0" destOrd="0" presId="urn:microsoft.com/office/officeart/2005/8/layout/process1"/>
    <dgm:cxn modelId="{E80E25A2-1FA7-4571-8865-040D5A1BFB1F}" type="presOf" srcId="{21A37740-98CA-4740-BF93-DF9AEA919F9F}" destId="{8192434D-2516-4331-9AD0-405DCE50FF89}" srcOrd="0" destOrd="0" presId="urn:microsoft.com/office/officeart/2005/8/layout/process1"/>
    <dgm:cxn modelId="{661293BE-7B2B-4A93-934F-B53B7CEFE834}" type="presOf" srcId="{1A91E027-3E2F-490D-BFBC-ED46B856D457}" destId="{07C0A97E-37FE-4121-9F15-AAA87C27FD0B}" srcOrd="0" destOrd="0" presId="urn:microsoft.com/office/officeart/2005/8/layout/process1"/>
    <dgm:cxn modelId="{19B21209-248F-46EC-AA80-FF7C244DB6E7}" srcId="{4352B784-D906-4016-9E26-456D78DE172D}" destId="{8EAC0B7E-5CE9-41D8-B18C-31E8E258794D}" srcOrd="2" destOrd="0" parTransId="{B274EEF8-E1F7-4103-A6AA-B98034B86A33}" sibTransId="{835510A8-8EE2-4F3C-A083-493AEBFE2C18}"/>
    <dgm:cxn modelId="{BB90CF11-0D6A-48C1-AC5F-7077531C7ECA}" type="presOf" srcId="{4352B784-D906-4016-9E26-456D78DE172D}" destId="{8C90C9A2-3D20-46DB-A266-CA3F94275B9B}" srcOrd="0" destOrd="0" presId="urn:microsoft.com/office/officeart/2005/8/layout/process1"/>
    <dgm:cxn modelId="{81CD5563-C224-41DE-8051-0B6A764A987F}" type="presOf" srcId="{0A4FB2CE-E472-49ED-94C8-B05F6F85C965}" destId="{45FF77D3-0FFD-4460-904A-9F2FBED8D370}" srcOrd="1" destOrd="0" presId="urn:microsoft.com/office/officeart/2005/8/layout/process1"/>
    <dgm:cxn modelId="{FBF39443-0F7C-4B92-AB86-4A0A23CA5D9E}" type="presOf" srcId="{8EAC0B7E-5CE9-41D8-B18C-31E8E258794D}" destId="{CFB25459-B7D6-4918-8178-A31D5155E852}" srcOrd="0" destOrd="0" presId="urn:microsoft.com/office/officeart/2005/8/layout/process1"/>
    <dgm:cxn modelId="{23F7F03B-45BA-41D7-8725-7F919510D609}" type="presOf" srcId="{1A91E027-3E2F-490D-BFBC-ED46B856D457}" destId="{06C116FB-2B55-4DB7-AA03-8B8D02D9BCD1}" srcOrd="1" destOrd="0" presId="urn:microsoft.com/office/officeart/2005/8/layout/process1"/>
    <dgm:cxn modelId="{DB3AD6AC-47EF-4FB8-85E3-E97266316001}" type="presOf" srcId="{1D35B346-DA3C-4E1A-8432-7B95B6144BFF}" destId="{2B0F878D-9303-4364-BBFA-23DBD11736FF}" srcOrd="0" destOrd="0" presId="urn:microsoft.com/office/officeart/2005/8/layout/process1"/>
    <dgm:cxn modelId="{E37B526C-1531-489E-BA4E-AC992FAAF57C}" srcId="{4352B784-D906-4016-9E26-456D78DE172D}" destId="{21A37740-98CA-4740-BF93-DF9AEA919F9F}" srcOrd="0" destOrd="0" parTransId="{A8166463-E20C-424F-86D7-80646F47FFBB}" sibTransId="{1A91E027-3E2F-490D-BFBC-ED46B856D457}"/>
    <dgm:cxn modelId="{787E7B50-B2AA-4BDE-B86B-099C9FB8252F}" type="presParOf" srcId="{8C90C9A2-3D20-46DB-A266-CA3F94275B9B}" destId="{8192434D-2516-4331-9AD0-405DCE50FF89}" srcOrd="0" destOrd="0" presId="urn:microsoft.com/office/officeart/2005/8/layout/process1"/>
    <dgm:cxn modelId="{526BCC38-02F3-4A2B-BBD8-5ACBDBDB9423}" type="presParOf" srcId="{8C90C9A2-3D20-46DB-A266-CA3F94275B9B}" destId="{07C0A97E-37FE-4121-9F15-AAA87C27FD0B}" srcOrd="1" destOrd="0" presId="urn:microsoft.com/office/officeart/2005/8/layout/process1"/>
    <dgm:cxn modelId="{1BBCAC88-7F62-4206-9DE7-87977A77DBEC}" type="presParOf" srcId="{07C0A97E-37FE-4121-9F15-AAA87C27FD0B}" destId="{06C116FB-2B55-4DB7-AA03-8B8D02D9BCD1}" srcOrd="0" destOrd="0" presId="urn:microsoft.com/office/officeart/2005/8/layout/process1"/>
    <dgm:cxn modelId="{D0CBE2AA-0E8B-4020-845E-E4E5A4293C3C}" type="presParOf" srcId="{8C90C9A2-3D20-46DB-A266-CA3F94275B9B}" destId="{2B0F878D-9303-4364-BBFA-23DBD11736FF}" srcOrd="2" destOrd="0" presId="urn:microsoft.com/office/officeart/2005/8/layout/process1"/>
    <dgm:cxn modelId="{A1D7F79F-31E4-45D6-A098-1014E3AEF43A}" type="presParOf" srcId="{8C90C9A2-3D20-46DB-A266-CA3F94275B9B}" destId="{9FDB77DB-2A44-4373-ABFE-39D5794AE2B4}" srcOrd="3" destOrd="0" presId="urn:microsoft.com/office/officeart/2005/8/layout/process1"/>
    <dgm:cxn modelId="{486C3B57-145F-48AF-983B-9FA111E46502}" type="presParOf" srcId="{9FDB77DB-2A44-4373-ABFE-39D5794AE2B4}" destId="{45FF77D3-0FFD-4460-904A-9F2FBED8D370}" srcOrd="0" destOrd="0" presId="urn:microsoft.com/office/officeart/2005/8/layout/process1"/>
    <dgm:cxn modelId="{E14E5E99-5227-4CD3-991A-4E82A28A73A9}" type="presParOf" srcId="{8C90C9A2-3D20-46DB-A266-CA3F94275B9B}" destId="{CFB25459-B7D6-4918-8178-A31D5155E852}" srcOrd="4" destOrd="0" presId="urn:microsoft.com/office/officeart/2005/8/layout/process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0FAF9-3B9F-423A-BB0C-C6029A839EBF}">
      <dsp:nvSpPr>
        <dsp:cNvPr id="0" name=""/>
        <dsp:cNvSpPr/>
      </dsp:nvSpPr>
      <dsp:spPr>
        <a:xfrm rot="5400000">
          <a:off x="4673096" y="-2680376"/>
          <a:ext cx="1193980" cy="6739941"/>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kumimoji="1" lang="ja-JP" altLang="en-US" sz="3200" kern="1200" dirty="0" smtClean="0"/>
            <a:t>１８歳に満たない者</a:t>
          </a:r>
          <a:endParaRPr kumimoji="1" lang="ja-JP" altLang="en-US" sz="3200" kern="1200" dirty="0"/>
        </a:p>
      </dsp:txBody>
      <dsp:txXfrm rot="-5400000">
        <a:off x="1900116" y="150889"/>
        <a:ext cx="6681656" cy="1077410"/>
      </dsp:txXfrm>
    </dsp:sp>
    <dsp:sp modelId="{2E66FC8D-BCC5-49F8-B573-1BD987A7C8C7}">
      <dsp:nvSpPr>
        <dsp:cNvPr id="0" name=""/>
        <dsp:cNvSpPr/>
      </dsp:nvSpPr>
      <dsp:spPr>
        <a:xfrm>
          <a:off x="0" y="25076"/>
          <a:ext cx="1899213" cy="1378207"/>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児童</a:t>
          </a:r>
          <a:endParaRPr kumimoji="1" lang="ja-JP" altLang="en-US" sz="3600" kern="1200" dirty="0"/>
        </a:p>
      </dsp:txBody>
      <dsp:txXfrm>
        <a:off x="67279" y="92355"/>
        <a:ext cx="1764655" cy="1243649"/>
      </dsp:txXfrm>
    </dsp:sp>
    <dsp:sp modelId="{DB2157EB-4260-445B-8ECD-F403405E3D1B}">
      <dsp:nvSpPr>
        <dsp:cNvPr id="0" name=""/>
        <dsp:cNvSpPr/>
      </dsp:nvSpPr>
      <dsp:spPr>
        <a:xfrm rot="5400000">
          <a:off x="4502176" y="-1154452"/>
          <a:ext cx="1535819" cy="6739941"/>
        </a:xfrm>
        <a:prstGeom prst="round2SameRect">
          <a:avLst/>
        </a:prstGeom>
        <a:solidFill>
          <a:schemeClr val="accent3">
            <a:tint val="40000"/>
            <a:alpha val="90000"/>
            <a:hueOff val="5358427"/>
            <a:satOff val="-6896"/>
            <a:lumOff val="-537"/>
            <a:alphaOff val="0"/>
          </a:schemeClr>
        </a:solidFill>
        <a:ln w="9525" cap="flat" cmpd="sng" algn="ctr">
          <a:solidFill>
            <a:schemeClr val="accent3">
              <a:tint val="40000"/>
              <a:alpha val="90000"/>
              <a:hueOff val="5358427"/>
              <a:satOff val="-6896"/>
              <a:lumOff val="-53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kumimoji="1" lang="ja-JP" altLang="en-US" sz="3200" kern="1200" dirty="0" smtClean="0"/>
            <a:t>親権を行う者</a:t>
          </a:r>
          <a:endParaRPr kumimoji="1" lang="ja-JP" altLang="en-US" sz="3200" kern="1200" dirty="0"/>
        </a:p>
        <a:p>
          <a:pPr marL="285750" lvl="1" indent="-285750" algn="l" defTabSz="1422400">
            <a:lnSpc>
              <a:spcPct val="90000"/>
            </a:lnSpc>
            <a:spcBef>
              <a:spcPct val="0"/>
            </a:spcBef>
            <a:spcAft>
              <a:spcPct val="15000"/>
            </a:spcAft>
            <a:buChar char="••"/>
          </a:pPr>
          <a:r>
            <a:rPr kumimoji="1" lang="ja-JP" altLang="en-US" sz="3200" kern="1200" dirty="0" smtClean="0"/>
            <a:t>未成年後見人その他の者で、児童を現に監護するもの</a:t>
          </a:r>
          <a:endParaRPr kumimoji="1" lang="ja-JP" altLang="en-US" sz="3200" kern="1200" dirty="0"/>
        </a:p>
      </dsp:txBody>
      <dsp:txXfrm rot="-5400000">
        <a:off x="1900116" y="1522581"/>
        <a:ext cx="6664968" cy="1385873"/>
      </dsp:txXfrm>
    </dsp:sp>
    <dsp:sp modelId="{0B3C1021-44E7-499E-B803-3740B7F74337}">
      <dsp:nvSpPr>
        <dsp:cNvPr id="0" name=""/>
        <dsp:cNvSpPr/>
      </dsp:nvSpPr>
      <dsp:spPr>
        <a:xfrm>
          <a:off x="0" y="1549802"/>
          <a:ext cx="1899213" cy="1378207"/>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保護者</a:t>
          </a:r>
          <a:endParaRPr kumimoji="1" lang="ja-JP" altLang="en-US" sz="3600" kern="1200" dirty="0"/>
        </a:p>
      </dsp:txBody>
      <dsp:txXfrm>
        <a:off x="67279" y="1617081"/>
        <a:ext cx="1764655" cy="1243649"/>
      </dsp:txXfrm>
    </dsp:sp>
    <dsp:sp modelId="{352E7F31-D95F-4C7C-8836-0CC84EBA564C}">
      <dsp:nvSpPr>
        <dsp:cNvPr id="0" name=""/>
        <dsp:cNvSpPr/>
      </dsp:nvSpPr>
      <dsp:spPr>
        <a:xfrm rot="5400000">
          <a:off x="4673096" y="371471"/>
          <a:ext cx="1193980" cy="6739941"/>
        </a:xfrm>
        <a:prstGeom prst="round2SameRect">
          <a:avLst/>
        </a:prstGeom>
        <a:solidFill>
          <a:schemeClr val="accent3">
            <a:tint val="40000"/>
            <a:alpha val="90000"/>
            <a:hueOff val="10716854"/>
            <a:satOff val="-13793"/>
            <a:lumOff val="-1075"/>
            <a:alphaOff val="0"/>
          </a:schemeClr>
        </a:solidFill>
        <a:ln w="9525" cap="flat" cmpd="sng" algn="ctr">
          <a:solidFill>
            <a:schemeClr val="accent3">
              <a:tint val="40000"/>
              <a:alpha val="90000"/>
              <a:hueOff val="10716854"/>
              <a:satOff val="-13793"/>
              <a:lumOff val="-10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kumimoji="1" lang="ja-JP" altLang="en-US" sz="3200" kern="1200" dirty="0" smtClean="0"/>
            <a:t>監督、保護すること</a:t>
          </a:r>
          <a:endParaRPr kumimoji="1" lang="ja-JP" altLang="en-US" sz="3200" kern="1200" dirty="0"/>
        </a:p>
      </dsp:txBody>
      <dsp:txXfrm rot="-5400000">
        <a:off x="1900116" y="3202737"/>
        <a:ext cx="6681656" cy="1077410"/>
      </dsp:txXfrm>
    </dsp:sp>
    <dsp:sp modelId="{7528B91D-6159-4AB2-B688-7FA38F163A7A}">
      <dsp:nvSpPr>
        <dsp:cNvPr id="0" name=""/>
        <dsp:cNvSpPr/>
      </dsp:nvSpPr>
      <dsp:spPr>
        <a:xfrm>
          <a:off x="0" y="3051456"/>
          <a:ext cx="1899213" cy="1378207"/>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監護</a:t>
          </a:r>
          <a:endParaRPr kumimoji="1" lang="ja-JP" altLang="en-US" sz="3600" kern="1200" dirty="0"/>
        </a:p>
      </dsp:txBody>
      <dsp:txXfrm>
        <a:off x="67279" y="3118735"/>
        <a:ext cx="1764655" cy="12436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0FAF9-3B9F-423A-BB0C-C6029A839EBF}">
      <dsp:nvSpPr>
        <dsp:cNvPr id="0" name=""/>
        <dsp:cNvSpPr/>
      </dsp:nvSpPr>
      <dsp:spPr>
        <a:xfrm rot="5400000">
          <a:off x="4764602" y="-2784065"/>
          <a:ext cx="1010968" cy="6739941"/>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80000" tIns="123825" rIns="144000" bIns="123825" numCol="1" spcCol="1270" anchor="ctr" anchorCtr="0">
          <a:noAutofit/>
        </a:bodyPr>
        <a:lstStyle/>
        <a:p>
          <a:pPr marL="228600" lvl="1" indent="-228600" algn="just" defTabSz="1066800">
            <a:lnSpc>
              <a:spcPct val="90000"/>
            </a:lnSpc>
            <a:spcBef>
              <a:spcPct val="0"/>
            </a:spcBef>
            <a:spcAft>
              <a:spcPct val="15000"/>
            </a:spcAft>
            <a:buChar char="••"/>
          </a:pPr>
          <a:r>
            <a:rPr kumimoji="1" lang="ja-JP" altLang="en-US" sz="2400" kern="1200" dirty="0" smtClean="0"/>
            <a:t>児童の身体に外傷が生じ、又は生じるおそれのある暴行を加えること</a:t>
          </a:r>
          <a:endParaRPr kumimoji="1" lang="ja-JP" altLang="en-US" sz="2400" kern="1200" dirty="0"/>
        </a:p>
      </dsp:txBody>
      <dsp:txXfrm rot="-5400000">
        <a:off x="1900116" y="129772"/>
        <a:ext cx="6690590" cy="912266"/>
      </dsp:txXfrm>
    </dsp:sp>
    <dsp:sp modelId="{2E66FC8D-BCC5-49F8-B573-1BD987A7C8C7}">
      <dsp:nvSpPr>
        <dsp:cNvPr id="0" name=""/>
        <dsp:cNvSpPr/>
      </dsp:nvSpPr>
      <dsp:spPr>
        <a:xfrm>
          <a:off x="0" y="23244"/>
          <a:ext cx="1899213" cy="116695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t>身体的虐待</a:t>
          </a:r>
          <a:endParaRPr kumimoji="1" lang="ja-JP" altLang="en-US" sz="2400" b="1" kern="1200" dirty="0"/>
        </a:p>
      </dsp:txBody>
      <dsp:txXfrm>
        <a:off x="56966" y="80210"/>
        <a:ext cx="1785281" cy="1053026"/>
      </dsp:txXfrm>
    </dsp:sp>
    <dsp:sp modelId="{DB2157EB-4260-445B-8ECD-F403405E3D1B}">
      <dsp:nvSpPr>
        <dsp:cNvPr id="0" name=""/>
        <dsp:cNvSpPr/>
      </dsp:nvSpPr>
      <dsp:spPr>
        <a:xfrm rot="5400000">
          <a:off x="4727992" y="-1558758"/>
          <a:ext cx="1084188" cy="6739941"/>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80000" tIns="123825" rIns="144000" bIns="123825" numCol="1" spcCol="1270" anchor="ctr" anchorCtr="0">
          <a:noAutofit/>
        </a:bodyPr>
        <a:lstStyle/>
        <a:p>
          <a:pPr marL="228600" lvl="1" indent="-228600" algn="just" defTabSz="1066800">
            <a:lnSpc>
              <a:spcPct val="90000"/>
            </a:lnSpc>
            <a:spcBef>
              <a:spcPct val="0"/>
            </a:spcBef>
            <a:spcAft>
              <a:spcPct val="15000"/>
            </a:spcAft>
            <a:buChar char="••"/>
          </a:pPr>
          <a:r>
            <a:rPr kumimoji="1" lang="ja-JP" altLang="en-US" sz="2400" kern="1200" dirty="0" smtClean="0"/>
            <a:t>児童にわいせつな行為をすること、又はわいせつな行為をさせること</a:t>
          </a:r>
          <a:endParaRPr kumimoji="1" lang="ja-JP" altLang="en-US" sz="2400" kern="1200" dirty="0"/>
        </a:p>
      </dsp:txBody>
      <dsp:txXfrm rot="-5400000">
        <a:off x="1900116" y="1322044"/>
        <a:ext cx="6687015" cy="978336"/>
      </dsp:txXfrm>
    </dsp:sp>
    <dsp:sp modelId="{0B3C1021-44E7-499E-B803-3740B7F74337}">
      <dsp:nvSpPr>
        <dsp:cNvPr id="0" name=""/>
        <dsp:cNvSpPr/>
      </dsp:nvSpPr>
      <dsp:spPr>
        <a:xfrm>
          <a:off x="0" y="1247535"/>
          <a:ext cx="1899213" cy="1166958"/>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t>性的虐待</a:t>
          </a:r>
          <a:endParaRPr kumimoji="1" lang="ja-JP" altLang="en-US" sz="2400" b="1" kern="1200" dirty="0"/>
        </a:p>
      </dsp:txBody>
      <dsp:txXfrm>
        <a:off x="56966" y="1304501"/>
        <a:ext cx="1785281" cy="1053026"/>
      </dsp:txXfrm>
    </dsp:sp>
    <dsp:sp modelId="{352E7F31-D95F-4C7C-8836-0CC84EBA564C}">
      <dsp:nvSpPr>
        <dsp:cNvPr id="0" name=""/>
        <dsp:cNvSpPr/>
      </dsp:nvSpPr>
      <dsp:spPr>
        <a:xfrm rot="5400000">
          <a:off x="4764602" y="-333452"/>
          <a:ext cx="1010968" cy="6739941"/>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80000" tIns="123825" rIns="144000" bIns="123825" numCol="1" spcCol="1270" anchor="ctr" anchorCtr="0">
          <a:noAutofit/>
        </a:bodyPr>
        <a:lstStyle/>
        <a:p>
          <a:pPr marL="228600" lvl="1" indent="-228600" algn="just" defTabSz="1066800">
            <a:lnSpc>
              <a:spcPct val="90000"/>
            </a:lnSpc>
            <a:spcBef>
              <a:spcPct val="0"/>
            </a:spcBef>
            <a:spcAft>
              <a:spcPct val="15000"/>
            </a:spcAft>
            <a:buChar char="••"/>
          </a:pPr>
          <a:r>
            <a:rPr kumimoji="1" lang="ja-JP" altLang="en-US" sz="2400" kern="1200" dirty="0" smtClean="0"/>
            <a:t>保護者としての監護を著しく怠ること</a:t>
          </a:r>
          <a:endParaRPr kumimoji="1" lang="ja-JP" altLang="en-US" sz="2400" kern="1200" dirty="0"/>
        </a:p>
      </dsp:txBody>
      <dsp:txXfrm rot="-5400000">
        <a:off x="1900116" y="2580385"/>
        <a:ext cx="6690590" cy="912266"/>
      </dsp:txXfrm>
    </dsp:sp>
    <dsp:sp modelId="{7528B91D-6159-4AB2-B688-7FA38F163A7A}">
      <dsp:nvSpPr>
        <dsp:cNvPr id="0" name=""/>
        <dsp:cNvSpPr/>
      </dsp:nvSpPr>
      <dsp:spPr>
        <a:xfrm>
          <a:off x="0" y="2452292"/>
          <a:ext cx="1899213" cy="1166958"/>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t>ネグレクト</a:t>
          </a:r>
          <a:endParaRPr kumimoji="1" lang="ja-JP" altLang="en-US" sz="2400" b="1" kern="1200" dirty="0"/>
        </a:p>
      </dsp:txBody>
      <dsp:txXfrm>
        <a:off x="56966" y="2509258"/>
        <a:ext cx="1785281" cy="1053026"/>
      </dsp:txXfrm>
    </dsp:sp>
    <dsp:sp modelId="{9AC3837F-52A8-4588-8A45-8484D8FA8B20}">
      <dsp:nvSpPr>
        <dsp:cNvPr id="0" name=""/>
        <dsp:cNvSpPr/>
      </dsp:nvSpPr>
      <dsp:spPr>
        <a:xfrm rot="5400000">
          <a:off x="4722413" y="931169"/>
          <a:ext cx="1077914" cy="6661309"/>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80000" tIns="123825" rIns="144000" bIns="123825" numCol="1" spcCol="1270" anchor="ctr" anchorCtr="0">
          <a:noAutofit/>
        </a:bodyPr>
        <a:lstStyle/>
        <a:p>
          <a:pPr marL="228600" lvl="1" indent="-228600" algn="just" defTabSz="1066800">
            <a:lnSpc>
              <a:spcPct val="90000"/>
            </a:lnSpc>
            <a:spcBef>
              <a:spcPct val="0"/>
            </a:spcBef>
            <a:spcAft>
              <a:spcPct val="15000"/>
            </a:spcAft>
            <a:buChar char="••"/>
          </a:pPr>
          <a:r>
            <a:rPr kumimoji="1" lang="ja-JP" altLang="en-US" sz="2400" kern="1200" dirty="0" smtClean="0"/>
            <a:t>児童に対する著しい暴言又は著しく拒絶的な対応、配偶者に対する暴力、その他の児童に著しい心理的外傷を与える言動を行うこと</a:t>
          </a:r>
          <a:endParaRPr kumimoji="1" lang="ja-JP" altLang="en-US" sz="2400" kern="1200" dirty="0"/>
        </a:p>
      </dsp:txBody>
      <dsp:txXfrm rot="-5400000">
        <a:off x="1930716" y="3775486"/>
        <a:ext cx="6608690" cy="972676"/>
      </dsp:txXfrm>
    </dsp:sp>
    <dsp:sp modelId="{029C1582-D05B-46D9-8B50-D4C66405C6A7}">
      <dsp:nvSpPr>
        <dsp:cNvPr id="0" name=""/>
        <dsp:cNvSpPr/>
      </dsp:nvSpPr>
      <dsp:spPr>
        <a:xfrm>
          <a:off x="902" y="3678345"/>
          <a:ext cx="1929813" cy="116695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t>心理的虐待</a:t>
          </a:r>
          <a:endParaRPr kumimoji="1" lang="ja-JP" altLang="en-US" sz="2400" b="1" kern="1200" dirty="0"/>
        </a:p>
      </dsp:txBody>
      <dsp:txXfrm>
        <a:off x="57868" y="3735311"/>
        <a:ext cx="1815881" cy="10530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8A915-C3BE-4836-9479-A57DCC8B39F3}">
      <dsp:nvSpPr>
        <dsp:cNvPr id="0" name=""/>
        <dsp:cNvSpPr/>
      </dsp:nvSpPr>
      <dsp:spPr>
        <a:xfrm>
          <a:off x="7404" y="56393"/>
          <a:ext cx="2719993" cy="1321829"/>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100000"/>
            </a:lnSpc>
            <a:spcBef>
              <a:spcPct val="0"/>
            </a:spcBef>
            <a:spcAft>
              <a:spcPct val="35000"/>
            </a:spcAft>
          </a:pPr>
          <a:r>
            <a:rPr kumimoji="1" lang="ja-JP" altLang="en-US" sz="3200" kern="1200" dirty="0" smtClean="0"/>
            <a:t>身体面に</a:t>
          </a:r>
          <a:endParaRPr kumimoji="1" lang="en-US" altLang="ja-JP" sz="3200" kern="1200" dirty="0" smtClean="0"/>
        </a:p>
        <a:p>
          <a:pPr lvl="0" algn="ctr" defTabSz="1422400">
            <a:lnSpc>
              <a:spcPct val="100000"/>
            </a:lnSpc>
            <a:spcBef>
              <a:spcPct val="0"/>
            </a:spcBef>
            <a:spcAft>
              <a:spcPct val="35000"/>
            </a:spcAft>
          </a:pPr>
          <a:r>
            <a:rPr kumimoji="1" lang="ja-JP" altLang="en-US" sz="3200" kern="1200" dirty="0" smtClean="0"/>
            <a:t>現れる影響</a:t>
          </a:r>
          <a:endParaRPr kumimoji="1" lang="ja-JP" altLang="en-US" sz="3200" kern="1200" dirty="0"/>
        </a:p>
      </dsp:txBody>
      <dsp:txXfrm>
        <a:off x="46119" y="95108"/>
        <a:ext cx="2642563" cy="1244399"/>
      </dsp:txXfrm>
    </dsp:sp>
    <dsp:sp modelId="{E50409EF-CB45-4270-B74B-41300D04963E}">
      <dsp:nvSpPr>
        <dsp:cNvPr id="0" name=""/>
        <dsp:cNvSpPr/>
      </dsp:nvSpPr>
      <dsp:spPr>
        <a:xfrm>
          <a:off x="279403" y="1378223"/>
          <a:ext cx="271999" cy="889127"/>
        </a:xfrm>
        <a:custGeom>
          <a:avLst/>
          <a:gdLst/>
          <a:ahLst/>
          <a:cxnLst/>
          <a:rect l="0" t="0" r="0" b="0"/>
          <a:pathLst>
            <a:path>
              <a:moveTo>
                <a:pt x="0" y="0"/>
              </a:moveTo>
              <a:lnTo>
                <a:pt x="0" y="889127"/>
              </a:lnTo>
              <a:lnTo>
                <a:pt x="271999" y="88912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F5FD30-48EF-4CBC-A1AA-F9CA50C36E0F}">
      <dsp:nvSpPr>
        <dsp:cNvPr id="0" name=""/>
        <dsp:cNvSpPr/>
      </dsp:nvSpPr>
      <dsp:spPr>
        <a:xfrm>
          <a:off x="551402" y="1530770"/>
          <a:ext cx="2440464" cy="1473162"/>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身体に現れる</a:t>
          </a:r>
          <a:endParaRPr kumimoji="1" lang="en-US" altLang="ja-JP" sz="2800" kern="1200" dirty="0" smtClean="0"/>
        </a:p>
        <a:p>
          <a:pPr lvl="0" algn="ctr" defTabSz="1244600">
            <a:lnSpc>
              <a:spcPct val="90000"/>
            </a:lnSpc>
            <a:spcBef>
              <a:spcPct val="0"/>
            </a:spcBef>
            <a:spcAft>
              <a:spcPct val="35000"/>
            </a:spcAft>
          </a:pPr>
          <a:r>
            <a:rPr kumimoji="1" lang="ja-JP" altLang="en-US" sz="2800" kern="1200" dirty="0" smtClean="0"/>
            <a:t>症状</a:t>
          </a:r>
          <a:endParaRPr kumimoji="1" lang="ja-JP" altLang="en-US" sz="2800" kern="1200" dirty="0"/>
        </a:p>
      </dsp:txBody>
      <dsp:txXfrm>
        <a:off x="594549" y="1573917"/>
        <a:ext cx="2354170" cy="1386868"/>
      </dsp:txXfrm>
    </dsp:sp>
    <dsp:sp modelId="{2F9F6E41-0F6F-49F2-8443-F0903E4AEF34}">
      <dsp:nvSpPr>
        <dsp:cNvPr id="0" name=""/>
        <dsp:cNvSpPr/>
      </dsp:nvSpPr>
      <dsp:spPr>
        <a:xfrm>
          <a:off x="279403" y="1378223"/>
          <a:ext cx="306257" cy="2646121"/>
        </a:xfrm>
        <a:custGeom>
          <a:avLst/>
          <a:gdLst/>
          <a:ahLst/>
          <a:cxnLst/>
          <a:rect l="0" t="0" r="0" b="0"/>
          <a:pathLst>
            <a:path>
              <a:moveTo>
                <a:pt x="0" y="0"/>
              </a:moveTo>
              <a:lnTo>
                <a:pt x="0" y="2646121"/>
              </a:lnTo>
              <a:lnTo>
                <a:pt x="306257" y="264612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F687B8-7F54-4093-A38B-22C776FA6C0A}">
      <dsp:nvSpPr>
        <dsp:cNvPr id="0" name=""/>
        <dsp:cNvSpPr/>
      </dsp:nvSpPr>
      <dsp:spPr>
        <a:xfrm>
          <a:off x="585661" y="3158108"/>
          <a:ext cx="2440464" cy="173247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446477"/>
              <a:satOff val="2690"/>
              <a:lumOff val="21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身体的な症状と</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なって現れる</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心理的な問題</a:t>
          </a:r>
          <a:endParaRPr kumimoji="1" lang="ja-JP" altLang="en-US" sz="2400" kern="1200" dirty="0"/>
        </a:p>
      </dsp:txBody>
      <dsp:txXfrm>
        <a:off x="636403" y="3208850"/>
        <a:ext cx="2338980" cy="1630989"/>
      </dsp:txXfrm>
    </dsp:sp>
    <dsp:sp modelId="{C9BD9786-7D0D-4D9A-ABB1-1B4B8E5BC1C0}">
      <dsp:nvSpPr>
        <dsp:cNvPr id="0" name=""/>
        <dsp:cNvSpPr/>
      </dsp:nvSpPr>
      <dsp:spPr>
        <a:xfrm>
          <a:off x="3032491" y="56393"/>
          <a:ext cx="2719993" cy="1321829"/>
        </a:xfrm>
        <a:prstGeom prst="roundRect">
          <a:avLst>
            <a:gd name="adj" fmla="val 1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精神面に</a:t>
          </a:r>
          <a:endParaRPr kumimoji="1" lang="en-US" altLang="ja-JP" sz="3200" kern="1200" dirty="0" smtClean="0"/>
        </a:p>
        <a:p>
          <a:pPr lvl="0" algn="ctr" defTabSz="1422400">
            <a:lnSpc>
              <a:spcPct val="100000"/>
            </a:lnSpc>
            <a:spcBef>
              <a:spcPct val="0"/>
            </a:spcBef>
            <a:spcAft>
              <a:spcPct val="35000"/>
            </a:spcAft>
          </a:pPr>
          <a:r>
            <a:rPr kumimoji="1" lang="ja-JP" altLang="en-US" sz="3200" kern="1200" dirty="0" smtClean="0"/>
            <a:t>現れる影響</a:t>
          </a:r>
          <a:endParaRPr kumimoji="1" lang="ja-JP" altLang="en-US" sz="3200" kern="1200" dirty="0"/>
        </a:p>
      </dsp:txBody>
      <dsp:txXfrm>
        <a:off x="3071206" y="95108"/>
        <a:ext cx="2642563" cy="1244399"/>
      </dsp:txXfrm>
    </dsp:sp>
    <dsp:sp modelId="{115D8C34-BC37-40D1-99FE-FFEDB5AE717F}">
      <dsp:nvSpPr>
        <dsp:cNvPr id="0" name=""/>
        <dsp:cNvSpPr/>
      </dsp:nvSpPr>
      <dsp:spPr>
        <a:xfrm>
          <a:off x="3304490" y="1378223"/>
          <a:ext cx="271999" cy="577544"/>
        </a:xfrm>
        <a:custGeom>
          <a:avLst/>
          <a:gdLst/>
          <a:ahLst/>
          <a:cxnLst/>
          <a:rect l="0" t="0" r="0" b="0"/>
          <a:pathLst>
            <a:path>
              <a:moveTo>
                <a:pt x="0" y="0"/>
              </a:moveTo>
              <a:lnTo>
                <a:pt x="0" y="577544"/>
              </a:lnTo>
              <a:lnTo>
                <a:pt x="271999" y="57754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A45DF5-3E56-4D5F-8B16-9484A1BEA4BA}">
      <dsp:nvSpPr>
        <dsp:cNvPr id="0" name=""/>
        <dsp:cNvSpPr/>
      </dsp:nvSpPr>
      <dsp:spPr>
        <a:xfrm>
          <a:off x="3576489" y="1530770"/>
          <a:ext cx="2440464" cy="84999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892954"/>
              <a:satOff val="5380"/>
              <a:lumOff val="43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愛着障害</a:t>
          </a:r>
          <a:endParaRPr kumimoji="1" lang="ja-JP" altLang="en-US" sz="3200" kern="1200" dirty="0"/>
        </a:p>
      </dsp:txBody>
      <dsp:txXfrm>
        <a:off x="3601385" y="1555666"/>
        <a:ext cx="2390672" cy="800204"/>
      </dsp:txXfrm>
    </dsp:sp>
    <dsp:sp modelId="{59A42BF2-C1BF-46D1-8BF3-5A739DA70BF9}">
      <dsp:nvSpPr>
        <dsp:cNvPr id="0" name=""/>
        <dsp:cNvSpPr/>
      </dsp:nvSpPr>
      <dsp:spPr>
        <a:xfrm>
          <a:off x="3304490" y="1378223"/>
          <a:ext cx="271999" cy="1580088"/>
        </a:xfrm>
        <a:custGeom>
          <a:avLst/>
          <a:gdLst/>
          <a:ahLst/>
          <a:cxnLst/>
          <a:rect l="0" t="0" r="0" b="0"/>
          <a:pathLst>
            <a:path>
              <a:moveTo>
                <a:pt x="0" y="0"/>
              </a:moveTo>
              <a:lnTo>
                <a:pt x="0" y="1580088"/>
              </a:lnTo>
              <a:lnTo>
                <a:pt x="271999" y="158008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502F8B-F882-48BF-8EF1-2AB7D612147C}">
      <dsp:nvSpPr>
        <dsp:cNvPr id="0" name=""/>
        <dsp:cNvSpPr/>
      </dsp:nvSpPr>
      <dsp:spPr>
        <a:xfrm>
          <a:off x="3576489" y="2533313"/>
          <a:ext cx="2440464" cy="84999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339431"/>
              <a:satOff val="8070"/>
              <a:lumOff val="64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乖離（かいり）</a:t>
          </a:r>
          <a:endParaRPr kumimoji="1" lang="ja-JP" altLang="en-US" sz="2800" kern="1200" dirty="0"/>
        </a:p>
      </dsp:txBody>
      <dsp:txXfrm>
        <a:off x="3601385" y="2558209"/>
        <a:ext cx="2390672" cy="800204"/>
      </dsp:txXfrm>
    </dsp:sp>
    <dsp:sp modelId="{AAB54B31-6FB1-4336-AA2B-B64EBB746F37}">
      <dsp:nvSpPr>
        <dsp:cNvPr id="0" name=""/>
        <dsp:cNvSpPr/>
      </dsp:nvSpPr>
      <dsp:spPr>
        <a:xfrm>
          <a:off x="3304490" y="1378223"/>
          <a:ext cx="271999" cy="2582631"/>
        </a:xfrm>
        <a:custGeom>
          <a:avLst/>
          <a:gdLst/>
          <a:ahLst/>
          <a:cxnLst/>
          <a:rect l="0" t="0" r="0" b="0"/>
          <a:pathLst>
            <a:path>
              <a:moveTo>
                <a:pt x="0" y="0"/>
              </a:moveTo>
              <a:lnTo>
                <a:pt x="0" y="2582631"/>
              </a:lnTo>
              <a:lnTo>
                <a:pt x="271999" y="258263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071423-25AD-471F-80BE-1889BA63145D}">
      <dsp:nvSpPr>
        <dsp:cNvPr id="0" name=""/>
        <dsp:cNvSpPr/>
      </dsp:nvSpPr>
      <dsp:spPr>
        <a:xfrm>
          <a:off x="3576489" y="3535856"/>
          <a:ext cx="2440464" cy="84999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785908"/>
              <a:satOff val="10760"/>
              <a:lumOff val="862"/>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抑うつ</a:t>
          </a:r>
          <a:endParaRPr kumimoji="1" lang="ja-JP" altLang="en-US" sz="3200" kern="1200" dirty="0"/>
        </a:p>
      </dsp:txBody>
      <dsp:txXfrm>
        <a:off x="3601385" y="3560752"/>
        <a:ext cx="2390672" cy="800204"/>
      </dsp:txXfrm>
    </dsp:sp>
    <dsp:sp modelId="{9EACDA87-EFAA-4C1F-A1BC-1D5C58E8D8D2}">
      <dsp:nvSpPr>
        <dsp:cNvPr id="0" name=""/>
        <dsp:cNvSpPr/>
      </dsp:nvSpPr>
      <dsp:spPr>
        <a:xfrm>
          <a:off x="3304490" y="1378223"/>
          <a:ext cx="271999" cy="3585174"/>
        </a:xfrm>
        <a:custGeom>
          <a:avLst/>
          <a:gdLst/>
          <a:ahLst/>
          <a:cxnLst/>
          <a:rect l="0" t="0" r="0" b="0"/>
          <a:pathLst>
            <a:path>
              <a:moveTo>
                <a:pt x="0" y="0"/>
              </a:moveTo>
              <a:lnTo>
                <a:pt x="0" y="3585174"/>
              </a:lnTo>
              <a:lnTo>
                <a:pt x="271999" y="358517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25E5EC-14F9-4B96-A8B3-885F9E80A6EE}">
      <dsp:nvSpPr>
        <dsp:cNvPr id="0" name=""/>
        <dsp:cNvSpPr/>
      </dsp:nvSpPr>
      <dsp:spPr>
        <a:xfrm>
          <a:off x="3576489" y="4538399"/>
          <a:ext cx="2440464" cy="84999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知的発達の障害</a:t>
          </a:r>
          <a:endParaRPr kumimoji="1" lang="ja-JP" altLang="en-US" sz="2400" kern="1200" dirty="0"/>
        </a:p>
      </dsp:txBody>
      <dsp:txXfrm>
        <a:off x="3601385" y="4563295"/>
        <a:ext cx="2390672" cy="800204"/>
      </dsp:txXfrm>
    </dsp:sp>
    <dsp:sp modelId="{C015476C-C9ED-4660-9A39-8CCB976FE6C8}">
      <dsp:nvSpPr>
        <dsp:cNvPr id="0" name=""/>
        <dsp:cNvSpPr/>
      </dsp:nvSpPr>
      <dsp:spPr>
        <a:xfrm>
          <a:off x="6057578" y="56393"/>
          <a:ext cx="2719993" cy="1321829"/>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行動面に</a:t>
          </a:r>
          <a:endParaRPr kumimoji="1" lang="en-US" altLang="ja-JP" sz="3200" kern="1200" dirty="0" smtClean="0"/>
        </a:p>
        <a:p>
          <a:pPr lvl="0" algn="ctr" defTabSz="1422400">
            <a:lnSpc>
              <a:spcPct val="100000"/>
            </a:lnSpc>
            <a:spcBef>
              <a:spcPct val="0"/>
            </a:spcBef>
            <a:spcAft>
              <a:spcPct val="35000"/>
            </a:spcAft>
          </a:pPr>
          <a:r>
            <a:rPr kumimoji="1" lang="ja-JP" altLang="en-US" sz="3200" kern="1200" dirty="0" smtClean="0"/>
            <a:t>現れる影響</a:t>
          </a:r>
          <a:endParaRPr kumimoji="1" lang="ja-JP" altLang="en-US" sz="3200" kern="1200" dirty="0"/>
        </a:p>
      </dsp:txBody>
      <dsp:txXfrm>
        <a:off x="6096293" y="95108"/>
        <a:ext cx="2642563" cy="1244399"/>
      </dsp:txXfrm>
    </dsp:sp>
    <dsp:sp modelId="{CF5C1648-7260-4EEF-A8A2-C9FBD767A9CE}">
      <dsp:nvSpPr>
        <dsp:cNvPr id="0" name=""/>
        <dsp:cNvSpPr/>
      </dsp:nvSpPr>
      <dsp:spPr>
        <a:xfrm>
          <a:off x="6329577" y="1378223"/>
          <a:ext cx="271999" cy="478368"/>
        </a:xfrm>
        <a:custGeom>
          <a:avLst/>
          <a:gdLst/>
          <a:ahLst/>
          <a:cxnLst/>
          <a:rect l="0" t="0" r="0" b="0"/>
          <a:pathLst>
            <a:path>
              <a:moveTo>
                <a:pt x="0" y="0"/>
              </a:moveTo>
              <a:lnTo>
                <a:pt x="0" y="478368"/>
              </a:lnTo>
              <a:lnTo>
                <a:pt x="271999" y="47836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D68DED-899F-4A5B-B213-6C3919C862EB}">
      <dsp:nvSpPr>
        <dsp:cNvPr id="0" name=""/>
        <dsp:cNvSpPr/>
      </dsp:nvSpPr>
      <dsp:spPr>
        <a:xfrm>
          <a:off x="6601577" y="1530770"/>
          <a:ext cx="2119857" cy="6516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2678862"/>
              <a:satOff val="16139"/>
              <a:lumOff val="1294"/>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衝動性</a:t>
          </a:r>
          <a:endParaRPr kumimoji="1" lang="ja-JP" altLang="en-US" sz="3200" kern="1200" dirty="0"/>
        </a:p>
      </dsp:txBody>
      <dsp:txXfrm>
        <a:off x="6620663" y="1549856"/>
        <a:ext cx="2081685" cy="613471"/>
      </dsp:txXfrm>
    </dsp:sp>
    <dsp:sp modelId="{A1363FED-D1D4-4FBB-B2E7-B41BEBC573E6}">
      <dsp:nvSpPr>
        <dsp:cNvPr id="0" name=""/>
        <dsp:cNvSpPr/>
      </dsp:nvSpPr>
      <dsp:spPr>
        <a:xfrm>
          <a:off x="6329577" y="1378223"/>
          <a:ext cx="271999" cy="1282558"/>
        </a:xfrm>
        <a:custGeom>
          <a:avLst/>
          <a:gdLst/>
          <a:ahLst/>
          <a:cxnLst/>
          <a:rect l="0" t="0" r="0" b="0"/>
          <a:pathLst>
            <a:path>
              <a:moveTo>
                <a:pt x="0" y="0"/>
              </a:moveTo>
              <a:lnTo>
                <a:pt x="0" y="1282558"/>
              </a:lnTo>
              <a:lnTo>
                <a:pt x="271999" y="128255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76523E-C1F8-494A-ADF6-4FDC20BB7A55}">
      <dsp:nvSpPr>
        <dsp:cNvPr id="0" name=""/>
        <dsp:cNvSpPr/>
      </dsp:nvSpPr>
      <dsp:spPr>
        <a:xfrm>
          <a:off x="6601577" y="2334959"/>
          <a:ext cx="2119857" cy="6516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3125339"/>
              <a:satOff val="18829"/>
              <a:lumOff val="1509"/>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攻撃性</a:t>
          </a:r>
          <a:endParaRPr kumimoji="1" lang="ja-JP" altLang="en-US" sz="3200" kern="1200" dirty="0"/>
        </a:p>
      </dsp:txBody>
      <dsp:txXfrm>
        <a:off x="6620663" y="2354045"/>
        <a:ext cx="2081685" cy="613471"/>
      </dsp:txXfrm>
    </dsp:sp>
    <dsp:sp modelId="{82B533AC-30BA-4F29-88CC-2CF081FC2B78}">
      <dsp:nvSpPr>
        <dsp:cNvPr id="0" name=""/>
        <dsp:cNvSpPr/>
      </dsp:nvSpPr>
      <dsp:spPr>
        <a:xfrm>
          <a:off x="6329577" y="1378223"/>
          <a:ext cx="271999" cy="2086747"/>
        </a:xfrm>
        <a:custGeom>
          <a:avLst/>
          <a:gdLst/>
          <a:ahLst/>
          <a:cxnLst/>
          <a:rect l="0" t="0" r="0" b="0"/>
          <a:pathLst>
            <a:path>
              <a:moveTo>
                <a:pt x="0" y="0"/>
              </a:moveTo>
              <a:lnTo>
                <a:pt x="0" y="2086747"/>
              </a:lnTo>
              <a:lnTo>
                <a:pt x="271999" y="208674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90014C-4FAD-4DFB-9736-691732403455}">
      <dsp:nvSpPr>
        <dsp:cNvPr id="0" name=""/>
        <dsp:cNvSpPr/>
      </dsp:nvSpPr>
      <dsp:spPr>
        <a:xfrm>
          <a:off x="6601577" y="3139149"/>
          <a:ext cx="2119857" cy="6516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3571816"/>
              <a:satOff val="21519"/>
              <a:lumOff val="172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食行動の異常</a:t>
          </a:r>
          <a:endParaRPr kumimoji="1" lang="ja-JP" altLang="en-US" sz="2400" kern="1200" dirty="0"/>
        </a:p>
      </dsp:txBody>
      <dsp:txXfrm>
        <a:off x="6620663" y="3158235"/>
        <a:ext cx="2081685" cy="613471"/>
      </dsp:txXfrm>
    </dsp:sp>
    <dsp:sp modelId="{089BC976-3D9E-4493-85FB-8CB06E17A09B}">
      <dsp:nvSpPr>
        <dsp:cNvPr id="0" name=""/>
        <dsp:cNvSpPr/>
      </dsp:nvSpPr>
      <dsp:spPr>
        <a:xfrm>
          <a:off x="6329577" y="1378223"/>
          <a:ext cx="271999" cy="2890937"/>
        </a:xfrm>
        <a:custGeom>
          <a:avLst/>
          <a:gdLst/>
          <a:ahLst/>
          <a:cxnLst/>
          <a:rect l="0" t="0" r="0" b="0"/>
          <a:pathLst>
            <a:path>
              <a:moveTo>
                <a:pt x="0" y="0"/>
              </a:moveTo>
              <a:lnTo>
                <a:pt x="0" y="2890937"/>
              </a:lnTo>
              <a:lnTo>
                <a:pt x="271999" y="289093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C4062E-D6B3-440E-BEDD-FD36CDAE7762}">
      <dsp:nvSpPr>
        <dsp:cNvPr id="0" name=""/>
        <dsp:cNvSpPr/>
      </dsp:nvSpPr>
      <dsp:spPr>
        <a:xfrm>
          <a:off x="6601577" y="3943339"/>
          <a:ext cx="2119857" cy="6516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4018293"/>
              <a:satOff val="24209"/>
              <a:lumOff val="194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自傷行為</a:t>
          </a:r>
          <a:endParaRPr kumimoji="1" lang="ja-JP" altLang="en-US" sz="3200" kern="1200" dirty="0"/>
        </a:p>
      </dsp:txBody>
      <dsp:txXfrm>
        <a:off x="6620663" y="3962425"/>
        <a:ext cx="2081685" cy="613471"/>
      </dsp:txXfrm>
    </dsp:sp>
    <dsp:sp modelId="{59E86F37-A05C-4F56-82F0-7EEBECA65B15}">
      <dsp:nvSpPr>
        <dsp:cNvPr id="0" name=""/>
        <dsp:cNvSpPr/>
      </dsp:nvSpPr>
      <dsp:spPr>
        <a:xfrm>
          <a:off x="6329577" y="1378223"/>
          <a:ext cx="271999" cy="3695127"/>
        </a:xfrm>
        <a:custGeom>
          <a:avLst/>
          <a:gdLst/>
          <a:ahLst/>
          <a:cxnLst/>
          <a:rect l="0" t="0" r="0" b="0"/>
          <a:pathLst>
            <a:path>
              <a:moveTo>
                <a:pt x="0" y="0"/>
              </a:moveTo>
              <a:lnTo>
                <a:pt x="0" y="3695127"/>
              </a:lnTo>
              <a:lnTo>
                <a:pt x="271999" y="369512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793AD8-E3FD-4851-82B6-20DD76F16B48}">
      <dsp:nvSpPr>
        <dsp:cNvPr id="0" name=""/>
        <dsp:cNvSpPr/>
      </dsp:nvSpPr>
      <dsp:spPr>
        <a:xfrm>
          <a:off x="6601577" y="4747529"/>
          <a:ext cx="2119857" cy="6516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ためし行動</a:t>
          </a:r>
          <a:endParaRPr kumimoji="1" lang="ja-JP" altLang="en-US" sz="3200" kern="1200" dirty="0"/>
        </a:p>
      </dsp:txBody>
      <dsp:txXfrm>
        <a:off x="6620663" y="4766615"/>
        <a:ext cx="2081685" cy="6134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92434D-2516-4331-9AD0-405DCE50FF89}">
      <dsp:nvSpPr>
        <dsp:cNvPr id="0" name=""/>
        <dsp:cNvSpPr/>
      </dsp:nvSpPr>
      <dsp:spPr>
        <a:xfrm>
          <a:off x="9937" y="0"/>
          <a:ext cx="1908666" cy="1018471"/>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106680" rIns="0" bIns="106680" numCol="1" spcCol="1270" anchor="ctr" anchorCtr="0">
          <a:noAutofit/>
        </a:bodyPr>
        <a:lstStyle/>
        <a:p>
          <a:pPr lvl="0" algn="ctr" defTabSz="1244600">
            <a:lnSpc>
              <a:spcPct val="90000"/>
            </a:lnSpc>
            <a:spcBef>
              <a:spcPct val="0"/>
            </a:spcBef>
            <a:spcAft>
              <a:spcPts val="0"/>
            </a:spcAft>
          </a:pPr>
          <a:r>
            <a:rPr kumimoji="1" lang="ja-JP" altLang="en-US" sz="2800" kern="1200" dirty="0" smtClean="0"/>
            <a:t>緊急受理</a:t>
          </a:r>
          <a:endParaRPr kumimoji="1" lang="en-US" altLang="ja-JP" sz="2800" kern="1200" dirty="0" smtClean="0"/>
        </a:p>
        <a:p>
          <a:pPr lvl="0" algn="ctr" defTabSz="1244600">
            <a:lnSpc>
              <a:spcPct val="100000"/>
            </a:lnSpc>
            <a:spcBef>
              <a:spcPct val="0"/>
            </a:spcBef>
            <a:spcAft>
              <a:spcPts val="0"/>
            </a:spcAft>
          </a:pPr>
          <a:r>
            <a:rPr kumimoji="1" lang="ja-JP" altLang="en-US" sz="2800" kern="1200" dirty="0" smtClean="0"/>
            <a:t>会議</a:t>
          </a:r>
          <a:endParaRPr kumimoji="1" lang="ja-JP" altLang="en-US" sz="2800" kern="1200" dirty="0"/>
        </a:p>
      </dsp:txBody>
      <dsp:txXfrm>
        <a:off x="39767" y="29830"/>
        <a:ext cx="1849006" cy="958811"/>
      </dsp:txXfrm>
    </dsp:sp>
    <dsp:sp modelId="{07C0A97E-37FE-4121-9F15-AAA87C27FD0B}">
      <dsp:nvSpPr>
        <dsp:cNvPr id="0" name=""/>
        <dsp:cNvSpPr/>
      </dsp:nvSpPr>
      <dsp:spPr>
        <a:xfrm>
          <a:off x="2109470" y="272560"/>
          <a:ext cx="404637" cy="473349"/>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2109470" y="367230"/>
        <a:ext cx="283246" cy="284009"/>
      </dsp:txXfrm>
    </dsp:sp>
    <dsp:sp modelId="{2B0F878D-9303-4364-BBFA-23DBD11736FF}">
      <dsp:nvSpPr>
        <dsp:cNvPr id="0" name=""/>
        <dsp:cNvSpPr/>
      </dsp:nvSpPr>
      <dsp:spPr>
        <a:xfrm>
          <a:off x="2682070" y="0"/>
          <a:ext cx="1908666" cy="1018471"/>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ts val="0"/>
            </a:spcAft>
          </a:pPr>
          <a:r>
            <a:rPr kumimoji="1" lang="ja-JP" altLang="en-US" sz="2800" kern="1200" dirty="0" smtClean="0"/>
            <a:t>調査・安全</a:t>
          </a:r>
          <a:endParaRPr kumimoji="1" lang="en-US" altLang="ja-JP" sz="2800" kern="1200" dirty="0" smtClean="0"/>
        </a:p>
        <a:p>
          <a:pPr lvl="0" algn="ctr" defTabSz="1244600">
            <a:lnSpc>
              <a:spcPct val="90000"/>
            </a:lnSpc>
            <a:spcBef>
              <a:spcPct val="0"/>
            </a:spcBef>
            <a:spcAft>
              <a:spcPts val="0"/>
            </a:spcAft>
          </a:pPr>
          <a:r>
            <a:rPr kumimoji="1" lang="ja-JP" altLang="en-US" sz="2800" kern="1200" dirty="0" smtClean="0"/>
            <a:t>確認</a:t>
          </a:r>
          <a:endParaRPr kumimoji="1" lang="ja-JP" altLang="en-US" sz="2800" kern="1200" dirty="0"/>
        </a:p>
      </dsp:txBody>
      <dsp:txXfrm>
        <a:off x="2711900" y="29830"/>
        <a:ext cx="1849006" cy="958811"/>
      </dsp:txXfrm>
    </dsp:sp>
    <dsp:sp modelId="{9FDB77DB-2A44-4373-ABFE-39D5794AE2B4}">
      <dsp:nvSpPr>
        <dsp:cNvPr id="0" name=""/>
        <dsp:cNvSpPr/>
      </dsp:nvSpPr>
      <dsp:spPr>
        <a:xfrm>
          <a:off x="4781604" y="272560"/>
          <a:ext cx="404637" cy="473349"/>
        </a:xfrm>
        <a:prstGeom prst="rightArrow">
          <a:avLst>
            <a:gd name="adj1" fmla="val 60000"/>
            <a:gd name="adj2" fmla="val 5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4781604" y="367230"/>
        <a:ext cx="283246" cy="284009"/>
      </dsp:txXfrm>
    </dsp:sp>
    <dsp:sp modelId="{CFB25459-B7D6-4918-8178-A31D5155E852}">
      <dsp:nvSpPr>
        <dsp:cNvPr id="0" name=""/>
        <dsp:cNvSpPr/>
      </dsp:nvSpPr>
      <dsp:spPr>
        <a:xfrm>
          <a:off x="5354204" y="0"/>
          <a:ext cx="1908666" cy="1018471"/>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2000" tIns="121920" rIns="72000" bIns="12192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受理会議</a:t>
          </a:r>
          <a:endParaRPr kumimoji="1" lang="ja-JP" altLang="en-US" sz="3200" kern="1200" dirty="0"/>
        </a:p>
      </dsp:txBody>
      <dsp:txXfrm>
        <a:off x="5384034" y="29830"/>
        <a:ext cx="1849006" cy="95881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3"/>
            <a:ext cx="2950375" cy="497366"/>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221" y="3"/>
            <a:ext cx="2950374" cy="497366"/>
          </a:xfrm>
          <a:prstGeom prst="rect">
            <a:avLst/>
          </a:prstGeom>
        </p:spPr>
        <p:txBody>
          <a:bodyPr vert="horz" lIns="92236" tIns="46118" rIns="92236" bIns="46118"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4" y="9440374"/>
            <a:ext cx="2950375" cy="497366"/>
          </a:xfrm>
          <a:prstGeom prst="rect">
            <a:avLst/>
          </a:prstGeom>
        </p:spPr>
        <p:txBody>
          <a:bodyPr vert="horz" lIns="92236" tIns="46118" rIns="92236" bIns="461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221" y="9440374"/>
            <a:ext cx="2950374" cy="497366"/>
          </a:xfrm>
          <a:prstGeom prst="rect">
            <a:avLst/>
          </a:prstGeom>
        </p:spPr>
        <p:txBody>
          <a:bodyPr vert="horz" lIns="92236" tIns="46118" rIns="92236" bIns="46118" rtlCol="0" anchor="b"/>
          <a:lstStyle>
            <a:lvl1pPr algn="r">
              <a:defRPr sz="1200"/>
            </a:lvl1pPr>
          </a:lstStyle>
          <a:p>
            <a:fld id="{478FDFF9-4916-4DA6-8EEB-47736F074B42}" type="slidenum">
              <a:rPr kumimoji="1" lang="ja-JP" altLang="en-US" smtClean="0"/>
              <a:t>‹#›</a:t>
            </a:fld>
            <a:endParaRPr kumimoji="1" lang="ja-JP" altLang="en-US"/>
          </a:p>
        </p:txBody>
      </p:sp>
    </p:spTree>
    <p:extLst>
      <p:ext uri="{BB962C8B-B14F-4D97-AF65-F5344CB8AC3E}">
        <p14:creationId xmlns:p14="http://schemas.microsoft.com/office/powerpoint/2010/main" val="37315352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6" y="5"/>
            <a:ext cx="2949787" cy="496965"/>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3" y="5"/>
            <a:ext cx="2949787" cy="496965"/>
          </a:xfrm>
          <a:prstGeom prst="rect">
            <a:avLst/>
          </a:prstGeom>
        </p:spPr>
        <p:txBody>
          <a:bodyPr vert="horz" lIns="92236" tIns="46118" rIns="92236" bIns="46118"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917575" y="744538"/>
            <a:ext cx="4972050" cy="3730625"/>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21190"/>
            <a:ext cx="5445760" cy="4472701"/>
          </a:xfrm>
          <a:prstGeom prst="rect">
            <a:avLst/>
          </a:prstGeom>
        </p:spPr>
        <p:txBody>
          <a:bodyPr vert="horz" lIns="92236" tIns="46118" rIns="92236" bIns="4611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6" y="9440651"/>
            <a:ext cx="2949787" cy="496965"/>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3" y="9440651"/>
            <a:ext cx="2949787" cy="496965"/>
          </a:xfrm>
          <a:prstGeom prst="rect">
            <a:avLst/>
          </a:prstGeom>
        </p:spPr>
        <p:txBody>
          <a:bodyPr vert="horz" lIns="92236" tIns="46118" rIns="92236" bIns="46118" rtlCol="0" anchor="b"/>
          <a:lstStyle>
            <a:lvl1pPr algn="r">
              <a:defRPr sz="1200"/>
            </a:lvl1pPr>
          </a:lstStyle>
          <a:p>
            <a:fld id="{6B6E2A09-C907-4556-98BD-18E91FBE9AC8}" type="slidenum">
              <a:rPr kumimoji="1" lang="ja-JP" altLang="en-US" smtClean="0"/>
              <a:t>‹#›</a:t>
            </a:fld>
            <a:endParaRPr kumimoji="1" lang="ja-JP" altLang="en-US"/>
          </a:p>
        </p:txBody>
      </p:sp>
    </p:spTree>
    <p:extLst>
      <p:ext uri="{BB962C8B-B14F-4D97-AF65-F5344CB8AC3E}">
        <p14:creationId xmlns:p14="http://schemas.microsoft.com/office/powerpoint/2010/main" val="4476889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スライド イメージ プレースホルダ 1"/>
          <p:cNvSpPr>
            <a:spLocks noGrp="1" noRot="1" noChangeAspect="1" noTextEdit="1"/>
          </p:cNvSpPr>
          <p:nvPr>
            <p:ph type="sldImg"/>
          </p:nvPr>
        </p:nvSpPr>
        <p:spPr bwMode="auto">
          <a:xfrm>
            <a:off x="917575" y="744538"/>
            <a:ext cx="4972050" cy="3730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ノート プレースホルダ 2"/>
          <p:cNvSpPr>
            <a:spLocks noGrp="1"/>
          </p:cNvSpPr>
          <p:nvPr>
            <p:ph type="body" idx="1"/>
          </p:nvPr>
        </p:nvSpPr>
        <p:spPr bwMode="auto">
          <a:xfrm>
            <a:off x="235248" y="4721190"/>
            <a:ext cx="6408712" cy="4856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lnSpc>
                <a:spcPct val="150000"/>
              </a:lnSpc>
            </a:pPr>
            <a:r>
              <a:rPr lang="en-US" altLang="ja-JP" sz="1400" dirty="0" smtClean="0">
                <a:latin typeface="+mn-ea"/>
                <a:ea typeface="+mn-ea"/>
              </a:rPr>
              <a:t>『</a:t>
            </a:r>
            <a:r>
              <a:rPr lang="ja-JP" altLang="en-US" sz="1400" dirty="0" smtClean="0">
                <a:latin typeface="+mn-ea"/>
                <a:ea typeface="+mn-ea"/>
              </a:rPr>
              <a:t>校内研修用プレゼンテーション資料</a:t>
            </a:r>
            <a:r>
              <a:rPr lang="en-US" altLang="ja-JP" sz="1400" dirty="0" smtClean="0">
                <a:latin typeface="+mn-ea"/>
                <a:ea typeface="+mn-ea"/>
              </a:rPr>
              <a:t>』</a:t>
            </a:r>
            <a:r>
              <a:rPr lang="ja-JP" altLang="en-US" sz="1400" dirty="0" smtClean="0">
                <a:latin typeface="+mn-ea"/>
                <a:ea typeface="+mn-ea"/>
              </a:rPr>
              <a:t>（時間の目安　約３０分）</a:t>
            </a:r>
            <a:endParaRPr lang="en-US" altLang="ja-JP" sz="1400" dirty="0" smtClean="0">
              <a:latin typeface="+mn-ea"/>
              <a:ea typeface="+mn-ea"/>
            </a:endParaRPr>
          </a:p>
          <a:p>
            <a:pPr algn="just">
              <a:lnSpc>
                <a:spcPct val="150000"/>
              </a:lnSpc>
            </a:pPr>
            <a:r>
              <a:rPr lang="en-US" altLang="ja-JP" sz="1400" dirty="0" smtClean="0">
                <a:latin typeface="+mn-ea"/>
                <a:ea typeface="+mn-ea"/>
              </a:rPr>
              <a:t>【</a:t>
            </a:r>
            <a:r>
              <a:rPr lang="ja-JP" altLang="en-US" sz="1400" dirty="0" smtClean="0">
                <a:latin typeface="+mn-ea"/>
                <a:ea typeface="+mn-ea"/>
              </a:rPr>
              <a:t>説明文</a:t>
            </a:r>
            <a:r>
              <a:rPr lang="en-US" altLang="ja-JP" sz="1400" dirty="0" smtClean="0">
                <a:latin typeface="+mn-ea"/>
                <a:ea typeface="+mn-ea"/>
              </a:rPr>
              <a:t>】</a:t>
            </a:r>
          </a:p>
          <a:p>
            <a:pPr algn="just">
              <a:lnSpc>
                <a:spcPct val="150000"/>
              </a:lnSpc>
            </a:pPr>
            <a:r>
              <a:rPr lang="ja-JP" altLang="en-US" sz="1400" dirty="0" smtClean="0">
                <a:latin typeface="+mn-ea"/>
                <a:ea typeface="+mn-ea"/>
              </a:rPr>
              <a:t>　児童虐待は、大きな社会問題であり、学校等も含めた社会全体で、この問題の解決のために早急に対応していくことが求められています。</a:t>
            </a:r>
            <a:endParaRPr lang="en-US" altLang="ja-JP" sz="1400" dirty="0" smtClean="0">
              <a:latin typeface="+mn-ea"/>
              <a:ea typeface="+mn-ea"/>
            </a:endParaRPr>
          </a:p>
          <a:p>
            <a:pPr algn="just">
              <a:lnSpc>
                <a:spcPct val="150000"/>
              </a:lnSpc>
            </a:pPr>
            <a:r>
              <a:rPr lang="ja-JP" altLang="en-US" sz="1400" dirty="0">
                <a:latin typeface="+mn-ea"/>
                <a:ea typeface="+mn-ea"/>
              </a:rPr>
              <a:t>　</a:t>
            </a:r>
            <a:r>
              <a:rPr lang="ja-JP" altLang="en-US" sz="1400" dirty="0" smtClean="0">
                <a:latin typeface="+mn-ea"/>
                <a:ea typeface="+mn-ea"/>
              </a:rPr>
              <a:t>また、いじめや暴力行為、不登校など、学校における生徒指導上の諸課題の背景として、児童虐待が影響を与えているケースが少なくないことも分かってきました。</a:t>
            </a:r>
            <a:endParaRPr lang="en-US" altLang="ja-JP" sz="1400" dirty="0" smtClean="0">
              <a:latin typeface="+mn-ea"/>
              <a:ea typeface="+mn-ea"/>
            </a:endParaRPr>
          </a:p>
          <a:p>
            <a:pPr algn="just">
              <a:lnSpc>
                <a:spcPct val="150000"/>
              </a:lnSpc>
            </a:pPr>
            <a:r>
              <a:rPr lang="ja-JP" altLang="en-US" sz="1400" dirty="0" smtClean="0">
                <a:latin typeface="+mn-ea"/>
                <a:ea typeface="+mn-ea"/>
              </a:rPr>
              <a:t>　このような背景のもと、幼児児童生徒に対する効果的な指導を進めていく上で、教職員・保育従事者一人一人が、児童虐待に関する正しい知識と対処法を身に付けることが必要になっています。</a:t>
            </a:r>
            <a:endParaRPr lang="en-US" altLang="ja-JP" sz="1400" dirty="0" smtClean="0">
              <a:latin typeface="+mn-ea"/>
              <a:ea typeface="+mn-ea"/>
            </a:endParaRPr>
          </a:p>
          <a:p>
            <a:pPr algn="just">
              <a:lnSpc>
                <a:spcPct val="150000"/>
              </a:lnSpc>
            </a:pPr>
            <a:r>
              <a:rPr lang="ja-JP" altLang="en-US" sz="1400" dirty="0">
                <a:latin typeface="+mn-ea"/>
                <a:ea typeface="+mn-ea"/>
              </a:rPr>
              <a:t>　</a:t>
            </a:r>
            <a:r>
              <a:rPr lang="ja-JP" altLang="en-US" sz="1400" dirty="0" smtClean="0">
                <a:latin typeface="+mn-ea"/>
                <a:ea typeface="+mn-ea"/>
              </a:rPr>
              <a:t>本日の研修は、３つの内容について説明します。　</a:t>
            </a:r>
            <a:endParaRPr lang="en-US" altLang="ja-JP" sz="1400" dirty="0" smtClean="0">
              <a:latin typeface="+mn-ea"/>
              <a:ea typeface="+mn-ea"/>
            </a:endParaRPr>
          </a:p>
          <a:p>
            <a:pPr algn="just">
              <a:lnSpc>
                <a:spcPct val="150000"/>
              </a:lnSpc>
            </a:pPr>
            <a:r>
              <a:rPr lang="ja-JP" altLang="en-US" sz="1400" dirty="0" smtClean="0">
                <a:latin typeface="+mn-ea"/>
                <a:ea typeface="+mn-ea"/>
              </a:rPr>
              <a:t>　１　児童虐待の基本的理解</a:t>
            </a:r>
            <a:endParaRPr lang="en-US" altLang="ja-JP" sz="1400" dirty="0" smtClean="0">
              <a:latin typeface="+mn-ea"/>
              <a:ea typeface="+mn-ea"/>
            </a:endParaRPr>
          </a:p>
          <a:p>
            <a:pPr algn="just">
              <a:lnSpc>
                <a:spcPct val="150000"/>
              </a:lnSpc>
            </a:pPr>
            <a:r>
              <a:rPr lang="ja-JP" altLang="en-US" sz="1400" dirty="0">
                <a:latin typeface="+mn-ea"/>
                <a:ea typeface="+mn-ea"/>
              </a:rPr>
              <a:t>　</a:t>
            </a:r>
            <a:r>
              <a:rPr kumimoji="1" lang="ja-JP" altLang="en-US" sz="1400" dirty="0" smtClean="0">
                <a:latin typeface="+mn-ea"/>
                <a:ea typeface="+mn-ea"/>
              </a:rPr>
              <a:t>２　児童虐待の発見と初期対応</a:t>
            </a:r>
            <a:endParaRPr kumimoji="1" lang="en-US" altLang="ja-JP" sz="1400" dirty="0" smtClean="0">
              <a:latin typeface="+mn-ea"/>
              <a:ea typeface="+mn-ea"/>
            </a:endParaRPr>
          </a:p>
          <a:p>
            <a:pPr algn="just">
              <a:lnSpc>
                <a:spcPct val="150000"/>
              </a:lnSpc>
            </a:pPr>
            <a:r>
              <a:rPr lang="ja-JP" altLang="en-US" sz="1400" dirty="0" smtClean="0">
                <a:latin typeface="+mn-ea"/>
                <a:ea typeface="+mn-ea"/>
              </a:rPr>
              <a:t>　３　虐待の通告とその後の対応</a:t>
            </a:r>
          </a:p>
        </p:txBody>
      </p:sp>
      <p:sp>
        <p:nvSpPr>
          <p:cNvPr id="2" name="スライド番号プレースホルダー 1"/>
          <p:cNvSpPr>
            <a:spLocks noGrp="1"/>
          </p:cNvSpPr>
          <p:nvPr>
            <p:ph type="sldNum" sz="quarter" idx="10"/>
          </p:nvPr>
        </p:nvSpPr>
        <p:spPr/>
        <p:txBody>
          <a:bodyPr/>
          <a:lstStyle/>
          <a:p>
            <a:fld id="{6B6E2A09-C907-4556-98BD-18E91FBE9AC8}" type="slidenum">
              <a:rPr kumimoji="1" lang="ja-JP" altLang="en-US" smtClean="0"/>
              <a:t>1</a:t>
            </a:fld>
            <a:endParaRPr kumimoji="1" lang="ja-JP" altLang="en-US"/>
          </a:p>
        </p:txBody>
      </p:sp>
    </p:spTree>
    <p:extLst>
      <p:ext uri="{BB962C8B-B14F-4D97-AF65-F5344CB8AC3E}">
        <p14:creationId xmlns:p14="http://schemas.microsoft.com/office/powerpoint/2010/main" val="557164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dirty="0" smtClean="0">
                <a:latin typeface="+mn-ea"/>
                <a:ea typeface="+mn-ea"/>
              </a:rPr>
              <a:t>　２　「児童虐待の発見と初期対応」</a:t>
            </a:r>
            <a:endParaRPr kumimoji="1" lang="en-US" altLang="ja-JP" sz="1400" dirty="0" smtClean="0">
              <a:latin typeface="+mn-ea"/>
              <a:ea typeface="+mn-ea"/>
            </a:endParaRPr>
          </a:p>
          <a:p>
            <a:pPr algn="just">
              <a:lnSpc>
                <a:spcPct val="150000"/>
              </a:lnSpc>
            </a:pPr>
            <a:r>
              <a:rPr lang="ja-JP" altLang="en-US" sz="1400" dirty="0">
                <a:latin typeface="+mn-ea"/>
              </a:rPr>
              <a:t>　</a:t>
            </a:r>
            <a:r>
              <a:rPr lang="ja-JP" altLang="en-US" sz="1400" dirty="0" smtClean="0">
                <a:latin typeface="+mn-ea"/>
              </a:rPr>
              <a:t>ここでは、</a:t>
            </a:r>
            <a:r>
              <a:rPr kumimoji="1" lang="ja-JP" altLang="en-US" sz="1400" dirty="0" smtClean="0">
                <a:latin typeface="+mn-ea"/>
                <a:ea typeface="+mn-ea"/>
              </a:rPr>
              <a:t>次の３つについて説明します。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①児童虐待早期発見の視点</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②児童虐待の初期対応</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③性的虐待の理解と対応</a:t>
            </a:r>
            <a:endParaRPr kumimoji="1" lang="en-US" altLang="ja-JP" sz="1400"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10</a:t>
            </a:fld>
            <a:endParaRPr kumimoji="1" lang="ja-JP" altLang="en-US"/>
          </a:p>
        </p:txBody>
      </p:sp>
    </p:spTree>
    <p:extLst>
      <p:ext uri="{BB962C8B-B14F-4D97-AF65-F5344CB8AC3E}">
        <p14:creationId xmlns:p14="http://schemas.microsoft.com/office/powerpoint/2010/main" val="158287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rPr>
              <a:t>　児童虐待を早期に発見するための視点ですが、子どもはほとんどの場合、自分から進んで「虐待されている」とは言い出しません。またどんなに辛くても、親の悪口を言うことにも強いためらいを持っています。この二つのことは、子どもの年齢が低ければ低いほど強まる傾向があります。</a:t>
            </a:r>
            <a:endParaRPr lang="en-US" altLang="ja-JP" sz="1400" dirty="0" smtClean="0">
              <a:latin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rPr>
              <a:t>　学校は、子どもが長時間過ごす場所であり、教職員は、子どもの虐待を発見しやすい立場にあります。子どもの言動、身体の傷、服装等に関する異常など子どもの様子や、健康診断時、保健室の利用時等から、「何かいつもと違う」「どこか不自然だ」という感覚を大切にしなければなりません。</a:t>
            </a:r>
            <a:r>
              <a:rPr lang="ja-JP" altLang="en-US" sz="1400" dirty="0" smtClean="0">
                <a:latin typeface="+mn-ea"/>
                <a:cs typeface="メイリオ" panose="020B0604030504040204" pitchFamily="50" charset="-128"/>
              </a:rPr>
              <a:t>教育相談やアンケートなどで、子どもから何らかの訴えがある場合もあります。</a:t>
            </a:r>
            <a:endParaRPr lang="en-US" altLang="ja-JP" sz="1400" dirty="0" smtClean="0">
              <a:latin typeface="+mn-ea"/>
              <a:cs typeface="メイリオ" panose="020B0604030504040204" pitchFamily="50" charset="-128"/>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cs typeface="メイリオ" panose="020B0604030504040204" pitchFamily="50" charset="-128"/>
              </a:rPr>
              <a:t>　日常的な観察や健康診断、家庭訪問などを通じて虐待の兆候等を把握する上で、「児童虐待チェックリスト」等を活用することも有効です。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11</a:t>
            </a:fld>
            <a:endParaRPr kumimoji="1" lang="ja-JP" altLang="en-US"/>
          </a:p>
        </p:txBody>
      </p:sp>
    </p:spTree>
    <p:extLst>
      <p:ext uri="{BB962C8B-B14F-4D97-AF65-F5344CB8AC3E}">
        <p14:creationId xmlns:p14="http://schemas.microsoft.com/office/powerpoint/2010/main" val="2099738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hangingPunct="0">
              <a:lnSpc>
                <a:spcPct val="150000"/>
              </a:lnSpc>
            </a:pPr>
            <a:r>
              <a:rPr kumimoji="1" lang="ja-JP" altLang="en-US" sz="1400" kern="1200" dirty="0" smtClean="0">
                <a:solidFill>
                  <a:schemeClr val="tx1"/>
                </a:solidFill>
                <a:effectLst/>
                <a:latin typeface="+mn-lt"/>
                <a:ea typeface="+mn-ea"/>
                <a:cs typeface="+mn-cs"/>
              </a:rPr>
              <a:t>　また、</a:t>
            </a:r>
            <a:r>
              <a:rPr kumimoji="1" lang="ja-JP" altLang="ja-JP" sz="1400" kern="1200" dirty="0" smtClean="0">
                <a:solidFill>
                  <a:schemeClr val="tx1"/>
                </a:solidFill>
                <a:effectLst/>
                <a:latin typeface="+mn-lt"/>
                <a:ea typeface="+mn-ea"/>
                <a:cs typeface="+mn-cs"/>
              </a:rPr>
              <a:t>身体的虐待と不慮の事故による外傷</a:t>
            </a:r>
            <a:r>
              <a:rPr kumimoji="1" lang="ja-JP" altLang="en-US" sz="1400" kern="1200" dirty="0" smtClean="0">
                <a:solidFill>
                  <a:schemeClr val="tx1"/>
                </a:solidFill>
                <a:effectLst/>
                <a:latin typeface="+mn-lt"/>
                <a:ea typeface="+mn-ea"/>
                <a:cs typeface="+mn-cs"/>
              </a:rPr>
              <a:t>にはそれぞれ特徴があることを知っておきましょう。</a:t>
            </a:r>
            <a:endParaRPr kumimoji="1" lang="ja-JP" altLang="ja-JP" sz="1400" kern="1200" dirty="0" smtClean="0">
              <a:solidFill>
                <a:schemeClr val="tx1"/>
              </a:solidFill>
              <a:effectLst/>
              <a:latin typeface="+mn-lt"/>
              <a:ea typeface="+mn-ea"/>
              <a:cs typeface="+mn-cs"/>
            </a:endParaRPr>
          </a:p>
          <a:p>
            <a:pPr algn="just" hangingPunct="0">
              <a:lnSpc>
                <a:spcPct val="150000"/>
              </a:lnSpc>
            </a:pPr>
            <a:r>
              <a:rPr kumimoji="1" lang="ja-JP" altLang="ja-JP" sz="1400" kern="1200" dirty="0" smtClean="0">
                <a:solidFill>
                  <a:schemeClr val="tx1"/>
                </a:solidFill>
                <a:effectLst/>
                <a:latin typeface="+mn-lt"/>
                <a:ea typeface="+mn-ea"/>
                <a:cs typeface="+mn-cs"/>
              </a:rPr>
              <a:t>　基本的には、不慮の事故による外傷は、例えば、額</a:t>
            </a:r>
            <a:r>
              <a:rPr lang="ja-JP" altLang="en-US" sz="1400" dirty="0" smtClean="0"/>
              <a:t>（ひたい）</a:t>
            </a:r>
            <a:r>
              <a:rPr kumimoji="1" lang="ja-JP" altLang="ja-JP" sz="1400" kern="1200" dirty="0" smtClean="0">
                <a:solidFill>
                  <a:schemeClr val="tx1"/>
                </a:solidFill>
                <a:effectLst/>
                <a:latin typeface="+mn-lt"/>
                <a:ea typeface="+mn-ea"/>
                <a:cs typeface="+mn-cs"/>
              </a:rPr>
              <a:t>・鼻・顎</a:t>
            </a:r>
            <a:r>
              <a:rPr kumimoji="1" lang="ja-JP" altLang="en-US" sz="1400" kern="1200" dirty="0" smtClean="0">
                <a:solidFill>
                  <a:schemeClr val="tx1"/>
                </a:solidFill>
                <a:effectLst/>
                <a:latin typeface="+mn-lt"/>
                <a:ea typeface="+mn-ea"/>
                <a:cs typeface="+mn-cs"/>
              </a:rPr>
              <a:t>（あご）</a:t>
            </a:r>
            <a:r>
              <a:rPr kumimoji="1" lang="ja-JP" altLang="ja-JP" sz="1400" kern="1200" dirty="0" smtClean="0">
                <a:solidFill>
                  <a:schemeClr val="tx1"/>
                </a:solidFill>
                <a:effectLst/>
                <a:latin typeface="+mn-lt"/>
                <a:ea typeface="+mn-ea"/>
                <a:cs typeface="+mn-cs"/>
              </a:rPr>
              <a:t>・肘・膝など骨張っているところに生じやすいのに対して、児童虐待による外傷は臀部</a:t>
            </a:r>
            <a:r>
              <a:rPr kumimoji="1" lang="ja-JP" altLang="en-US" sz="1400" kern="1200" dirty="0" smtClean="0">
                <a:solidFill>
                  <a:schemeClr val="tx1"/>
                </a:solidFill>
                <a:effectLst/>
                <a:latin typeface="+mn-lt"/>
                <a:ea typeface="+mn-ea"/>
                <a:cs typeface="+mn-cs"/>
              </a:rPr>
              <a:t>（でんぶ）</a:t>
            </a:r>
            <a:r>
              <a:rPr kumimoji="1" lang="ja-JP" altLang="ja-JP" sz="1400" kern="1200" dirty="0" smtClean="0">
                <a:solidFill>
                  <a:schemeClr val="tx1"/>
                </a:solidFill>
                <a:effectLst/>
                <a:latin typeface="+mn-lt"/>
                <a:ea typeface="+mn-ea"/>
                <a:cs typeface="+mn-cs"/>
              </a:rPr>
              <a:t>や大腿</a:t>
            </a:r>
            <a:r>
              <a:rPr kumimoji="1" lang="ja-JP" altLang="en-US" sz="1400" kern="1200" dirty="0" smtClean="0">
                <a:solidFill>
                  <a:schemeClr val="tx1"/>
                </a:solidFill>
                <a:effectLst/>
                <a:latin typeface="+mn-lt"/>
                <a:ea typeface="+mn-ea"/>
                <a:cs typeface="+mn-cs"/>
              </a:rPr>
              <a:t>（だいたい</a:t>
            </a:r>
            <a:r>
              <a:rPr kumimoji="1" lang="en-US" altLang="ja-JP" sz="1400" kern="1200" dirty="0" smtClean="0">
                <a:solidFill>
                  <a:schemeClr val="tx1"/>
                </a:solidFill>
                <a:effectLst/>
                <a:latin typeface="+mn-lt"/>
                <a:ea typeface="+mn-ea"/>
                <a:cs typeface="+mn-cs"/>
              </a:rPr>
              <a:t>…</a:t>
            </a:r>
            <a:r>
              <a:rPr kumimoji="1" lang="ja-JP" altLang="en-US" sz="1400" kern="1200" dirty="0" smtClean="0">
                <a:solidFill>
                  <a:schemeClr val="tx1"/>
                </a:solidFill>
                <a:effectLst/>
                <a:latin typeface="+mn-lt"/>
                <a:ea typeface="+mn-ea"/>
                <a:cs typeface="+mn-cs"/>
              </a:rPr>
              <a:t>太もものこと）</a:t>
            </a:r>
            <a:r>
              <a:rPr kumimoji="1" lang="ja-JP" altLang="ja-JP" sz="1400" kern="1200" dirty="0" smtClean="0">
                <a:solidFill>
                  <a:schemeClr val="tx1"/>
                </a:solidFill>
                <a:effectLst/>
                <a:latin typeface="+mn-lt"/>
                <a:ea typeface="+mn-ea"/>
                <a:cs typeface="+mn-cs"/>
              </a:rPr>
              <a:t>内側など柔らかいところ、頚部</a:t>
            </a:r>
            <a:r>
              <a:rPr kumimoji="1" lang="ja-JP" altLang="en-US" sz="1400" kern="1200" dirty="0" smtClean="0">
                <a:solidFill>
                  <a:schemeClr val="tx1"/>
                </a:solidFill>
                <a:effectLst/>
                <a:latin typeface="+mn-lt"/>
                <a:ea typeface="+mn-ea"/>
                <a:cs typeface="+mn-cs"/>
              </a:rPr>
              <a:t>（けいぶ</a:t>
            </a:r>
            <a:r>
              <a:rPr kumimoji="1" lang="en-US" altLang="ja-JP" sz="1400" kern="1200" dirty="0" smtClean="0">
                <a:solidFill>
                  <a:schemeClr val="tx1"/>
                </a:solidFill>
                <a:effectLst/>
                <a:latin typeface="+mn-lt"/>
                <a:ea typeface="+mn-ea"/>
                <a:cs typeface="+mn-cs"/>
              </a:rPr>
              <a:t>…</a:t>
            </a:r>
            <a:r>
              <a:rPr kumimoji="1" lang="ja-JP" altLang="en-US" sz="1400" kern="1200" dirty="0" smtClean="0">
                <a:solidFill>
                  <a:schemeClr val="tx1"/>
                </a:solidFill>
                <a:effectLst/>
                <a:latin typeface="+mn-lt"/>
                <a:ea typeface="+mn-ea"/>
                <a:cs typeface="+mn-cs"/>
              </a:rPr>
              <a:t>首の部分）</a:t>
            </a:r>
            <a:r>
              <a:rPr kumimoji="1" lang="ja-JP" altLang="ja-JP" sz="1400" kern="1200" dirty="0" smtClean="0">
                <a:solidFill>
                  <a:schemeClr val="tx1"/>
                </a:solidFill>
                <a:effectLst/>
                <a:latin typeface="+mn-lt"/>
                <a:ea typeface="+mn-ea"/>
                <a:cs typeface="+mn-cs"/>
              </a:rPr>
              <a:t>や腋窩</a:t>
            </a:r>
            <a:r>
              <a:rPr kumimoji="1" lang="ja-JP" altLang="en-US" sz="1400" kern="1200" dirty="0" smtClean="0">
                <a:solidFill>
                  <a:schemeClr val="tx1"/>
                </a:solidFill>
                <a:effectLst/>
                <a:latin typeface="+mn-lt"/>
                <a:ea typeface="+mn-ea"/>
                <a:cs typeface="+mn-cs"/>
              </a:rPr>
              <a:t>（</a:t>
            </a:r>
            <a:r>
              <a:rPr kumimoji="1" lang="ja-JP" altLang="en-US" sz="1400" kern="1200" dirty="0" err="1" smtClean="0">
                <a:solidFill>
                  <a:schemeClr val="tx1"/>
                </a:solidFill>
                <a:effectLst/>
                <a:latin typeface="+mn-lt"/>
                <a:ea typeface="+mn-ea"/>
                <a:cs typeface="+mn-cs"/>
              </a:rPr>
              <a:t>えきか</a:t>
            </a:r>
            <a:r>
              <a:rPr kumimoji="1" lang="en-US" altLang="ja-JP" sz="1400" kern="1200" dirty="0" smtClean="0">
                <a:solidFill>
                  <a:schemeClr val="tx1"/>
                </a:solidFill>
                <a:effectLst/>
                <a:latin typeface="+mn-lt"/>
                <a:ea typeface="+mn-ea"/>
                <a:cs typeface="+mn-cs"/>
              </a:rPr>
              <a:t>…</a:t>
            </a:r>
            <a:r>
              <a:rPr kumimoji="1" lang="ja-JP" altLang="en-US" sz="1400" kern="1200" dirty="0" smtClean="0">
                <a:solidFill>
                  <a:schemeClr val="tx1"/>
                </a:solidFill>
                <a:effectLst/>
                <a:latin typeface="+mn-lt"/>
                <a:ea typeface="+mn-ea"/>
                <a:cs typeface="+mn-cs"/>
              </a:rPr>
              <a:t>わきの下のこと）</a:t>
            </a:r>
            <a:r>
              <a:rPr kumimoji="1" lang="ja-JP" altLang="ja-JP" sz="1400" kern="1200" dirty="0" smtClean="0">
                <a:solidFill>
                  <a:schemeClr val="tx1"/>
                </a:solidFill>
                <a:effectLst/>
                <a:latin typeface="+mn-lt"/>
                <a:ea typeface="+mn-ea"/>
                <a:cs typeface="+mn-cs"/>
              </a:rPr>
              <a:t>などの引っ込んでいるところ、外陰部などの隠れているところに起こりやすい</a:t>
            </a:r>
            <a:r>
              <a:rPr kumimoji="1" lang="ja-JP" altLang="en-US" sz="1400" kern="1200" dirty="0" smtClean="0">
                <a:solidFill>
                  <a:schemeClr val="tx1"/>
                </a:solidFill>
                <a:effectLst/>
                <a:latin typeface="+mn-lt"/>
                <a:ea typeface="+mn-ea"/>
                <a:cs typeface="+mn-cs"/>
              </a:rPr>
              <a:t>という</a:t>
            </a:r>
            <a:r>
              <a:rPr kumimoji="1" lang="ja-JP" altLang="ja-JP" sz="1400" kern="1200" dirty="0" smtClean="0">
                <a:solidFill>
                  <a:schemeClr val="tx1"/>
                </a:solidFill>
                <a:effectLst/>
                <a:latin typeface="+mn-lt"/>
                <a:ea typeface="+mn-ea"/>
                <a:cs typeface="+mn-cs"/>
              </a:rPr>
              <a:t>特徴</a:t>
            </a:r>
            <a:r>
              <a:rPr kumimoji="1" lang="ja-JP" altLang="en-US" sz="1400" kern="1200" dirty="0" smtClean="0">
                <a:solidFill>
                  <a:schemeClr val="tx1"/>
                </a:solidFill>
                <a:effectLst/>
                <a:latin typeface="+mn-lt"/>
                <a:ea typeface="+mn-ea"/>
                <a:cs typeface="+mn-cs"/>
              </a:rPr>
              <a:t>があり</a:t>
            </a:r>
            <a:r>
              <a:rPr kumimoji="1" lang="ja-JP" altLang="ja-JP" sz="1400" kern="1200" dirty="0" smtClean="0">
                <a:solidFill>
                  <a:schemeClr val="tx1"/>
                </a:solidFill>
                <a:effectLst/>
                <a:latin typeface="+mn-lt"/>
                <a:ea typeface="+mn-ea"/>
                <a:cs typeface="+mn-cs"/>
              </a:rPr>
              <a:t>ます。</a:t>
            </a:r>
          </a:p>
          <a:p>
            <a:pPr algn="just">
              <a:lnSpc>
                <a:spcPct val="150000"/>
              </a:lnSpc>
            </a:pPr>
            <a:r>
              <a:rPr kumimoji="1" lang="ja-JP" altLang="en-US" sz="1400" kern="1200" dirty="0" smtClean="0">
                <a:solidFill>
                  <a:schemeClr val="tx1"/>
                </a:solidFill>
                <a:effectLst/>
                <a:latin typeface="+mn-lt"/>
                <a:ea typeface="+mn-ea"/>
                <a:cs typeface="+mn-cs"/>
              </a:rPr>
              <a:t>　</a:t>
            </a:r>
            <a:r>
              <a:rPr kumimoji="1" lang="ja-JP" altLang="ja-JP" sz="1400" kern="1200" dirty="0" smtClean="0">
                <a:solidFill>
                  <a:schemeClr val="tx1"/>
                </a:solidFill>
                <a:effectLst/>
                <a:latin typeface="+mn-lt"/>
                <a:ea typeface="+mn-ea"/>
                <a:cs typeface="+mn-cs"/>
              </a:rPr>
              <a:t>本人や保護者の受傷原因についての説明と矛盾する外傷は、身体的虐待を疑う必要がありま</a:t>
            </a:r>
            <a:r>
              <a:rPr kumimoji="1" lang="ja-JP" altLang="en-US" sz="1400" kern="1200" dirty="0" smtClean="0">
                <a:solidFill>
                  <a:schemeClr val="tx1"/>
                </a:solidFill>
                <a:effectLst/>
                <a:latin typeface="+mn-lt"/>
                <a:ea typeface="+mn-ea"/>
                <a:cs typeface="+mn-cs"/>
              </a:rPr>
              <a:t>す。</a:t>
            </a:r>
            <a:endParaRPr kumimoji="1" lang="ja-JP" altLang="en-US" sz="1400" dirty="0"/>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12</a:t>
            </a:fld>
            <a:endParaRPr kumimoji="1" lang="ja-JP" altLang="en-US"/>
          </a:p>
        </p:txBody>
      </p:sp>
    </p:spTree>
    <p:extLst>
      <p:ext uri="{BB962C8B-B14F-4D97-AF65-F5344CB8AC3E}">
        <p14:creationId xmlns:p14="http://schemas.microsoft.com/office/powerpoint/2010/main" val="4024317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kumimoji="1" lang="ja-JP" altLang="en-US" sz="1400" dirty="0" smtClean="0">
                <a:latin typeface="+mn-ea"/>
              </a:rPr>
              <a:t>　では、児童虐待を疑ったときには、どのように対応したらよいでしょうか。</a:t>
            </a:r>
          </a:p>
          <a:p>
            <a:pPr algn="just">
              <a:lnSpc>
                <a:spcPct val="150000"/>
              </a:lnSpc>
            </a:pPr>
            <a:r>
              <a:rPr kumimoji="1" lang="ja-JP" altLang="en-US" sz="1400" dirty="0" smtClean="0">
                <a:latin typeface="+mn-ea"/>
              </a:rPr>
              <a:t>　児童虐待を疑ったときには、「子どもの安全を守る」観点から対応を検討する必要がありますが、もっとも大切なのは、校内の危機管理体制の整備です。危機管理体制とは、日頃から、子どもに関する重要な情報は確実に管理職へ届くようなシステムをつくり、組織としての判断、対応ができる体制のことです。</a:t>
            </a:r>
            <a:endParaRPr kumimoji="1" lang="en-US" altLang="ja-JP" sz="1400" dirty="0" smtClean="0">
              <a:latin typeface="+mn-ea"/>
            </a:endParaRPr>
          </a:p>
          <a:p>
            <a:pPr algn="just">
              <a:lnSpc>
                <a:spcPct val="150000"/>
              </a:lnSpc>
            </a:pPr>
            <a:r>
              <a:rPr lang="ja-JP" altLang="en-US" dirty="0">
                <a:latin typeface="+mn-ea"/>
              </a:rPr>
              <a:t>（</a:t>
            </a:r>
            <a:r>
              <a:rPr kumimoji="1" lang="ja-JP" altLang="en-US" dirty="0" smtClean="0">
                <a:latin typeface="+mn-ea"/>
              </a:rPr>
              <a:t>○○○学校では、（管理職の、生徒指導主事の）先生を中心に、○○○○委員会があり、しっかり機能しています。）</a:t>
            </a:r>
          </a:p>
          <a:p>
            <a:pPr algn="just">
              <a:lnSpc>
                <a:spcPct val="150000"/>
              </a:lnSpc>
            </a:pPr>
            <a:r>
              <a:rPr kumimoji="1" lang="ja-JP" altLang="en-US" sz="1400" dirty="0" smtClean="0">
                <a:latin typeface="+mn-ea"/>
              </a:rPr>
              <a:t>　まずは、「相談と報告」についてです。虐待の態様は複雑で、一人の力や一つの機関では解決できないことが多いものです。一人で抱え込むことは、介入のタイミングが遅れてしまったり、問題を一層複雑・深刻化させてしまったりすることもあります。子どもに心配な様子が見られたら、同僚に相談することや管理職に報告することが必要です。</a:t>
            </a:r>
            <a:endParaRPr kumimoji="1"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13</a:t>
            </a:fld>
            <a:endParaRPr kumimoji="1" lang="ja-JP" altLang="en-US"/>
          </a:p>
        </p:txBody>
      </p:sp>
    </p:spTree>
    <p:extLst>
      <p:ext uri="{BB962C8B-B14F-4D97-AF65-F5344CB8AC3E}">
        <p14:creationId xmlns:p14="http://schemas.microsoft.com/office/powerpoint/2010/main" val="841690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lang="ja-JP" altLang="en-US" sz="1400" dirty="0" smtClean="0"/>
              <a:t>　虐待への対応は、子どもと保護者双方への支援、地域の関係者や複数の関係機関との連携が必要であり、非常に長期にわたる場合が多くあります。組織対応のため、校内組織会議の開催が必要です。</a:t>
            </a:r>
            <a:r>
              <a:rPr kumimoji="1" lang="ja-JP" altLang="en-US" sz="1400" dirty="0" smtClean="0">
                <a:latin typeface="+mn-ea"/>
              </a:rPr>
              <a:t>情報収集と校内における協議は同時進行で行いますが、新たな情報は、いつも協議の場で吟味される必要があります。</a:t>
            </a:r>
            <a:r>
              <a:rPr lang="ja-JP" altLang="en-US" sz="1400" dirty="0" smtClean="0">
                <a:latin typeface="+mn-ea"/>
              </a:rPr>
              <a:t>通告についての検討や初期対応の検討、役割分担等についても協議を行い、チーム全体の対応力を高めることが大切です。</a:t>
            </a:r>
            <a:endParaRPr lang="en-US" altLang="ja-JP" sz="1400" dirty="0" smtClean="0">
              <a:latin typeface="+mn-ea"/>
            </a:endParaRPr>
          </a:p>
          <a:p>
            <a:pPr algn="just">
              <a:lnSpc>
                <a:spcPct val="150000"/>
              </a:lnSpc>
            </a:pPr>
            <a:r>
              <a:rPr lang="ja-JP" altLang="en-US" sz="1400" dirty="0" smtClean="0">
                <a:latin typeface="+mn-ea"/>
              </a:rPr>
              <a:t>　しかし、「虐待の確証」を得ようとして協議と情報収集を続けることで、時間ばかりが経過し、事態の悪化が進むことは避けなければなりません。</a:t>
            </a:r>
            <a:endParaRPr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14</a:t>
            </a:fld>
            <a:endParaRPr kumimoji="1" lang="ja-JP" altLang="en-US"/>
          </a:p>
        </p:txBody>
      </p:sp>
    </p:spTree>
    <p:extLst>
      <p:ext uri="{BB962C8B-B14F-4D97-AF65-F5344CB8AC3E}">
        <p14:creationId xmlns:p14="http://schemas.microsoft.com/office/powerpoint/2010/main" val="2029881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kern="1200" dirty="0" smtClean="0">
                <a:effectLst/>
                <a:latin typeface="+mn-ea"/>
              </a:rPr>
              <a:t>　</a:t>
            </a:r>
            <a:r>
              <a:rPr kumimoji="1" lang="ja-JP" altLang="ja-JP" sz="1400" kern="1200" dirty="0" smtClean="0">
                <a:effectLst/>
                <a:latin typeface="+mn-ea"/>
              </a:rPr>
              <a:t>子どもの安全確認を行い、今後の支援の手立てに役立つ情報を得るために、子どもが置かれている状況について、子ども自身から聴き取る必要があります</a:t>
            </a:r>
            <a:r>
              <a:rPr kumimoji="1" lang="ja-JP" altLang="en-US" sz="1400" kern="1200" dirty="0" smtClean="0">
                <a:effectLst/>
                <a:latin typeface="+mn-ea"/>
              </a:rPr>
              <a:t>が、事前にどのように行うかなどについて協議しておくことが望ましいです。</a:t>
            </a:r>
            <a:endParaRPr kumimoji="1" lang="en-US" altLang="ja-JP" sz="1400" kern="1200" dirty="0" smtClean="0">
              <a:effectLst/>
              <a:latin typeface="+mn-ea"/>
            </a:endParaRPr>
          </a:p>
          <a:p>
            <a:pPr algn="just">
              <a:lnSpc>
                <a:spcPct val="150000"/>
              </a:lnSpc>
            </a:pPr>
            <a:r>
              <a:rPr kumimoji="1" lang="ja-JP" altLang="en-US" sz="1400" kern="1200" dirty="0" smtClean="0">
                <a:effectLst/>
                <a:latin typeface="+mn-ea"/>
              </a:rPr>
              <a:t>　外傷がある場合にも、誘導にならないよう、「どんなふうに、けがをしたの？」などとオープンクエスチョン形式で尋ねることが適切です。また、子どもの心理状態を考えると、</a:t>
            </a:r>
            <a:r>
              <a:rPr lang="ja-JP" altLang="en-US" sz="1400" dirty="0">
                <a:latin typeface="+mn-ea"/>
              </a:rPr>
              <a:t>聴</a:t>
            </a:r>
            <a:r>
              <a:rPr lang="ja-JP" altLang="en-US" sz="1400" dirty="0" smtClean="0">
                <a:latin typeface="+mn-ea"/>
              </a:rPr>
              <a:t>き</a:t>
            </a:r>
            <a:r>
              <a:rPr kumimoji="1" lang="ja-JP" altLang="en-US" sz="1400" kern="1200" dirty="0" smtClean="0">
                <a:effectLst/>
                <a:latin typeface="+mn-ea"/>
              </a:rPr>
              <a:t>取った言葉だけで判断しないよう留意する必要があります。</a:t>
            </a:r>
            <a:endParaRPr kumimoji="1" lang="en-US" altLang="ja-JP" sz="1400" kern="1200" dirty="0" smtClean="0">
              <a:effectLst/>
              <a:latin typeface="+mn-ea"/>
            </a:endParaRPr>
          </a:p>
          <a:p>
            <a:pPr algn="just">
              <a:lnSpc>
                <a:spcPct val="150000"/>
              </a:lnSpc>
            </a:pPr>
            <a:r>
              <a:rPr kumimoji="1" lang="ja-JP" altLang="en-US" sz="1400" kern="1200" dirty="0" smtClean="0">
                <a:effectLst/>
                <a:latin typeface="+mn-ea"/>
              </a:rPr>
              <a:t>　子どもからの聴き取りのポイントを、スライドに提示していますが、虐待に関する児童からの詳しい聴き取りは、専門の部署が対応するほうが望ましく、学校関係者はあまり踏み込んだ</a:t>
            </a:r>
            <a:r>
              <a:rPr lang="ja-JP" altLang="en-US" sz="1400" dirty="0">
                <a:latin typeface="+mn-ea"/>
              </a:rPr>
              <a:t>聴き取</a:t>
            </a:r>
            <a:r>
              <a:rPr lang="ja-JP" altLang="en-US" sz="1400" dirty="0" smtClean="0">
                <a:latin typeface="+mn-ea"/>
              </a:rPr>
              <a:t>り</a:t>
            </a:r>
            <a:r>
              <a:rPr kumimoji="1" lang="ja-JP" altLang="en-US" sz="1400" kern="1200" dirty="0" smtClean="0">
                <a:effectLst/>
                <a:latin typeface="+mn-ea"/>
              </a:rPr>
              <a:t>や度重なる質問はしないほうがよいと考えられます。</a:t>
            </a:r>
            <a:endParaRPr kumimoji="1" lang="en-US" altLang="ja-JP" sz="1400" kern="1200" dirty="0" smtClean="0">
              <a:effectLst/>
              <a:latin typeface="+mn-ea"/>
            </a:endParaRPr>
          </a:p>
          <a:p>
            <a:pPr algn="just">
              <a:lnSpc>
                <a:spcPct val="150000"/>
              </a:lnSpc>
            </a:pPr>
            <a:endParaRPr lang="en-US" altLang="ja-JP" sz="1400" dirty="0">
              <a:latin typeface="+mn-ea"/>
            </a:endParaRPr>
          </a:p>
          <a:p>
            <a:pPr algn="just">
              <a:lnSpc>
                <a:spcPct val="150000"/>
              </a:lnSpc>
            </a:pPr>
            <a:r>
              <a:rPr kumimoji="1" lang="en-US" altLang="ja-JP" dirty="0" smtClean="0">
                <a:latin typeface="+mn-ea"/>
              </a:rPr>
              <a:t>※</a:t>
            </a:r>
            <a:r>
              <a:rPr kumimoji="1" lang="ja-JP" altLang="en-US" dirty="0" smtClean="0">
                <a:latin typeface="+mn-ea"/>
              </a:rPr>
              <a:t>オープンクエスチョン形式</a:t>
            </a:r>
            <a:endParaRPr kumimoji="1" lang="en-US" altLang="ja-JP" dirty="0" smtClean="0">
              <a:latin typeface="+mn-ea"/>
            </a:endParaRPr>
          </a:p>
          <a:p>
            <a:pPr algn="just">
              <a:lnSpc>
                <a:spcPct val="150000"/>
              </a:lnSpc>
            </a:pPr>
            <a:r>
              <a:rPr lang="ja-JP" altLang="en-US" dirty="0">
                <a:latin typeface="+mn-ea"/>
              </a:rPr>
              <a:t>　</a:t>
            </a:r>
            <a:r>
              <a:rPr lang="ja-JP" altLang="en-US" dirty="0" smtClean="0">
                <a:latin typeface="+mn-ea"/>
              </a:rPr>
              <a:t>　</a:t>
            </a:r>
            <a:r>
              <a:rPr kumimoji="1" lang="ja-JP" altLang="en-US" dirty="0" smtClean="0">
                <a:latin typeface="+mn-ea"/>
              </a:rPr>
              <a:t>・・・「はい」「いいえ」などで答えられない、回答者が自由に考えて</a:t>
            </a:r>
            <a:r>
              <a:rPr lang="ja-JP" altLang="en-US" dirty="0" smtClean="0">
                <a:latin typeface="+mn-ea"/>
              </a:rPr>
              <a:t>答えられる質問</a:t>
            </a:r>
            <a:endParaRPr kumimoji="1" lang="ja-JP" altLang="en-US" sz="1100" dirty="0" smtClean="0"/>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15</a:t>
            </a:fld>
            <a:endParaRPr kumimoji="1" lang="ja-JP" altLang="en-US"/>
          </a:p>
        </p:txBody>
      </p:sp>
    </p:spTree>
    <p:extLst>
      <p:ext uri="{BB962C8B-B14F-4D97-AF65-F5344CB8AC3E}">
        <p14:creationId xmlns:p14="http://schemas.microsoft.com/office/powerpoint/2010/main" val="377456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928999"/>
          </a:xfrm>
        </p:spPr>
        <p:txBody>
          <a:bodyPr/>
          <a:lstStyle/>
          <a:p>
            <a:pPr algn="just">
              <a:lnSpc>
                <a:spcPct val="150000"/>
              </a:lnSpc>
            </a:pPr>
            <a:r>
              <a:rPr kumimoji="1" lang="ja-JP" altLang="en-US" sz="1400" kern="1200" dirty="0" smtClean="0">
                <a:effectLst/>
                <a:latin typeface="+mn-ea"/>
                <a:ea typeface="+mn-ea"/>
              </a:rPr>
              <a:t>　</a:t>
            </a:r>
            <a:r>
              <a:rPr kumimoji="1" lang="ja-JP" altLang="ja-JP" sz="1400" kern="1200" dirty="0" smtClean="0">
                <a:effectLst/>
                <a:latin typeface="+mn-ea"/>
                <a:ea typeface="+mn-ea"/>
              </a:rPr>
              <a:t>子どもに心配な様子が見られた場合</a:t>
            </a:r>
            <a:r>
              <a:rPr kumimoji="1" lang="ja-JP" altLang="en-US" sz="1400" kern="1200" dirty="0" smtClean="0">
                <a:effectLst/>
                <a:latin typeface="+mn-ea"/>
                <a:ea typeface="+mn-ea"/>
              </a:rPr>
              <a:t>に</a:t>
            </a:r>
            <a:r>
              <a:rPr kumimoji="1" lang="ja-JP" altLang="ja-JP" sz="1400" kern="1200" dirty="0" smtClean="0">
                <a:effectLst/>
                <a:latin typeface="+mn-ea"/>
                <a:ea typeface="+mn-ea"/>
              </a:rPr>
              <a:t>は、経過を見守るのではなく、必ず保護者へ連絡を入れて事情を聞くようにします</a:t>
            </a:r>
            <a:r>
              <a:rPr kumimoji="1" lang="ja-JP" altLang="en-US" sz="1400" kern="1200" dirty="0" smtClean="0">
                <a:effectLst/>
                <a:latin typeface="+mn-ea"/>
                <a:ea typeface="+mn-ea"/>
              </a:rPr>
              <a:t>（保護者に事情を確認します）</a:t>
            </a:r>
            <a:r>
              <a:rPr kumimoji="1" lang="ja-JP" altLang="ja-JP" sz="1400" kern="1200" dirty="0" smtClean="0">
                <a:effectLst/>
                <a:latin typeface="+mn-ea"/>
                <a:ea typeface="+mn-ea"/>
              </a:rPr>
              <a:t>。</a:t>
            </a:r>
            <a:endParaRPr kumimoji="1" lang="en-US" altLang="ja-JP" sz="1400" kern="1200" dirty="0" smtClean="0">
              <a:effectLst/>
              <a:latin typeface="+mn-ea"/>
              <a:ea typeface="+mn-ea"/>
            </a:endParaRPr>
          </a:p>
          <a:p>
            <a:pPr algn="just" hangingPunct="0">
              <a:lnSpc>
                <a:spcPct val="150000"/>
              </a:lnSpc>
            </a:pPr>
            <a:r>
              <a:rPr kumimoji="1" lang="ja-JP" altLang="en-US" sz="1400" kern="1200" dirty="0" smtClean="0">
                <a:effectLst/>
                <a:latin typeface="+mn-ea"/>
                <a:ea typeface="+mn-ea"/>
              </a:rPr>
              <a:t>　</a:t>
            </a:r>
            <a:r>
              <a:rPr kumimoji="1" lang="ja-JP" altLang="ja-JP" sz="1400" kern="1200" dirty="0" smtClean="0">
                <a:effectLst/>
                <a:latin typeface="+mn-ea"/>
                <a:ea typeface="+mn-ea"/>
              </a:rPr>
              <a:t>保護者に事情を聞いても、「子どもの安全」の観点から不安が完全に</a:t>
            </a:r>
            <a:r>
              <a:rPr kumimoji="1" lang="ja-JP" altLang="en-US" sz="1400" kern="1200" dirty="0" smtClean="0">
                <a:effectLst/>
                <a:latin typeface="+mn-ea"/>
                <a:ea typeface="+mn-ea"/>
              </a:rPr>
              <a:t>払拭</a:t>
            </a:r>
            <a:r>
              <a:rPr kumimoji="1" lang="ja-JP" altLang="ja-JP" sz="1400" kern="1200" dirty="0" smtClean="0">
                <a:effectLst/>
                <a:latin typeface="+mn-ea"/>
                <a:ea typeface="+mn-ea"/>
              </a:rPr>
              <a:t>されない場合</a:t>
            </a:r>
            <a:r>
              <a:rPr kumimoji="1" lang="ja-JP" altLang="en-US" sz="1400" kern="1200" dirty="0" smtClean="0">
                <a:effectLst/>
                <a:latin typeface="+mn-ea"/>
                <a:ea typeface="+mn-ea"/>
              </a:rPr>
              <a:t>、</a:t>
            </a:r>
            <a:r>
              <a:rPr kumimoji="1" lang="ja-JP" altLang="ja-JP" sz="1400" kern="1200" dirty="0" smtClean="0">
                <a:effectLst/>
                <a:latin typeface="+mn-ea"/>
                <a:ea typeface="+mn-ea"/>
              </a:rPr>
              <a:t>保護者に対して</a:t>
            </a:r>
            <a:r>
              <a:rPr kumimoji="1" lang="ja-JP" altLang="en-US" sz="1400" kern="1200" dirty="0" smtClean="0">
                <a:effectLst/>
                <a:latin typeface="+mn-ea"/>
                <a:ea typeface="+mn-ea"/>
              </a:rPr>
              <a:t>、</a:t>
            </a:r>
            <a:r>
              <a:rPr kumimoji="1" lang="ja-JP" altLang="ja-JP" sz="1400" kern="1200" dirty="0" smtClean="0">
                <a:effectLst/>
                <a:latin typeface="+mn-ea"/>
                <a:ea typeface="+mn-ea"/>
              </a:rPr>
              <a:t>心配な様子が繰り返されるようであれば、早期に学校等へ連絡を入れるように伝えま</a:t>
            </a:r>
            <a:r>
              <a:rPr kumimoji="1" lang="ja-JP" altLang="en-US" sz="1400" kern="1200" dirty="0" smtClean="0">
                <a:effectLst/>
                <a:latin typeface="+mn-ea"/>
                <a:ea typeface="+mn-ea"/>
              </a:rPr>
              <a:t>す。併せて、</a:t>
            </a:r>
            <a:r>
              <a:rPr kumimoji="1" lang="ja-JP" altLang="ja-JP" sz="1400" kern="1200" dirty="0" smtClean="0">
                <a:effectLst/>
                <a:latin typeface="+mn-ea"/>
                <a:ea typeface="+mn-ea"/>
              </a:rPr>
              <a:t>連絡がないようであれば、</a:t>
            </a:r>
            <a:r>
              <a:rPr kumimoji="1" lang="ja-JP" altLang="en-US" sz="1400" kern="1200" dirty="0" smtClean="0">
                <a:effectLst/>
                <a:latin typeface="+mn-ea"/>
                <a:ea typeface="+mn-ea"/>
              </a:rPr>
              <a:t>児童相談所や</a:t>
            </a:r>
            <a:r>
              <a:rPr kumimoji="1" lang="ja-JP" altLang="ja-JP" sz="1400" kern="1200" dirty="0" smtClean="0">
                <a:effectLst/>
                <a:latin typeface="+mn-ea"/>
                <a:ea typeface="+mn-ea"/>
              </a:rPr>
              <a:t>警察</a:t>
            </a:r>
            <a:r>
              <a:rPr kumimoji="1" lang="ja-JP" altLang="en-US" sz="1400" kern="1200" dirty="0" smtClean="0">
                <a:effectLst/>
                <a:latin typeface="+mn-ea"/>
                <a:ea typeface="+mn-ea"/>
              </a:rPr>
              <a:t>等</a:t>
            </a:r>
            <a:r>
              <a:rPr kumimoji="1" lang="ja-JP" altLang="ja-JP" sz="1400" kern="1200" dirty="0" smtClean="0">
                <a:effectLst/>
                <a:latin typeface="+mn-ea"/>
                <a:ea typeface="+mn-ea"/>
              </a:rPr>
              <a:t>へ連絡しなければならない義務があることも説明しておきましょう。</a:t>
            </a:r>
            <a:endParaRPr kumimoji="1" lang="en-US" altLang="ja-JP" sz="1400" kern="1200" dirty="0" smtClean="0">
              <a:effectLst/>
              <a:latin typeface="+mn-ea"/>
              <a:ea typeface="+mn-ea"/>
            </a:endParaRPr>
          </a:p>
          <a:p>
            <a:pPr algn="just" hangingPunct="0">
              <a:lnSpc>
                <a:spcPct val="150000"/>
              </a:lnSpc>
            </a:pPr>
            <a:r>
              <a:rPr kumimoji="1" lang="ja-JP" altLang="en-US" sz="1400" kern="1200" dirty="0" smtClean="0">
                <a:effectLst/>
                <a:latin typeface="+mn-ea"/>
                <a:ea typeface="+mn-ea"/>
              </a:rPr>
              <a:t>　</a:t>
            </a:r>
            <a:r>
              <a:rPr kumimoji="1" lang="ja-JP" altLang="ja-JP" sz="1400" kern="1200" dirty="0" smtClean="0">
                <a:effectLst/>
                <a:latin typeface="+mn-ea"/>
                <a:ea typeface="+mn-ea"/>
              </a:rPr>
              <a:t>そのようにしておくことは、市町村の子ども福祉担当課や児童相談所、</a:t>
            </a:r>
            <a:r>
              <a:rPr kumimoji="1" lang="ja-JP" altLang="en-US" sz="1400" kern="1200" dirty="0" smtClean="0">
                <a:effectLst/>
                <a:latin typeface="+mn-ea"/>
                <a:ea typeface="+mn-ea"/>
              </a:rPr>
              <a:t>警察が</a:t>
            </a:r>
            <a:r>
              <a:rPr kumimoji="1" lang="ja-JP" altLang="ja-JP" sz="1400" kern="1200" dirty="0" smtClean="0">
                <a:effectLst/>
                <a:latin typeface="+mn-ea"/>
                <a:ea typeface="+mn-ea"/>
              </a:rPr>
              <a:t>子どもや保護者へ介入した後も、関係性を維持していくための布石になりますし、危機管理の視点からも有効です。</a:t>
            </a:r>
          </a:p>
          <a:p>
            <a:pPr algn="just">
              <a:lnSpc>
                <a:spcPct val="150000"/>
              </a:lnSpc>
            </a:pPr>
            <a:r>
              <a:rPr kumimoji="1" lang="ja-JP" altLang="en-US" sz="1400" kern="1200" dirty="0" smtClean="0">
                <a:effectLst/>
                <a:latin typeface="+mn-ea"/>
                <a:ea typeface="+mn-ea"/>
              </a:rPr>
              <a:t>　</a:t>
            </a:r>
            <a:r>
              <a:rPr kumimoji="1" lang="ja-JP" altLang="ja-JP" sz="1400" kern="1200" dirty="0" smtClean="0">
                <a:effectLst/>
                <a:latin typeface="+mn-ea"/>
                <a:ea typeface="+mn-ea"/>
              </a:rPr>
              <a:t>子どもが置かれている状況について保護者から聴き取る際</a:t>
            </a:r>
            <a:r>
              <a:rPr kumimoji="1" lang="ja-JP" altLang="en-US" sz="1400" kern="1200" dirty="0" smtClean="0">
                <a:effectLst/>
                <a:latin typeface="+mn-ea"/>
                <a:ea typeface="+mn-ea"/>
              </a:rPr>
              <a:t>にも</a:t>
            </a:r>
            <a:r>
              <a:rPr kumimoji="1" lang="ja-JP" altLang="ja-JP" sz="1400" kern="1200" dirty="0" smtClean="0">
                <a:effectLst/>
                <a:latin typeface="+mn-ea"/>
                <a:ea typeface="+mn-ea"/>
              </a:rPr>
              <a:t>ポイント</a:t>
            </a:r>
            <a:r>
              <a:rPr kumimoji="1" lang="ja-JP" altLang="en-US" sz="1400" kern="1200" dirty="0" smtClean="0">
                <a:effectLst/>
                <a:latin typeface="+mn-ea"/>
                <a:ea typeface="+mn-ea"/>
              </a:rPr>
              <a:t>をスライドに提示していますが、外傷の原因が不明確であっても、「お子さんは○○○と言ってました。」と伝えることはやめてください。虐待の疑いに気づいても、保護者を責めるような発言は、子どもに更なる危害が加えられる恐れがあるので、避けてください。</a:t>
            </a:r>
            <a:endParaRPr kumimoji="1" lang="en-US" altLang="ja-JP" sz="1400"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16</a:t>
            </a:fld>
            <a:endParaRPr kumimoji="1" lang="ja-JP" altLang="en-US"/>
          </a:p>
        </p:txBody>
      </p:sp>
    </p:spTree>
    <p:extLst>
      <p:ext uri="{BB962C8B-B14F-4D97-AF65-F5344CB8AC3E}">
        <p14:creationId xmlns:p14="http://schemas.microsoft.com/office/powerpoint/2010/main" val="3995170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hangingPunct="1">
              <a:lnSpc>
                <a:spcPct val="150000"/>
              </a:lnSpc>
              <a:spcBef>
                <a:spcPts val="0"/>
              </a:spcBef>
              <a:spcAft>
                <a:spcPts val="0"/>
              </a:spcAft>
            </a:pPr>
            <a:r>
              <a:rPr kumimoji="1" lang="ja-JP" altLang="en-US" sz="1400" dirty="0" smtClean="0">
                <a:latin typeface="+mn-ea"/>
                <a:ea typeface="+mn-ea"/>
              </a:rPr>
              <a:t>　そして、組織として、対応を検討していくためには、初期段階から記録を残しておくことが重要です。学校での記録が、判定時の資料や支援のための貴重な情報</a:t>
            </a:r>
            <a:r>
              <a:rPr lang="ja-JP" altLang="en-US" sz="1400" dirty="0" smtClean="0">
                <a:latin typeface="+mn-ea"/>
                <a:ea typeface="+mn-ea"/>
              </a:rPr>
              <a:t>と</a:t>
            </a:r>
            <a:r>
              <a:rPr kumimoji="1" lang="ja-JP" altLang="en-US" sz="1400" dirty="0" smtClean="0">
                <a:latin typeface="+mn-ea"/>
                <a:ea typeface="+mn-ea"/>
              </a:rPr>
              <a:t>なるので、正確な記録を心掛けることが大切です。</a:t>
            </a:r>
            <a:r>
              <a:rPr kumimoji="1" lang="ja-JP" altLang="ja-JP" sz="1400" kern="1200" dirty="0" smtClean="0">
                <a:effectLst/>
                <a:latin typeface="+mn-ea"/>
                <a:ea typeface="+mn-ea"/>
              </a:rPr>
              <a:t>虐待を疑った根拠となる事象について、具体的なことが分かるように、虐待を疑ったときから時系列で記録しま</a:t>
            </a:r>
            <a:r>
              <a:rPr kumimoji="1" lang="ja-JP" altLang="en-US" sz="1400" kern="1200" dirty="0" smtClean="0">
                <a:effectLst/>
                <a:latin typeface="+mn-ea"/>
                <a:ea typeface="+mn-ea"/>
              </a:rPr>
              <a:t>す</a:t>
            </a:r>
            <a:r>
              <a:rPr kumimoji="1" lang="ja-JP" altLang="ja-JP" sz="1400" kern="1200" dirty="0" smtClean="0">
                <a:effectLst/>
                <a:latin typeface="+mn-ea"/>
                <a:ea typeface="+mn-ea"/>
              </a:rPr>
              <a:t>。子ども自身から訴えがあった場合、語られた言葉を</a:t>
            </a:r>
            <a:r>
              <a:rPr kumimoji="1" lang="ja-JP" altLang="en-US" sz="1400" kern="1200" dirty="0" smtClean="0">
                <a:effectLst/>
                <a:latin typeface="+mn-ea"/>
                <a:ea typeface="+mn-ea"/>
              </a:rPr>
              <a:t>そのまま</a:t>
            </a:r>
            <a:r>
              <a:rPr kumimoji="1" lang="ja-JP" altLang="ja-JP" sz="1400" kern="1200" dirty="0" smtClean="0">
                <a:effectLst/>
                <a:latin typeface="+mn-ea"/>
                <a:ea typeface="+mn-ea"/>
              </a:rPr>
              <a:t>記録し、その際の表情、態度も記録しましょう。</a:t>
            </a:r>
            <a:r>
              <a:rPr kumimoji="1" lang="ja-JP" altLang="en-US" sz="1400" kern="1200" dirty="0" smtClean="0">
                <a:effectLst/>
                <a:latin typeface="+mn-ea"/>
                <a:ea typeface="+mn-ea"/>
              </a:rPr>
              <a:t>　情報については、</a:t>
            </a:r>
            <a:r>
              <a:rPr kumimoji="1" lang="ja-JP" altLang="ja-JP" sz="1400" kern="1200" dirty="0" smtClean="0">
                <a:effectLst/>
                <a:latin typeface="+mn-ea"/>
                <a:ea typeface="+mn-ea"/>
              </a:rPr>
              <a:t>直接確認できた情報と伝聞情報は、はっきりと区別し</a:t>
            </a:r>
            <a:r>
              <a:rPr kumimoji="1" lang="ja-JP" altLang="en-US" sz="1400" kern="1200" dirty="0" smtClean="0">
                <a:effectLst/>
                <a:latin typeface="+mn-ea"/>
                <a:ea typeface="+mn-ea"/>
              </a:rPr>
              <a:t>たり、</a:t>
            </a:r>
            <a:r>
              <a:rPr lang="ja-JP" altLang="en-US" sz="1400" dirty="0" smtClean="0">
                <a:latin typeface="+mn-ea"/>
                <a:ea typeface="+mn-ea"/>
              </a:rPr>
              <a:t>事実と推論は明確に書き分けたりするなど、留意して</a:t>
            </a:r>
            <a:r>
              <a:rPr kumimoji="1" lang="ja-JP" altLang="en-US" sz="1400" dirty="0" smtClean="0">
                <a:latin typeface="+mn-ea"/>
                <a:ea typeface="+mn-ea"/>
              </a:rPr>
              <a:t>記録しましょう。</a:t>
            </a:r>
            <a:r>
              <a:rPr kumimoji="1" lang="ja-JP" altLang="ja-JP" sz="1400" kern="1200" dirty="0" smtClean="0">
                <a:effectLst/>
                <a:latin typeface="+mn-ea"/>
                <a:ea typeface="+mn-ea"/>
              </a:rPr>
              <a:t>保護者からの電話や面談は、日時や内容、様子を経過に従って具体的に記録しましょう。</a:t>
            </a:r>
            <a:endParaRPr kumimoji="1" lang="en-US" altLang="ja-JP" sz="1400" dirty="0" smtClean="0">
              <a:latin typeface="+mn-ea"/>
              <a:ea typeface="+mn-ea"/>
            </a:endParaRPr>
          </a:p>
          <a:p>
            <a:pPr algn="just" hangingPunct="1">
              <a:lnSpc>
                <a:spcPct val="150000"/>
              </a:lnSpc>
              <a:spcBef>
                <a:spcPts val="0"/>
              </a:spcBef>
              <a:spcAft>
                <a:spcPts val="0"/>
              </a:spcAft>
            </a:pPr>
            <a:r>
              <a:rPr kumimoji="1" lang="ja-JP" altLang="en-US" sz="1400" kern="1200" dirty="0" smtClean="0">
                <a:effectLst/>
                <a:latin typeface="+mn-ea"/>
                <a:ea typeface="+mn-ea"/>
              </a:rPr>
              <a:t>　</a:t>
            </a:r>
            <a:r>
              <a:rPr kumimoji="1" lang="ja-JP" altLang="ja-JP" sz="1400" kern="1200" dirty="0" smtClean="0">
                <a:effectLst/>
                <a:latin typeface="+mn-ea"/>
                <a:ea typeface="+mn-ea"/>
              </a:rPr>
              <a:t>傷やあざ等の記録</a:t>
            </a:r>
            <a:r>
              <a:rPr kumimoji="1" lang="ja-JP" altLang="en-US" sz="1400" kern="1200" dirty="0" smtClean="0">
                <a:effectLst/>
                <a:latin typeface="+mn-ea"/>
                <a:ea typeface="+mn-ea"/>
              </a:rPr>
              <a:t>ですが、</a:t>
            </a:r>
            <a:r>
              <a:rPr kumimoji="1" lang="ja-JP" altLang="ja-JP" sz="1400" kern="1200" dirty="0" smtClean="0">
                <a:effectLst/>
                <a:latin typeface="+mn-ea"/>
                <a:ea typeface="+mn-ea"/>
              </a:rPr>
              <a:t>保護者の許可を得ないまま写真を撮ることは避けましょう。帰宅後、子どもが保護者へ話をする可能性があるからです。記録が必要な場合は、大きさや位置を明確にして、</a:t>
            </a:r>
            <a:r>
              <a:rPr kumimoji="1" lang="ja-JP" altLang="en-US" sz="1400" kern="1200" dirty="0" smtClean="0">
                <a:effectLst/>
                <a:latin typeface="+mn-ea"/>
                <a:ea typeface="+mn-ea"/>
              </a:rPr>
              <a:t>スケッチやメモ</a:t>
            </a:r>
            <a:r>
              <a:rPr kumimoji="1" lang="ja-JP" altLang="ja-JP" sz="1400" kern="1200" dirty="0" smtClean="0">
                <a:effectLst/>
                <a:latin typeface="+mn-ea"/>
                <a:ea typeface="+mn-ea"/>
              </a:rPr>
              <a:t>などで</a:t>
            </a:r>
            <a:r>
              <a:rPr kumimoji="1" lang="ja-JP" altLang="en-US" sz="1400" kern="1200" dirty="0" smtClean="0">
                <a:effectLst/>
                <a:latin typeface="+mn-ea"/>
                <a:ea typeface="+mn-ea"/>
              </a:rPr>
              <a:t>詳細に</a:t>
            </a:r>
            <a:r>
              <a:rPr kumimoji="1" lang="ja-JP" altLang="ja-JP" sz="1400" kern="1200" dirty="0" smtClean="0">
                <a:effectLst/>
                <a:latin typeface="+mn-ea"/>
                <a:ea typeface="+mn-ea"/>
              </a:rPr>
              <a:t>記録を残します。</a:t>
            </a:r>
            <a:r>
              <a:rPr kumimoji="1" lang="ja-JP" altLang="en-US" sz="1400" kern="1200" dirty="0" smtClean="0">
                <a:effectLst/>
                <a:latin typeface="+mn-ea"/>
                <a:ea typeface="+mn-ea"/>
              </a:rPr>
              <a:t>その</a:t>
            </a:r>
            <a:r>
              <a:rPr kumimoji="1" lang="ja-JP" altLang="ja-JP" sz="1400" kern="1200" dirty="0" smtClean="0">
                <a:effectLst/>
                <a:latin typeface="+mn-ea"/>
                <a:ea typeface="+mn-ea"/>
              </a:rPr>
              <a:t>際には、子どもに不安を与えないような十分な配慮が必要です。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17</a:t>
            </a:fld>
            <a:endParaRPr kumimoji="1" lang="ja-JP" altLang="en-US"/>
          </a:p>
        </p:txBody>
      </p:sp>
    </p:spTree>
    <p:extLst>
      <p:ext uri="{BB962C8B-B14F-4D97-AF65-F5344CB8AC3E}">
        <p14:creationId xmlns:p14="http://schemas.microsoft.com/office/powerpoint/2010/main" val="2250981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dirty="0" smtClean="0">
                <a:latin typeface="+mn-ea"/>
                <a:ea typeface="+mn-ea"/>
              </a:rPr>
              <a:t>　性的虐待の対応については、他の虐待とは違う、より慎重な対応が求められます。</a:t>
            </a:r>
          </a:p>
          <a:p>
            <a:pPr algn="just">
              <a:lnSpc>
                <a:spcPct val="150000"/>
              </a:lnSpc>
            </a:pPr>
            <a:r>
              <a:rPr kumimoji="1" lang="ja-JP" altLang="en-US" sz="1400" dirty="0" smtClean="0">
                <a:latin typeface="+mn-ea"/>
                <a:ea typeface="+mn-ea"/>
              </a:rPr>
              <a:t>　性的虐待は、発見が難しいだけでなく、専門機関においても事実を確認することが難しく、対応には高度な専門性が必要です。</a:t>
            </a:r>
          </a:p>
          <a:p>
            <a:pPr algn="just">
              <a:lnSpc>
                <a:spcPct val="150000"/>
              </a:lnSpc>
            </a:pPr>
            <a:r>
              <a:rPr kumimoji="1" lang="ja-JP" altLang="en-US" sz="1400" dirty="0" smtClean="0">
                <a:latin typeface="+mn-ea"/>
                <a:ea typeface="+mn-ea"/>
              </a:rPr>
              <a:t>　教職員は、性的虐待の特徴を踏まえるとともに、対応の特殊性について理解を深めておくことが大切です。</a:t>
            </a:r>
          </a:p>
          <a:p>
            <a:pPr algn="just">
              <a:lnSpc>
                <a:spcPct val="150000"/>
              </a:lnSpc>
            </a:pPr>
            <a:r>
              <a:rPr kumimoji="1" lang="ja-JP" altLang="en-US" sz="1400" dirty="0" smtClean="0">
                <a:latin typeface="+mn-ea"/>
                <a:ea typeface="+mn-ea"/>
              </a:rPr>
              <a:t>　性的虐待は、子どもに心的外傷後ストレス障害（ＰＴＳＤ）を引き起こすことも多く、心身の健康に与える影響は深刻です。症状が重篤になる要因には、加害者と被害者の親密さ、子どもを守れる保護者がいない、虐待期間が長期に及ぶことが多いなどがありま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18</a:t>
            </a:fld>
            <a:endParaRPr kumimoji="1" lang="ja-JP" altLang="en-US"/>
          </a:p>
        </p:txBody>
      </p:sp>
    </p:spTree>
    <p:extLst>
      <p:ext uri="{BB962C8B-B14F-4D97-AF65-F5344CB8AC3E}">
        <p14:creationId xmlns:p14="http://schemas.microsoft.com/office/powerpoint/2010/main" val="1577089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dirty="0" smtClean="0">
                <a:latin typeface="+mn-ea"/>
                <a:ea typeface="+mn-ea"/>
              </a:rPr>
              <a:t>　性的虐待が見つかるケースとしては、小学校低学年段階では、性に関わる言動、中学生・高校生では、子どもからの告白（相談）によって発見されることが多いです。</a:t>
            </a:r>
          </a:p>
          <a:p>
            <a:pPr algn="just">
              <a:lnSpc>
                <a:spcPct val="150000"/>
              </a:lnSpc>
            </a:pPr>
            <a:r>
              <a:rPr kumimoji="1" lang="ja-JP" altLang="en-US" sz="1400" dirty="0" smtClean="0">
                <a:latin typeface="+mn-ea"/>
                <a:ea typeface="+mn-ea"/>
              </a:rPr>
              <a:t>　性的虐待が疑われる場合には、子どもに何回も聴き取るような積極的な情報の収集や確認をするのではなく、早急に校内組織会議を開催し、所管の教育委員会に連絡するとともに、児童相談所に通告することが重要です。その際、どのように対応すべきか、留意点等を確認します。</a:t>
            </a:r>
          </a:p>
          <a:p>
            <a:pPr algn="just">
              <a:lnSpc>
                <a:spcPct val="150000"/>
              </a:lnSpc>
            </a:pPr>
            <a:r>
              <a:rPr kumimoji="1" lang="ja-JP" altLang="en-US" sz="1400" dirty="0" smtClean="0">
                <a:latin typeface="+mn-ea"/>
                <a:ea typeface="+mn-ea"/>
              </a:rPr>
              <a:t>　障害や発達に特性のある子どもについては、自身が性的虐待と認識できなかったり、周囲に伝えることが困難であったりすることもあり、速やかに関係機関と連携を取り合い、協議することが大切です。</a:t>
            </a:r>
          </a:p>
          <a:p>
            <a:pPr algn="just">
              <a:lnSpc>
                <a:spcPct val="150000"/>
              </a:lnSpc>
            </a:pPr>
            <a:endParaRPr kumimoji="1" lang="en-US" altLang="ja-JP" sz="1400"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19</a:t>
            </a:fld>
            <a:endParaRPr kumimoji="1" lang="ja-JP" altLang="en-US"/>
          </a:p>
        </p:txBody>
      </p:sp>
    </p:spTree>
    <p:extLst>
      <p:ext uri="{BB962C8B-B14F-4D97-AF65-F5344CB8AC3E}">
        <p14:creationId xmlns:p14="http://schemas.microsoft.com/office/powerpoint/2010/main" val="3663296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99244" y="4609629"/>
            <a:ext cx="6516724" cy="5073015"/>
          </a:xfrm>
        </p:spPr>
        <p:txBody>
          <a:bodyPr/>
          <a:lstStyle/>
          <a:p>
            <a:pPr algn="just">
              <a:lnSpc>
                <a:spcPct val="150000"/>
              </a:lnSpc>
            </a:pPr>
            <a:r>
              <a:rPr kumimoji="1" lang="ja-JP" altLang="en-US" sz="1400" dirty="0" smtClean="0">
                <a:latin typeface="+mn-ea"/>
                <a:ea typeface="+mn-ea"/>
              </a:rPr>
              <a:t>　説明の前に、ここで使われる言葉について確認をしておきます。「児童虐待の防止等に関する法律」は以下、児童虐待防止法と表現します。この法律で使われている「児童」、「保護者」について確認しておきま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まず、「児童」というのは、１８歳に満たない者をいいます。民法の改正もありましたが、国際的には、児童の権利条約などと同じです。高等学校の場合、児童である者と児童でない者の両方が在籍していることになります。また、１８歳を境に、適用される法律や制度が変わるということも理解しておきましょう。</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次に、「保護者」というのは、「親権を行う者、未成年後見人その他の者で、児童を現に監護するもの」をいいます。監護とは、「監督し、保護すること」という意味です。児童手当の現況届等に記載がある言葉ですので、児童手当を支給されている方は、お子さんの監護の有無について○を付けたことがあると思います。つまり、保護者には、親であっても児童の養育を他人にゆだねている場合は保護者ではなく、親の内縁関係にある人であっても、現実に監護している場合は保護者に該当するということで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こういったことを踏まえて説明を聞いてください。</a:t>
            </a:r>
            <a:endParaRPr kumimoji="1" lang="ja-JP" altLang="en-US" sz="1400" dirty="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a:t>
            </a:fld>
            <a:endParaRPr kumimoji="1" lang="ja-JP" altLang="en-US"/>
          </a:p>
        </p:txBody>
      </p:sp>
    </p:spTree>
    <p:extLst>
      <p:ext uri="{BB962C8B-B14F-4D97-AF65-F5344CB8AC3E}">
        <p14:creationId xmlns:p14="http://schemas.microsoft.com/office/powerpoint/2010/main" val="18494400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235248" y="4721190"/>
            <a:ext cx="6408712" cy="4472701"/>
          </a:xfrm>
        </p:spPr>
        <p:txBody>
          <a:bodyPr/>
          <a:lstStyle/>
          <a:p>
            <a:pPr>
              <a:lnSpc>
                <a:spcPct val="150000"/>
              </a:lnSpc>
            </a:pPr>
            <a:r>
              <a:rPr kumimoji="1" lang="ja-JP" altLang="en-US" sz="1400" dirty="0" smtClean="0">
                <a:latin typeface="+mn-ea"/>
                <a:ea typeface="+mn-ea"/>
              </a:rPr>
              <a:t>　３　「虐待の通告とその後の対応」</a:t>
            </a:r>
            <a:endParaRPr kumimoji="1" lang="en-US" altLang="ja-JP" sz="1400" dirty="0" smtClean="0">
              <a:latin typeface="+mn-ea"/>
              <a:ea typeface="+mn-ea"/>
            </a:endParaRPr>
          </a:p>
          <a:p>
            <a:pPr>
              <a:lnSpc>
                <a:spcPct val="150000"/>
              </a:lnSpc>
            </a:pPr>
            <a:r>
              <a:rPr lang="ja-JP" altLang="en-US" sz="1400" dirty="0">
                <a:latin typeface="+mn-ea"/>
              </a:rPr>
              <a:t>　</a:t>
            </a:r>
            <a:r>
              <a:rPr lang="ja-JP" altLang="en-US" sz="1400" dirty="0" smtClean="0">
                <a:latin typeface="+mn-ea"/>
              </a:rPr>
              <a:t>ここでは、</a:t>
            </a:r>
            <a:r>
              <a:rPr kumimoji="1" lang="ja-JP" altLang="en-US" sz="1400" dirty="0" smtClean="0">
                <a:latin typeface="+mn-ea"/>
                <a:ea typeface="+mn-ea"/>
              </a:rPr>
              <a:t>次の３つについて説明します。</a:t>
            </a:r>
            <a:endParaRPr kumimoji="1" lang="en-US" altLang="ja-JP" sz="1400" dirty="0" smtClean="0">
              <a:latin typeface="+mn-ea"/>
              <a:ea typeface="+mn-ea"/>
            </a:endParaRPr>
          </a:p>
          <a:p>
            <a:pPr>
              <a:lnSpc>
                <a:spcPct val="150000"/>
              </a:lnSpc>
            </a:pPr>
            <a:r>
              <a:rPr kumimoji="1" lang="ja-JP" altLang="en-US" sz="1400" dirty="0" smtClean="0">
                <a:latin typeface="+mn-ea"/>
                <a:ea typeface="+mn-ea"/>
              </a:rPr>
              <a:t>　①通告の判断に当たって</a:t>
            </a:r>
            <a:endParaRPr kumimoji="1" lang="en-US" altLang="ja-JP" sz="1400" dirty="0" smtClean="0">
              <a:latin typeface="+mn-ea"/>
              <a:ea typeface="+mn-ea"/>
            </a:endParaRPr>
          </a:p>
          <a:p>
            <a:pPr>
              <a:lnSpc>
                <a:spcPct val="150000"/>
              </a:lnSpc>
            </a:pPr>
            <a:r>
              <a:rPr kumimoji="1" lang="ja-JP" altLang="en-US" sz="1400" dirty="0" smtClean="0">
                <a:latin typeface="+mn-ea"/>
                <a:ea typeface="+mn-ea"/>
              </a:rPr>
              <a:t>　②関係機関との連携</a:t>
            </a:r>
            <a:endParaRPr kumimoji="1" lang="en-US" altLang="ja-JP" sz="1400" dirty="0" smtClean="0">
              <a:latin typeface="+mn-ea"/>
              <a:ea typeface="+mn-ea"/>
            </a:endParaRPr>
          </a:p>
          <a:p>
            <a:pPr>
              <a:lnSpc>
                <a:spcPct val="150000"/>
              </a:lnSpc>
            </a:pPr>
            <a:r>
              <a:rPr kumimoji="1" lang="ja-JP" altLang="en-US" sz="1400" dirty="0" smtClean="0">
                <a:latin typeface="+mn-ea"/>
                <a:ea typeface="+mn-ea"/>
              </a:rPr>
              <a:t>　③保護者からの要求に対して</a:t>
            </a:r>
            <a:endParaRPr kumimoji="1" lang="en-US" altLang="ja-JP" sz="1400"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20</a:t>
            </a:fld>
            <a:endParaRPr kumimoji="1" lang="ja-JP" altLang="en-US"/>
          </a:p>
        </p:txBody>
      </p:sp>
    </p:spTree>
    <p:extLst>
      <p:ext uri="{BB962C8B-B14F-4D97-AF65-F5344CB8AC3E}">
        <p14:creationId xmlns:p14="http://schemas.microsoft.com/office/powerpoint/2010/main" val="363625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91232" y="4721190"/>
            <a:ext cx="6624736" cy="4472701"/>
          </a:xfrm>
        </p:spPr>
        <p:txBody>
          <a:bodyPr/>
          <a:lstStyle/>
          <a:p>
            <a:pPr algn="just" fontAlgn="base" hangingPunct="1">
              <a:lnSpc>
                <a:spcPct val="150000"/>
              </a:lnSpc>
              <a:spcBef>
                <a:spcPts val="0"/>
              </a:spcBef>
              <a:spcAft>
                <a:spcPts val="0"/>
              </a:spcAft>
            </a:pPr>
            <a:r>
              <a:rPr lang="ja-JP" altLang="en-US" sz="1400" dirty="0" smtClean="0">
                <a:latin typeface="+mn-ea"/>
              </a:rPr>
              <a:t>　児童虐待防止法では、「児童虐待を受けたと思われる児童を発見した者は、速やかに、これを通告しなければならない」と定めています。そして、通告を判断する上で、虐待の確証は必要ありません。</a:t>
            </a:r>
            <a:endParaRPr lang="en-US" altLang="ja-JP" sz="1400" dirty="0" smtClean="0">
              <a:latin typeface="+mn-ea"/>
            </a:endParaRPr>
          </a:p>
          <a:p>
            <a:pPr algn="just" fontAlgn="base" hangingPunct="1">
              <a:lnSpc>
                <a:spcPct val="150000"/>
              </a:lnSpc>
              <a:spcBef>
                <a:spcPts val="0"/>
              </a:spcBef>
              <a:spcAft>
                <a:spcPts val="0"/>
              </a:spcAft>
            </a:pPr>
            <a:r>
              <a:rPr kumimoji="1" lang="ja-JP" altLang="en-US" sz="1400" kern="1200" dirty="0" smtClean="0">
                <a:effectLst/>
                <a:latin typeface="+mn-ea"/>
              </a:rPr>
              <a:t>　教職員は、虐待する現場を直接見ることはないため、伝聞・推測情報が中心となり、「どこまでが虐待か」「保護者との関係がこじれる」等の迷いやためらいが生じると思います。しかし、保護者との関係悪化を恐れて重大な事態に至ってしまった事例があることに留意しなければいけません。</a:t>
            </a:r>
            <a:endParaRPr kumimoji="1" lang="en-US" altLang="ja-JP" sz="1400" kern="1200" dirty="0" smtClean="0">
              <a:effectLst/>
              <a:latin typeface="+mn-ea"/>
            </a:endParaRPr>
          </a:p>
          <a:p>
            <a:pPr algn="just" fontAlgn="base" hangingPunct="1">
              <a:lnSpc>
                <a:spcPct val="150000"/>
              </a:lnSpc>
              <a:spcBef>
                <a:spcPts val="0"/>
              </a:spcBef>
              <a:spcAft>
                <a:spcPts val="0"/>
              </a:spcAft>
            </a:pPr>
            <a:r>
              <a:rPr kumimoji="1" lang="ja-JP" altLang="en-US" sz="1400" kern="1200" dirty="0" smtClean="0">
                <a:effectLst/>
                <a:latin typeface="+mn-ea"/>
              </a:rPr>
              <a:t>　また、</a:t>
            </a:r>
            <a:r>
              <a:rPr kumimoji="1" lang="ja-JP" altLang="ja-JP" sz="1400" kern="1200" dirty="0" smtClean="0">
                <a:effectLst/>
                <a:latin typeface="+mn-ea"/>
              </a:rPr>
              <a:t>通告した子どもの状態が虐待かどうかを判断するのは、学校等ではなく、通告を受けた市町村の子ども福祉担当課や児童相談所などの役割</a:t>
            </a:r>
            <a:r>
              <a:rPr kumimoji="1" lang="ja-JP" altLang="en-US" sz="1400" kern="1200" dirty="0" smtClean="0">
                <a:effectLst/>
                <a:latin typeface="+mn-ea"/>
              </a:rPr>
              <a:t>です</a:t>
            </a:r>
            <a:r>
              <a:rPr kumimoji="1" lang="ja-JP" altLang="ja-JP" sz="1400" kern="1200" dirty="0" smtClean="0">
                <a:effectLst/>
                <a:latin typeface="+mn-ea"/>
              </a:rPr>
              <a:t>。</a:t>
            </a:r>
            <a:endParaRPr kumimoji="1" lang="en-US" altLang="ja-JP" sz="1400" kern="1200" dirty="0" smtClean="0">
              <a:effectLst/>
              <a:latin typeface="+mn-ea"/>
            </a:endParaRPr>
          </a:p>
          <a:p>
            <a:pPr algn="just" fontAlgn="base" hangingPunct="1">
              <a:lnSpc>
                <a:spcPct val="150000"/>
              </a:lnSpc>
              <a:spcBef>
                <a:spcPts val="0"/>
              </a:spcBef>
              <a:spcAft>
                <a:spcPts val="0"/>
              </a:spcAft>
            </a:pPr>
            <a:r>
              <a:rPr kumimoji="1" lang="ja-JP" altLang="en-US" sz="1400" kern="1200" dirty="0" smtClean="0">
                <a:effectLst/>
                <a:latin typeface="+mn-ea"/>
              </a:rPr>
              <a:t>　</a:t>
            </a:r>
            <a:r>
              <a:rPr kumimoji="1" lang="ja-JP" altLang="ja-JP" sz="1400" kern="1200" dirty="0" smtClean="0">
                <a:effectLst/>
                <a:latin typeface="+mn-ea"/>
              </a:rPr>
              <a:t>そのため、学校等は</a:t>
            </a:r>
            <a:r>
              <a:rPr kumimoji="1" lang="ja-JP" altLang="en-US" sz="1400" kern="1200" dirty="0" smtClean="0">
                <a:effectLst/>
                <a:latin typeface="+mn-ea"/>
              </a:rPr>
              <a:t>、</a:t>
            </a:r>
            <a:r>
              <a:rPr kumimoji="1" lang="ja-JP" altLang="ja-JP" sz="1400" kern="1200" dirty="0" smtClean="0">
                <a:effectLst/>
                <a:latin typeface="+mn-ea"/>
              </a:rPr>
              <a:t>通告</a:t>
            </a:r>
            <a:r>
              <a:rPr kumimoji="1" lang="ja-JP" altLang="en-US" sz="1400" kern="1200" dirty="0" smtClean="0">
                <a:effectLst/>
                <a:latin typeface="+mn-ea"/>
              </a:rPr>
              <a:t>をためらったり</a:t>
            </a:r>
            <a:r>
              <a:rPr kumimoji="1" lang="ja-JP" altLang="ja-JP" sz="1400" kern="1200" dirty="0" smtClean="0">
                <a:effectLst/>
                <a:latin typeface="+mn-ea"/>
              </a:rPr>
              <a:t>遅れ</a:t>
            </a:r>
            <a:r>
              <a:rPr kumimoji="1" lang="ja-JP" altLang="en-US" sz="1400" kern="1200" dirty="0" smtClean="0">
                <a:effectLst/>
                <a:latin typeface="+mn-ea"/>
              </a:rPr>
              <a:t>たりして</a:t>
            </a:r>
            <a:r>
              <a:rPr kumimoji="1" lang="ja-JP" altLang="ja-JP" sz="1400" kern="1200" dirty="0" smtClean="0">
                <a:effectLst/>
                <a:latin typeface="+mn-ea"/>
              </a:rPr>
              <a:t>、最悪の結果を招くことのないようにしなければなりません。</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21</a:t>
            </a:fld>
            <a:endParaRPr kumimoji="1" lang="ja-JP" altLang="en-US"/>
          </a:p>
        </p:txBody>
      </p:sp>
    </p:spTree>
    <p:extLst>
      <p:ext uri="{BB962C8B-B14F-4D97-AF65-F5344CB8AC3E}">
        <p14:creationId xmlns:p14="http://schemas.microsoft.com/office/powerpoint/2010/main" val="3282287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marL="0" marR="0" indent="0" algn="just" defTabSz="914400" rtl="0" eaLnBrk="1" fontAlgn="base" latinLnBrk="0" hangingPunct="1">
              <a:lnSpc>
                <a:spcPct val="150000"/>
              </a:lnSpc>
              <a:spcBef>
                <a:spcPts val="0"/>
              </a:spcBef>
              <a:spcAft>
                <a:spcPts val="0"/>
              </a:spcAft>
              <a:buClrTx/>
              <a:buSzTx/>
              <a:buFontTx/>
              <a:buNone/>
              <a:tabLst/>
              <a:defRPr/>
            </a:pPr>
            <a:r>
              <a:rPr lang="ja-JP" altLang="en-US" sz="1400" dirty="0" smtClean="0">
                <a:latin typeface="+mn-ea"/>
              </a:rPr>
              <a:t>　虐待の通告は、緊急性が低い場合や通告の判断に迷った場合は市町村子ども福祉担当課へ、スライドにある①～④に該当するような緊急性が高い場合は児童相談所に対して行います（①～④を読む）。</a:t>
            </a:r>
            <a:endParaRPr lang="en-US" altLang="ja-JP" sz="1400" dirty="0" smtClean="0">
              <a:latin typeface="+mn-ea"/>
            </a:endParaRPr>
          </a:p>
          <a:p>
            <a:pPr marL="0" marR="0" indent="0" algn="just" defTabSz="914400" rtl="0" eaLnBrk="1" fontAlgn="base" latinLnBrk="0" hangingPunct="1">
              <a:lnSpc>
                <a:spcPct val="150000"/>
              </a:lnSpc>
              <a:spcBef>
                <a:spcPts val="0"/>
              </a:spcBef>
              <a:spcAft>
                <a:spcPts val="0"/>
              </a:spcAft>
              <a:buClrTx/>
              <a:buSzTx/>
              <a:buFontTx/>
              <a:buNone/>
              <a:tabLst/>
              <a:defRPr/>
            </a:pPr>
            <a:r>
              <a:rPr lang="ja-JP" altLang="en-US" sz="1400" dirty="0" smtClean="0">
                <a:latin typeface="+mn-ea"/>
              </a:rPr>
              <a:t>　市町村の担当が不在の場合や夜間休日に通告する場合、子どもの安全のために速やかに対応するという観点から、児童相談所へ連絡してください。</a:t>
            </a:r>
            <a:endParaRPr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22</a:t>
            </a:fld>
            <a:endParaRPr kumimoji="1" lang="ja-JP" altLang="en-US"/>
          </a:p>
        </p:txBody>
      </p:sp>
    </p:spTree>
    <p:extLst>
      <p:ext uri="{BB962C8B-B14F-4D97-AF65-F5344CB8AC3E}">
        <p14:creationId xmlns:p14="http://schemas.microsoft.com/office/powerpoint/2010/main" val="39530156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marL="0" marR="0" indent="0" algn="just" defTabSz="914400" rtl="0" eaLnBrk="1" fontAlgn="base" latinLnBrk="0" hangingPunct="1">
              <a:lnSpc>
                <a:spcPct val="150000"/>
              </a:lnSpc>
              <a:spcBef>
                <a:spcPts val="0"/>
              </a:spcBef>
              <a:spcAft>
                <a:spcPts val="0"/>
              </a:spcAft>
              <a:buClrTx/>
              <a:buSzTx/>
              <a:buFontTx/>
              <a:buNone/>
              <a:tabLst/>
              <a:defRPr/>
            </a:pPr>
            <a:r>
              <a:rPr lang="ja-JP" altLang="en-US" sz="1400" dirty="0" smtClean="0">
                <a:latin typeface="+mn-ea"/>
              </a:rPr>
              <a:t>　また、スライドにある①～④の場合については、警察にも通報します。①～③は児童相談所の場合と同じですが、④は、「この他、子どもの生命・身体に対する危険性、緊急性が高いと考えられる場合」です。</a:t>
            </a:r>
            <a:endParaRPr lang="en-US" altLang="ja-JP" sz="1400" dirty="0" smtClean="0">
              <a:latin typeface="+mn-ea"/>
            </a:endParaRPr>
          </a:p>
          <a:p>
            <a:pPr marL="0" marR="0" indent="0" algn="just" defTabSz="914400" rtl="0" eaLnBrk="1" fontAlgn="base" latinLnBrk="0" hangingPunct="1">
              <a:lnSpc>
                <a:spcPct val="150000"/>
              </a:lnSpc>
              <a:spcBef>
                <a:spcPts val="0"/>
              </a:spcBef>
              <a:spcAft>
                <a:spcPts val="0"/>
              </a:spcAft>
              <a:buClrTx/>
              <a:buSzTx/>
              <a:buFontTx/>
              <a:buNone/>
              <a:tabLst/>
              <a:defRPr/>
            </a:pPr>
            <a:r>
              <a:rPr lang="ja-JP" altLang="en-US" sz="1400" dirty="0" smtClean="0">
                <a:latin typeface="+mn-ea"/>
              </a:rPr>
              <a:t>　警察への通報に際しては、事案の概要のほか、子どもの生命・身体の安全に対する危険性、緊急性の状況、児童相談所への通告の有無及び対応状況を明確に伝えます。通報後の警察活動にも協力するようにします。</a:t>
            </a:r>
            <a:endParaRPr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23</a:t>
            </a:fld>
            <a:endParaRPr kumimoji="1" lang="ja-JP" altLang="en-US"/>
          </a:p>
        </p:txBody>
      </p:sp>
    </p:spTree>
    <p:extLst>
      <p:ext uri="{BB962C8B-B14F-4D97-AF65-F5344CB8AC3E}">
        <p14:creationId xmlns:p14="http://schemas.microsoft.com/office/powerpoint/2010/main" val="2180919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kumimoji="1" lang="ja-JP" altLang="en-US" sz="1400" dirty="0" smtClean="0">
                <a:latin typeface="+mn-ea"/>
                <a:ea typeface="+mn-ea"/>
              </a:rPr>
              <a:t>　通告後は、関係機関とどのように連携するのでしょうか。</a:t>
            </a:r>
          </a:p>
          <a:p>
            <a:pPr algn="just">
              <a:lnSpc>
                <a:spcPct val="150000"/>
              </a:lnSpc>
            </a:pPr>
            <a:r>
              <a:rPr kumimoji="1" lang="ja-JP" altLang="en-US" sz="1400" dirty="0" smtClean="0">
                <a:latin typeface="+mn-ea"/>
                <a:ea typeface="+mn-ea"/>
              </a:rPr>
              <a:t>　通告を受けた市町村の子ども福祉担当課は、虐待対応の一義的機関として、まず、緊急受理会議を開催して、子どもの安全確認を行うとともに、緊急性や要保護性が高いと判断した場合は、これを児童相談所へ送致します。</a:t>
            </a:r>
          </a:p>
          <a:p>
            <a:pPr algn="just">
              <a:lnSpc>
                <a:spcPct val="150000"/>
              </a:lnSpc>
            </a:pPr>
            <a:r>
              <a:rPr kumimoji="1" lang="ja-JP" altLang="en-US" sz="1400" dirty="0" smtClean="0">
                <a:latin typeface="+mn-ea"/>
                <a:ea typeface="+mn-ea"/>
              </a:rPr>
              <a:t>　児童相談所は、通告を受けると、緊急受理会議を開催して、子どもの安全確認を行うとともに、緊急性が高いと判断した場合は、一時保護を含めた対応を決定します。その後、一時保護の実施の有無に関わらず、さらに調査や面接をすすめ、援助方針を策定し、関係者や関係機関と協働しながら支援を行いま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24</a:t>
            </a:fld>
            <a:endParaRPr kumimoji="1" lang="ja-JP" altLang="en-US"/>
          </a:p>
        </p:txBody>
      </p:sp>
    </p:spTree>
    <p:extLst>
      <p:ext uri="{BB962C8B-B14F-4D97-AF65-F5344CB8AC3E}">
        <p14:creationId xmlns:p14="http://schemas.microsoft.com/office/powerpoint/2010/main" val="2403052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9234" y="4476697"/>
            <a:ext cx="6588732" cy="5389516"/>
          </a:xfrm>
        </p:spPr>
        <p:txBody>
          <a:bodyPr/>
          <a:lstStyle/>
          <a:p>
            <a:pPr algn="just">
              <a:lnSpc>
                <a:spcPct val="150000"/>
              </a:lnSpc>
            </a:pPr>
            <a:r>
              <a:rPr kumimoji="1" lang="ja-JP" altLang="en-US" sz="1400" dirty="0" smtClean="0">
                <a:latin typeface="+mn-ea"/>
                <a:ea typeface="+mn-ea"/>
              </a:rPr>
              <a:t>　</a:t>
            </a:r>
            <a:r>
              <a:rPr lang="ja-JP" altLang="en-US" sz="1400" dirty="0" smtClean="0">
                <a:latin typeface="+mn-ea"/>
                <a:ea typeface="+mn-ea"/>
              </a:rPr>
              <a:t>通告後も学校の対応は終わりません。</a:t>
            </a:r>
            <a:r>
              <a:rPr kumimoji="1" lang="ja-JP" altLang="en-US" sz="1400" dirty="0" smtClean="0">
                <a:latin typeface="+mn-ea"/>
                <a:ea typeface="+mn-ea"/>
              </a:rPr>
              <a:t>一時保護中は、原則登校できませんし、外部と連絡を取ることもできません。しかし、子どものサポートとして学校関係者の面会は重要ですので、児童相談所と連絡を取り合い、開始時期や回数等決める必要があります。他にも学習機会の充実のため、児童相談所等と教育委員会・学校が連携して必要な対応を行います。</a:t>
            </a:r>
            <a:endParaRPr kumimoji="1" lang="en-US" altLang="ja-JP" sz="1400" dirty="0" smtClean="0">
              <a:latin typeface="+mn-ea"/>
              <a:ea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kumimoji="1" lang="ja-JP" altLang="en-US" sz="1400" dirty="0" smtClean="0">
                <a:latin typeface="+mn-ea"/>
                <a:ea typeface="+mn-ea"/>
              </a:rPr>
              <a:t>　</a:t>
            </a:r>
            <a:r>
              <a:rPr lang="ja-JP" altLang="en-US" sz="1400" dirty="0" smtClean="0">
                <a:latin typeface="+mn-ea"/>
                <a:ea typeface="+mn-ea"/>
              </a:rPr>
              <a:t>在宅支援になれば、市町村の要保護児童対策地域協議会（要対協）の一員として、地域の支援者や関係機関と連係して子どもの支援を展開していくことになります。子どもや保護者の状況を把握し、定期的に情報提供を行うことになりますが、長期間学校を欠席し、家庭訪問等を行っても本人に面会できない場合はその情報を、また、面会できた場合はその様子等を確認し、必要に応じて関係機関と情報共有して対応します。要保護児童については、学校を欠席する旨やその理由について保護者から説明を受けている場合であっても、その理由にかかわらず、休業日を除き引き続き７日以上欠席した場合、速やかに市町村や児童相談所に情報提供することが必要です。</a:t>
            </a:r>
            <a:endParaRPr lang="en-US" altLang="ja-JP" sz="1400" dirty="0" smtClean="0">
              <a:latin typeface="+mn-ea"/>
              <a:ea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ea typeface="+mn-ea"/>
              </a:rPr>
              <a:t>　そして、施設入所や里親委託になれば転校の可能性もあり、転出先の学校だけでなく兄弟姉妹が通う学校とも連携を行うことが重要になります。他にも、児童相談所が中心に策定した支援計画に沿って、関係機関と連携して支援をしていく必要があります。</a:t>
            </a:r>
            <a:endParaRPr lang="en-US" altLang="ja-JP" sz="1400"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25</a:t>
            </a:fld>
            <a:endParaRPr kumimoji="1" lang="ja-JP" altLang="en-US"/>
          </a:p>
        </p:txBody>
      </p:sp>
    </p:spTree>
    <p:extLst>
      <p:ext uri="{BB962C8B-B14F-4D97-AF65-F5344CB8AC3E}">
        <p14:creationId xmlns:p14="http://schemas.microsoft.com/office/powerpoint/2010/main" val="3643831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dirty="0" smtClean="0">
                <a:latin typeface="+mn-ea"/>
              </a:rPr>
              <a:t>　通告後、保護者から様々な要求が出されることがあります。</a:t>
            </a:r>
          </a:p>
          <a:p>
            <a:pPr algn="just">
              <a:lnSpc>
                <a:spcPct val="150000"/>
              </a:lnSpc>
            </a:pPr>
            <a:r>
              <a:rPr kumimoji="1" lang="ja-JP" altLang="en-US" sz="1400" dirty="0" smtClean="0">
                <a:latin typeface="+mn-ea"/>
              </a:rPr>
              <a:t>　例えば、児童相談所が子どもを一時保護した場合、保護者が学校に押しかけて、「学校が言いつけた」、「先生に裏切られた」など言ってくることも考えられます。この場合、一時保護は児童相談所の権限や責任で行われたことを明確に伝えることが重要です。</a:t>
            </a:r>
          </a:p>
          <a:p>
            <a:pPr algn="just">
              <a:lnSpc>
                <a:spcPct val="150000"/>
              </a:lnSpc>
            </a:pPr>
            <a:r>
              <a:rPr kumimoji="1" lang="ja-JP" altLang="en-US" sz="1400" dirty="0" smtClean="0">
                <a:latin typeface="+mn-ea"/>
              </a:rPr>
              <a:t>　また、虐待を認知するに至った経緯や通告元を教えるように求められても保護者に伝えないこと、児童相談所や市町村子ども福祉担当課と連携して対応することが重要です。</a:t>
            </a:r>
          </a:p>
          <a:p>
            <a:pPr algn="just">
              <a:lnSpc>
                <a:spcPct val="150000"/>
              </a:lnSpc>
            </a:pPr>
            <a:r>
              <a:rPr kumimoji="1" lang="ja-JP" altLang="en-US" sz="1400" dirty="0" smtClean="0">
                <a:latin typeface="+mn-ea"/>
              </a:rPr>
              <a:t>　保護者からの威圧的な要求や暴力の行使が予想される場合には、複数の教職員で対応する、教育委員会等の設置者に連絡した上で、組織的に対応することが大切です。そして、速やかに市町村子ども福祉担当課・児童相談所・警察等の関係機関や弁護士等の専門家と情報を共有し、連携して対応することが必要で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26</a:t>
            </a:fld>
            <a:endParaRPr kumimoji="1" lang="ja-JP" altLang="en-US" dirty="0"/>
          </a:p>
        </p:txBody>
      </p:sp>
    </p:spTree>
    <p:extLst>
      <p:ext uri="{BB962C8B-B14F-4D97-AF65-F5344CB8AC3E}">
        <p14:creationId xmlns:p14="http://schemas.microsoft.com/office/powerpoint/2010/main" val="2150422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kumimoji="1" lang="ja-JP" altLang="en-US" sz="1400" dirty="0" smtClean="0">
                <a:latin typeface="+mn-ea"/>
              </a:rPr>
              <a:t>　保護者が、個人情報保護条例に基づく開示請求をしてくる場合もあります。</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1" lang="ja-JP" altLang="en-US" sz="1400" dirty="0" smtClean="0">
                <a:latin typeface="+mn-ea"/>
              </a:rPr>
              <a:t>　学校において作成または取得した虐待に関する個人の記録は、各学校に適用される個人情報保護条例に基づき適切に取り扱われることになります。保護者が子どもに代わって、開示請求をしてきたときには、開示することにより子どもの生命または身体に支障が生ずるおそれ、子どもの権利利益を侵害するおそれがないか等、個人情報保護条例に照らして検討し、所定の手続きに則って不開示とすることについて検討する必要があります。（岡山県の場合は、岡山県個人情報保護条例の第１６条にその条文がありますし、岡山県個人情報保護条例施行規則第５条に開示決定通知を行う文書についても記載されています。各市町村で条例の確認をお願いします。）</a:t>
            </a:r>
          </a:p>
          <a:p>
            <a:pPr algn="just">
              <a:lnSpc>
                <a:spcPct val="150000"/>
              </a:lnSpc>
            </a:pPr>
            <a:r>
              <a:rPr kumimoji="1" lang="ja-JP" altLang="en-US" sz="1400" dirty="0" smtClean="0">
                <a:latin typeface="+mn-ea"/>
              </a:rPr>
              <a:t>　これらの対応について法的な助言が必要な場合は、県教委が実施している弁護士による法律相談の制度、岡山型スクールロイヤー制度を活用することができます</a:t>
            </a:r>
            <a:endParaRPr kumimoji="1"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27</a:t>
            </a:fld>
            <a:endParaRPr kumimoji="1" lang="ja-JP" altLang="en-US"/>
          </a:p>
        </p:txBody>
      </p:sp>
    </p:spTree>
    <p:extLst>
      <p:ext uri="{BB962C8B-B14F-4D97-AF65-F5344CB8AC3E}">
        <p14:creationId xmlns:p14="http://schemas.microsoft.com/office/powerpoint/2010/main" val="1897256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72050" cy="3730625"/>
          </a:xfrm>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spcBef>
                <a:spcPts val="0"/>
              </a:spcBef>
              <a:spcAft>
                <a:spcPts val="0"/>
              </a:spcAft>
            </a:pPr>
            <a:r>
              <a:rPr lang="ja-JP" altLang="en-US" sz="1400" dirty="0" smtClean="0">
                <a:latin typeface="+mn-ea"/>
                <a:ea typeface="+mn-ea"/>
              </a:rPr>
              <a:t>　児童虐待の防止には、学校だけでなく社会全体で取り組んでいく必要があります。学校や関係機関等が連携して対応するための「４つのキーワード」を紹介して、まとめとします。</a:t>
            </a:r>
            <a:endParaRPr lang="en-US" altLang="ja-JP" sz="1400" dirty="0" smtClean="0">
              <a:latin typeface="+mn-ea"/>
              <a:ea typeface="+mn-ea"/>
            </a:endParaRPr>
          </a:p>
          <a:p>
            <a:pPr algn="just">
              <a:lnSpc>
                <a:spcPct val="150000"/>
              </a:lnSpc>
              <a:spcBef>
                <a:spcPts val="0"/>
              </a:spcBef>
              <a:spcAft>
                <a:spcPts val="0"/>
              </a:spcAft>
            </a:pPr>
            <a:r>
              <a:rPr lang="ja-JP" altLang="en-US" sz="1400" dirty="0" smtClean="0">
                <a:latin typeface="+mn-ea"/>
                <a:ea typeface="+mn-ea"/>
              </a:rPr>
              <a:t>　一つがソーシャルワーク。子どもの</a:t>
            </a:r>
            <a:r>
              <a:rPr lang="en-US" altLang="ja-JP" sz="1400" dirty="0" smtClean="0">
                <a:latin typeface="+mn-ea"/>
                <a:ea typeface="+mn-ea"/>
              </a:rPr>
              <a:t>SOS</a:t>
            </a:r>
            <a:r>
              <a:rPr lang="ja-JP" altLang="en-US" sz="1400" dirty="0" smtClean="0">
                <a:latin typeface="+mn-ea"/>
                <a:ea typeface="+mn-ea"/>
              </a:rPr>
              <a:t>は親の</a:t>
            </a:r>
            <a:r>
              <a:rPr lang="en-US" altLang="ja-JP" sz="1400" dirty="0" smtClean="0">
                <a:latin typeface="+mn-ea"/>
                <a:ea typeface="+mn-ea"/>
              </a:rPr>
              <a:t>SOS</a:t>
            </a:r>
            <a:r>
              <a:rPr lang="ja-JP" altLang="en-US" sz="1400" dirty="0" smtClean="0">
                <a:latin typeface="+mn-ea"/>
                <a:ea typeface="+mn-ea"/>
              </a:rPr>
              <a:t>です。地域の情報もキャッチできる組織づくりと連携が大切です。次に、学級担任だけに任すのではなく、全教職員が情報共有し、早期に組織で支援できる体制をつくっておくチームワーク。それから、教職員や関係機関が連携し、お互いをカバーしていく協力体制としてのネットワーク。最後に、すべての関係者が、役割分担を明確にし、行動するフットワーク。</a:t>
            </a:r>
            <a:endParaRPr lang="en-US" altLang="ja-JP" sz="1400" dirty="0" smtClean="0">
              <a:latin typeface="+mn-ea"/>
              <a:ea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ea typeface="+mn-ea"/>
              </a:rPr>
              <a:t>　通告することによって、関係機関と連携した支援が始まり、「虐待を受けた子どもをどう支援していくのか」という視点で、学校と保護者、関係機関等とが協働しながら、継続的な支援を行っていくことができるのです。</a:t>
            </a:r>
            <a:endParaRPr lang="en-US" altLang="ja-JP" sz="1400" dirty="0" smtClean="0">
              <a:latin typeface="+mn-ea"/>
              <a:ea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ea typeface="+mn-ea"/>
              </a:rPr>
              <a:t>　児童虐待の防止に向けて、保護者や地域への啓発にも取り組んでいきましょう。</a:t>
            </a:r>
            <a:endParaRPr lang="en-US" altLang="ja-JP" sz="1400" dirty="0" smtClean="0">
              <a:latin typeface="+mn-ea"/>
              <a:ea typeface="+mn-ea"/>
            </a:endParaRPr>
          </a:p>
          <a:p>
            <a:pPr marL="0" marR="0" indent="0" algn="just" defTabSz="914400" rtl="0" eaLnBrk="1" fontAlgn="auto" latinLnBrk="0" hangingPunct="1">
              <a:lnSpc>
                <a:spcPct val="150000"/>
              </a:lnSpc>
              <a:spcBef>
                <a:spcPts val="0"/>
              </a:spcBef>
              <a:spcAft>
                <a:spcPts val="0"/>
              </a:spcAft>
              <a:buClrTx/>
              <a:buSzTx/>
              <a:buFontTx/>
              <a:buNone/>
              <a:tabLst/>
              <a:defRPr/>
            </a:pPr>
            <a:r>
              <a:rPr lang="ja-JP" altLang="en-US" sz="1400" dirty="0" smtClean="0">
                <a:latin typeface="+mn-ea"/>
                <a:ea typeface="+mn-ea"/>
              </a:rPr>
              <a:t>　以上で、説明を終わります。</a:t>
            </a:r>
            <a:endParaRPr lang="en-US" altLang="ja-JP" sz="1600" dirty="0" smtClean="0"/>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28</a:t>
            </a:fld>
            <a:endParaRPr kumimoji="1" lang="ja-JP" altLang="en-US"/>
          </a:p>
        </p:txBody>
      </p:sp>
    </p:spTree>
    <p:extLst>
      <p:ext uri="{BB962C8B-B14F-4D97-AF65-F5344CB8AC3E}">
        <p14:creationId xmlns:p14="http://schemas.microsoft.com/office/powerpoint/2010/main" val="41941733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72050" cy="3730625"/>
          </a:xfrm>
        </p:spPr>
      </p:sp>
      <p:sp>
        <p:nvSpPr>
          <p:cNvPr id="3" name="ノート プレースホルダー 2"/>
          <p:cNvSpPr>
            <a:spLocks noGrp="1"/>
          </p:cNvSpPr>
          <p:nvPr>
            <p:ph type="body" idx="1"/>
          </p:nvPr>
        </p:nvSpPr>
        <p:spPr>
          <a:xfrm>
            <a:off x="163240" y="4721190"/>
            <a:ext cx="6552728" cy="4472701"/>
          </a:xfrm>
        </p:spPr>
        <p:txBody>
          <a:bodyPr/>
          <a:lstStyle/>
          <a:p>
            <a:pPr algn="just"/>
            <a:endParaRPr lang="en-US" altLang="ja-JP" sz="16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29</a:t>
            </a:fld>
            <a:endParaRPr kumimoji="1" lang="ja-JP" altLang="en-US"/>
          </a:p>
        </p:txBody>
      </p:sp>
    </p:spTree>
    <p:extLst>
      <p:ext uri="{BB962C8B-B14F-4D97-AF65-F5344CB8AC3E}">
        <p14:creationId xmlns:p14="http://schemas.microsoft.com/office/powerpoint/2010/main" val="3025420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72050" cy="3730625"/>
          </a:xfrm>
        </p:spPr>
      </p:sp>
      <p:sp>
        <p:nvSpPr>
          <p:cNvPr id="3" name="ノート プレースホルダー 2"/>
          <p:cNvSpPr>
            <a:spLocks noGrp="1"/>
          </p:cNvSpPr>
          <p:nvPr>
            <p:ph type="body" idx="1"/>
          </p:nvPr>
        </p:nvSpPr>
        <p:spPr>
          <a:xfrm>
            <a:off x="235248" y="4721190"/>
            <a:ext cx="6408712" cy="4472701"/>
          </a:xfrm>
        </p:spPr>
        <p:txBody>
          <a:bodyPr/>
          <a:lstStyle/>
          <a:p>
            <a:pPr algn="just">
              <a:lnSpc>
                <a:spcPct val="150000"/>
              </a:lnSpc>
            </a:pPr>
            <a:r>
              <a:rPr lang="ja-JP" altLang="en-US" sz="1400" dirty="0" smtClean="0">
                <a:latin typeface="+mn-ea"/>
              </a:rPr>
              <a:t>　１　「児童虐待の基本的理解」</a:t>
            </a:r>
            <a:endParaRPr lang="en-US" altLang="ja-JP" sz="1400" dirty="0" smtClean="0">
              <a:latin typeface="+mn-ea"/>
            </a:endParaRPr>
          </a:p>
          <a:p>
            <a:pPr algn="just">
              <a:lnSpc>
                <a:spcPct val="150000"/>
              </a:lnSpc>
            </a:pPr>
            <a:r>
              <a:rPr lang="ja-JP" altLang="en-US" sz="1400" dirty="0" smtClean="0">
                <a:latin typeface="+mn-ea"/>
              </a:rPr>
              <a:t>　ここでは、次の３点について説明します。</a:t>
            </a:r>
            <a:endParaRPr lang="en-US" altLang="ja-JP" sz="1400" dirty="0" smtClean="0">
              <a:latin typeface="+mn-ea"/>
            </a:endParaRPr>
          </a:p>
          <a:p>
            <a:pPr>
              <a:lnSpc>
                <a:spcPct val="150000"/>
              </a:lnSpc>
            </a:pPr>
            <a:r>
              <a:rPr lang="ja-JP" altLang="en-US" sz="1400" dirty="0">
                <a:latin typeface="+mn-ea"/>
              </a:rPr>
              <a:t>　①児童虐待</a:t>
            </a:r>
            <a:r>
              <a:rPr lang="ja-JP" altLang="en-US" sz="1400" dirty="0" smtClean="0">
                <a:latin typeface="+mn-ea"/>
              </a:rPr>
              <a:t>の定義と種類</a:t>
            </a:r>
            <a:endParaRPr lang="en-US" altLang="ja-JP" sz="1400" dirty="0">
              <a:latin typeface="+mn-ea"/>
            </a:endParaRPr>
          </a:p>
          <a:p>
            <a:pPr algn="just">
              <a:lnSpc>
                <a:spcPct val="150000"/>
              </a:lnSpc>
            </a:pPr>
            <a:r>
              <a:rPr lang="ja-JP" altLang="en-US" sz="1400" dirty="0">
                <a:latin typeface="+mn-ea"/>
              </a:rPr>
              <a:t>　</a:t>
            </a:r>
            <a:r>
              <a:rPr lang="ja-JP" altLang="en-US" sz="1400" dirty="0" smtClean="0">
                <a:latin typeface="+mn-ea"/>
              </a:rPr>
              <a:t>②児童虐待による子どもへの影響</a:t>
            </a:r>
            <a:endParaRPr lang="en-US" altLang="ja-JP" sz="1400" dirty="0" smtClean="0">
              <a:latin typeface="+mn-ea"/>
            </a:endParaRPr>
          </a:p>
          <a:p>
            <a:pPr>
              <a:lnSpc>
                <a:spcPct val="150000"/>
              </a:lnSpc>
            </a:pPr>
            <a:r>
              <a:rPr lang="ja-JP" altLang="en-US" sz="1400" dirty="0">
                <a:latin typeface="+mn-ea"/>
              </a:rPr>
              <a:t>　</a:t>
            </a:r>
            <a:r>
              <a:rPr lang="ja-JP" altLang="en-US" sz="1400" dirty="0" smtClean="0">
                <a:latin typeface="+mn-ea"/>
              </a:rPr>
              <a:t>③教育現場の役割と責務</a:t>
            </a:r>
            <a:endParaRPr lang="en-US" altLang="ja-JP" sz="1400" dirty="0" smtClean="0">
              <a:latin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3</a:t>
            </a:fld>
            <a:endParaRPr kumimoji="1" lang="ja-JP" altLang="en-US"/>
          </a:p>
        </p:txBody>
      </p:sp>
    </p:spTree>
    <p:extLst>
      <p:ext uri="{BB962C8B-B14F-4D97-AF65-F5344CB8AC3E}">
        <p14:creationId xmlns:p14="http://schemas.microsoft.com/office/powerpoint/2010/main" val="41510533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30</a:t>
            </a:fld>
            <a:endParaRPr kumimoji="1" lang="ja-JP" altLang="en-US"/>
          </a:p>
        </p:txBody>
      </p:sp>
    </p:spTree>
    <p:extLst>
      <p:ext uri="{BB962C8B-B14F-4D97-AF65-F5344CB8AC3E}">
        <p14:creationId xmlns:p14="http://schemas.microsoft.com/office/powerpoint/2010/main" val="2827376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609630"/>
            <a:ext cx="6552728" cy="5184576"/>
          </a:xfrm>
        </p:spPr>
        <p:txBody>
          <a:bodyPr/>
          <a:lstStyle/>
          <a:p>
            <a:pPr algn="just">
              <a:lnSpc>
                <a:spcPct val="150000"/>
              </a:lnSpc>
            </a:pPr>
            <a:r>
              <a:rPr lang="ja-JP" altLang="en-US" sz="1400" dirty="0" smtClean="0">
                <a:latin typeface="+mn-ea"/>
              </a:rPr>
              <a:t>　「児童虐待の定義と種類」については、</a:t>
            </a:r>
            <a:r>
              <a:rPr kumimoji="1" lang="ja-JP" altLang="en-US" sz="1400" dirty="0" smtClean="0">
                <a:latin typeface="+mn-ea"/>
              </a:rPr>
              <a:t>　「児童虐待防止法」第２条に、保護者がその監護する児童に対して行う次の行為を「児童虐待」として定義しています。</a:t>
            </a:r>
            <a:r>
              <a:rPr lang="ja-JP" altLang="en-US" sz="1400" dirty="0" smtClean="0">
                <a:latin typeface="+mn-ea"/>
              </a:rPr>
              <a:t>虐待行為の内容としては、身体的虐待、性的虐待、ネグレクト（保護の怠慢）及び心理的虐待の４種類が定められていますが、多くの事例においては、いくつかの種類の虐待が複合していることに注意する必要があります。</a:t>
            </a:r>
            <a:endParaRPr lang="en-US" altLang="ja-JP" sz="1400" dirty="0" smtClean="0">
              <a:latin typeface="+mn-ea"/>
            </a:endParaRPr>
          </a:p>
          <a:p>
            <a:pPr algn="just">
              <a:lnSpc>
                <a:spcPct val="150000"/>
              </a:lnSpc>
            </a:pPr>
            <a:r>
              <a:rPr lang="ja-JP" altLang="en-US" sz="1400" dirty="0" smtClean="0">
                <a:latin typeface="+mn-ea"/>
                <a:cs typeface="メイリオ" panose="020B0604030504040204" pitchFamily="50" charset="-128"/>
              </a:rPr>
              <a:t>　保護者以外の同居人による児童に対する身体的虐待、性的虐待及び心理的虐待を保護者が放置することもネグレクトに含まれます。また、児童の目前で配偶者に対する暴力が行われること（ＤＶ）は、直接児童に対して向けられた行為ではなくても、児童に著しい心理的外傷を与えるものであり、心理的虐待に含まれます。このＤＶに伴っては、子ども自身が直接暴力などの虐待を受けている場合もあることに留意する必要があります。</a:t>
            </a:r>
            <a:endParaRPr lang="en-US" altLang="ja-JP" sz="1400" dirty="0" smtClean="0">
              <a:latin typeface="+mn-ea"/>
              <a:cs typeface="メイリオ" panose="020B0604030504040204" pitchFamily="50" charset="-128"/>
            </a:endParaRPr>
          </a:p>
          <a:p>
            <a:pPr algn="just">
              <a:lnSpc>
                <a:spcPct val="150000"/>
              </a:lnSpc>
            </a:pPr>
            <a:r>
              <a:rPr lang="ja-JP" altLang="en-US" sz="1400" dirty="0" smtClean="0">
                <a:latin typeface="+mn-ea"/>
                <a:cs typeface="メイリオ" panose="020B0604030504040204" pitchFamily="50" charset="-128"/>
              </a:rPr>
              <a:t>　いずれにせよ、虐待は、家族の構造的な問題を背景として起きており、保護者の成育歴、就労や家計の状態、居住状況、ストレスの状態、心身の問題、子どもの障害や疾病等の育児負担の問題、</a:t>
            </a:r>
            <a:r>
              <a:rPr lang="ja-JP" altLang="en-US" sz="1400" dirty="0">
                <a:latin typeface="+mn-ea"/>
                <a:cs typeface="メイリオ" panose="020B0604030504040204" pitchFamily="50" charset="-128"/>
              </a:rPr>
              <a:t>望</a:t>
            </a:r>
            <a:r>
              <a:rPr lang="ja-JP" altLang="en-US" sz="1400" dirty="0" smtClean="0">
                <a:latin typeface="+mn-ea"/>
                <a:cs typeface="メイリオ" panose="020B0604030504040204" pitchFamily="50" charset="-128"/>
              </a:rPr>
              <a:t>んだ妊娠であったのかどうかという問題など、多様な要因によって起きていることを理解しておきましょう。</a:t>
            </a:r>
          </a:p>
          <a:p>
            <a:pPr algn="just">
              <a:lnSpc>
                <a:spcPct val="150000"/>
              </a:lnSpc>
            </a:pPr>
            <a:endParaRPr lang="en-US" altLang="ja-JP" sz="1400" dirty="0" smtClean="0">
              <a:latin typeface="+mn-ea"/>
              <a:cs typeface="メイリオ" panose="020B0604030504040204" pitchFamily="50" charset="-128"/>
            </a:endParaRPr>
          </a:p>
          <a:p>
            <a:pPr algn="just"/>
            <a:endParaRPr kumimoji="1" lang="ja-JP" altLang="en-US" dirty="0"/>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4</a:t>
            </a:fld>
            <a:endParaRPr kumimoji="1" lang="ja-JP" altLang="en-US"/>
          </a:p>
        </p:txBody>
      </p:sp>
    </p:spTree>
    <p:extLst>
      <p:ext uri="{BB962C8B-B14F-4D97-AF65-F5344CB8AC3E}">
        <p14:creationId xmlns:p14="http://schemas.microsoft.com/office/powerpoint/2010/main" val="15271138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kumimoji="1" lang="ja-JP" altLang="en-US" sz="1400" dirty="0" smtClean="0">
                <a:latin typeface="+mn-ea"/>
                <a:ea typeface="+mn-ea"/>
              </a:rPr>
              <a:t>　児童虐待は、子どもの心身に深刻な影響をもたらします。虐待の影響は、虐待を受けていた期間、その態様、子どもの年齢や性格等により様々ですが、身体面、精神面、行動面に共通した特徴が現れます。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身体面に与える影響として、栄養不良による発育・発達の遅れのように身体に現れる症状、不安を言葉にできない子どもが訴える頭痛、腹痛、疲労感など身体的な症状があります。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精神面では、愛着障害や知的発達の遅れ、行動面では、衝動性や攻撃性、自傷行為等があります。</a:t>
            </a:r>
            <a:endParaRPr kumimoji="1" lang="en-US" altLang="ja-JP" sz="1400" dirty="0" smtClean="0">
              <a:latin typeface="+mn-ea"/>
              <a:ea typeface="+mn-ea"/>
            </a:endParaRPr>
          </a:p>
          <a:p>
            <a:pPr algn="just">
              <a:lnSpc>
                <a:spcPct val="150000"/>
              </a:lnSpc>
            </a:pPr>
            <a:r>
              <a:rPr kumimoji="1" lang="ja-JP" altLang="en-US" sz="1400" dirty="0" smtClean="0">
                <a:latin typeface="+mn-ea"/>
                <a:ea typeface="+mn-ea"/>
              </a:rPr>
              <a:t>　各学校における生徒指導上の諸課題の背景には、児童虐待が影響を与えている可能性があります。</a:t>
            </a:r>
          </a:p>
          <a:p>
            <a:pPr algn="just">
              <a:lnSpc>
                <a:spcPct val="150000"/>
              </a:lnSpc>
            </a:pPr>
            <a:endParaRPr kumimoji="1" lang="ja-JP" altLang="en-US" sz="1400" dirty="0">
              <a:latin typeface="+mn-ea"/>
              <a:ea typeface="+mn-ea"/>
            </a:endParaRP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5</a:t>
            </a:fld>
            <a:endParaRPr kumimoji="1" lang="ja-JP" altLang="en-US"/>
          </a:p>
        </p:txBody>
      </p:sp>
    </p:spTree>
    <p:extLst>
      <p:ext uri="{BB962C8B-B14F-4D97-AF65-F5344CB8AC3E}">
        <p14:creationId xmlns:p14="http://schemas.microsoft.com/office/powerpoint/2010/main" val="1284566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kumimoji="1" lang="ja-JP" altLang="en-US" sz="1400" dirty="0" smtClean="0">
                <a:latin typeface="+mn-ea"/>
              </a:rPr>
              <a:t>　では、教育現場には、どのような役割と責務が求められているのでしょう。</a:t>
            </a:r>
            <a:endParaRPr kumimoji="1" lang="en-US" altLang="ja-JP" sz="1400" dirty="0" smtClean="0">
              <a:latin typeface="+mn-ea"/>
            </a:endParaRPr>
          </a:p>
          <a:p>
            <a:pPr algn="just">
              <a:lnSpc>
                <a:spcPct val="150000"/>
              </a:lnSpc>
            </a:pPr>
            <a:r>
              <a:rPr lang="ja-JP" altLang="en-US" sz="1400" dirty="0">
                <a:latin typeface="+mn-ea"/>
              </a:rPr>
              <a:t>　</a:t>
            </a:r>
            <a:r>
              <a:rPr kumimoji="1" lang="ja-JP" altLang="en-US" sz="1400" dirty="0" smtClean="0">
                <a:latin typeface="+mn-ea"/>
              </a:rPr>
              <a:t>児童虐待防止法において定められていることを確認しましょう。</a:t>
            </a:r>
            <a:endParaRPr kumimoji="1" lang="en-US" altLang="ja-JP" sz="1400" dirty="0" smtClean="0">
              <a:latin typeface="+mn-ea"/>
            </a:endParaRPr>
          </a:p>
          <a:p>
            <a:pPr algn="just">
              <a:lnSpc>
                <a:spcPct val="150000"/>
              </a:lnSpc>
            </a:pPr>
            <a:r>
              <a:rPr kumimoji="1" lang="ja-JP" altLang="en-US" sz="1400" dirty="0" smtClean="0">
                <a:latin typeface="+mn-ea"/>
              </a:rPr>
              <a:t>　まず、第３条において、「児童虐待をしてはならない」と児童虐待を禁止しています。</a:t>
            </a:r>
            <a:endParaRPr kumimoji="1" lang="en-US" altLang="ja-JP" sz="1400" dirty="0" smtClean="0">
              <a:latin typeface="+mn-ea"/>
            </a:endParaRPr>
          </a:p>
          <a:p>
            <a:pPr algn="just">
              <a:lnSpc>
                <a:spcPct val="150000"/>
              </a:lnSpc>
            </a:pPr>
            <a:r>
              <a:rPr kumimoji="1" lang="ja-JP" altLang="en-US" sz="1400" dirty="0" smtClean="0">
                <a:latin typeface="+mn-ea"/>
              </a:rPr>
              <a:t>　ここにいう児童虐待は、幅広く児童の福祉に害する行為等を含んでいます。</a:t>
            </a:r>
            <a:endParaRPr kumimoji="1" lang="en-US" altLang="ja-JP" sz="1400" dirty="0" smtClean="0">
              <a:latin typeface="+mn-ea"/>
            </a:endParaRPr>
          </a:p>
          <a:p>
            <a:pPr algn="just">
              <a:lnSpc>
                <a:spcPct val="150000"/>
              </a:lnSpc>
            </a:pPr>
            <a:endParaRPr kumimoji="1" lang="en-US" altLang="ja-JP" sz="1400" dirty="0" smtClean="0">
              <a:latin typeface="+mn-ea"/>
            </a:endParaRPr>
          </a:p>
          <a:p>
            <a:pPr algn="just">
              <a:lnSpc>
                <a:spcPct val="150000"/>
              </a:lnSpc>
            </a:pPr>
            <a:r>
              <a:rPr kumimoji="1" lang="ja-JP" altLang="en-US" sz="1400" dirty="0" smtClean="0">
                <a:latin typeface="+mn-ea"/>
              </a:rPr>
              <a:t>　「児童の権利条約」にも、第</a:t>
            </a:r>
            <a:r>
              <a:rPr kumimoji="1" lang="en-US" altLang="ja-JP" sz="1400" dirty="0" smtClean="0">
                <a:latin typeface="+mn-ea"/>
              </a:rPr>
              <a:t>19</a:t>
            </a:r>
            <a:r>
              <a:rPr kumimoji="1" lang="ja-JP" altLang="en-US" sz="1400" dirty="0" smtClean="0">
                <a:latin typeface="+mn-ea"/>
              </a:rPr>
              <a:t>条に「保護者が子どもを監護している間、子どもが暴力を振るわれたり酷く扱われたりしないように、国は子どもを守らなければならない。」とされています。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6</a:t>
            </a:fld>
            <a:endParaRPr kumimoji="1" lang="ja-JP" altLang="en-US"/>
          </a:p>
        </p:txBody>
      </p:sp>
    </p:spTree>
    <p:extLst>
      <p:ext uri="{BB962C8B-B14F-4D97-AF65-F5344CB8AC3E}">
        <p14:creationId xmlns:p14="http://schemas.microsoft.com/office/powerpoint/2010/main" val="2329668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kumimoji="1" lang="ja-JP" altLang="en-US" sz="1400" dirty="0" smtClean="0">
                <a:latin typeface="+mn-ea"/>
              </a:rPr>
              <a:t>　令和元年６月の改正で、第</a:t>
            </a:r>
            <a:r>
              <a:rPr kumimoji="1" lang="en-US" altLang="ja-JP" sz="1400" dirty="0" smtClean="0">
                <a:latin typeface="+mn-ea"/>
              </a:rPr>
              <a:t>14</a:t>
            </a:r>
            <a:r>
              <a:rPr kumimoji="1" lang="ja-JP" altLang="en-US" sz="1400" dirty="0" smtClean="0">
                <a:latin typeface="+mn-ea"/>
              </a:rPr>
              <a:t>条「親権の行使に関する配慮等」に、児童のしつけに際して体罰を加えること、監護や教育に必要な範囲を超える懲戒について、禁止することが追加されました。</a:t>
            </a:r>
          </a:p>
          <a:p>
            <a:pPr algn="just">
              <a:lnSpc>
                <a:spcPct val="150000"/>
              </a:lnSpc>
            </a:pPr>
            <a:r>
              <a:rPr kumimoji="1" lang="ja-JP" altLang="en-US" sz="1400" dirty="0" smtClean="0">
                <a:latin typeface="+mn-ea"/>
              </a:rPr>
              <a:t>　体罰とは、たとえしつけのためだと親が思っても、身体に、何らかの苦痛を引き起こし、又は不快感を意図的にもたらす行為である場合は、どんなに軽いものであっても体罰に該当します。</a:t>
            </a:r>
          </a:p>
          <a:p>
            <a:pPr algn="just">
              <a:lnSpc>
                <a:spcPct val="150000"/>
              </a:lnSpc>
            </a:pPr>
            <a:r>
              <a:rPr kumimoji="1" lang="ja-JP" altLang="en-US" sz="1400" dirty="0" smtClean="0">
                <a:latin typeface="+mn-ea"/>
              </a:rPr>
              <a:t>　加えて、子どもをけなしたり、辱めたり、笑いものにするような言動は、子どもの心を傷付ける行為で「子どもの権利」を侵害します。</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7</a:t>
            </a:fld>
            <a:endParaRPr kumimoji="1" lang="ja-JP" altLang="en-US"/>
          </a:p>
        </p:txBody>
      </p:sp>
    </p:spTree>
    <p:extLst>
      <p:ext uri="{BB962C8B-B14F-4D97-AF65-F5344CB8AC3E}">
        <p14:creationId xmlns:p14="http://schemas.microsoft.com/office/powerpoint/2010/main" val="364651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480720" cy="4472701"/>
          </a:xfrm>
        </p:spPr>
        <p:txBody>
          <a:bodyPr/>
          <a:lstStyle/>
          <a:p>
            <a:pPr algn="just">
              <a:lnSpc>
                <a:spcPct val="150000"/>
              </a:lnSpc>
            </a:pPr>
            <a:r>
              <a:rPr lang="ja-JP" altLang="en-US" sz="1400" dirty="0" smtClean="0">
                <a:latin typeface="+mn-ea"/>
              </a:rPr>
              <a:t>　第５条に、学校、教職員の責務について４つ規定されています。</a:t>
            </a:r>
          </a:p>
          <a:p>
            <a:pPr algn="just">
              <a:lnSpc>
                <a:spcPct val="150000"/>
              </a:lnSpc>
            </a:pPr>
            <a:r>
              <a:rPr lang="ja-JP" altLang="en-US" sz="1400" dirty="0" smtClean="0">
                <a:latin typeface="+mn-ea"/>
              </a:rPr>
              <a:t>　学校、教職員等は虐待を発見しやすい立場にあることを自覚し、児童虐待の早期発見に努める義務があること。</a:t>
            </a:r>
          </a:p>
          <a:p>
            <a:pPr algn="just">
              <a:lnSpc>
                <a:spcPct val="150000"/>
              </a:lnSpc>
            </a:pPr>
            <a:r>
              <a:rPr lang="ja-JP" altLang="en-US" sz="1400" dirty="0" smtClean="0">
                <a:latin typeface="+mn-ea"/>
              </a:rPr>
              <a:t>　児童虐待の予防・防止や虐待を受けた児童の保護・自立支援に関し、関係機関への協力に努めること。</a:t>
            </a:r>
          </a:p>
          <a:p>
            <a:pPr algn="just">
              <a:lnSpc>
                <a:spcPct val="150000"/>
              </a:lnSpc>
            </a:pPr>
            <a:r>
              <a:rPr lang="ja-JP" altLang="en-US" sz="1400" dirty="0" smtClean="0">
                <a:latin typeface="+mn-ea"/>
              </a:rPr>
              <a:t>　虐待防止のための子ども・保護者への教育・啓発に努めること。</a:t>
            </a:r>
          </a:p>
          <a:p>
            <a:pPr algn="just">
              <a:lnSpc>
                <a:spcPct val="150000"/>
              </a:lnSpc>
            </a:pPr>
            <a:r>
              <a:rPr lang="ja-JP" altLang="en-US" sz="1400" dirty="0" smtClean="0">
                <a:latin typeface="+mn-ea"/>
              </a:rPr>
              <a:t>　そして、令和元年６月の改正で、正当な理由がなく、児童虐待を受けたと思われる児童に関する秘密を漏らしてはならないことが付け加えられました。</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8</a:t>
            </a:fld>
            <a:endParaRPr kumimoji="1" lang="ja-JP" altLang="en-US"/>
          </a:p>
        </p:txBody>
      </p:sp>
    </p:spTree>
    <p:extLst>
      <p:ext uri="{BB962C8B-B14F-4D97-AF65-F5344CB8AC3E}">
        <p14:creationId xmlns:p14="http://schemas.microsoft.com/office/powerpoint/2010/main" val="1068887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63240" y="4721190"/>
            <a:ext cx="6552728" cy="4472701"/>
          </a:xfrm>
        </p:spPr>
        <p:txBody>
          <a:bodyPr/>
          <a:lstStyle/>
          <a:p>
            <a:pPr algn="just">
              <a:lnSpc>
                <a:spcPct val="150000"/>
              </a:lnSpc>
            </a:pPr>
            <a:r>
              <a:rPr lang="ja-JP" altLang="en-US" sz="1400" dirty="0" smtClean="0">
                <a:latin typeface="+mn-ea"/>
                <a:ea typeface="+mn-ea"/>
              </a:rPr>
              <a:t>　第６条には、通告の義務を規定しています。通告には、虐待の事実、確証は必要ありません。一般的に考えて「疑わしい」と感じたら通告します。</a:t>
            </a:r>
          </a:p>
          <a:p>
            <a:pPr algn="just">
              <a:lnSpc>
                <a:spcPct val="150000"/>
              </a:lnSpc>
            </a:pPr>
            <a:r>
              <a:rPr lang="ja-JP" altLang="en-US" sz="1400" dirty="0" smtClean="0">
                <a:latin typeface="+mn-ea"/>
                <a:ea typeface="+mn-ea"/>
              </a:rPr>
              <a:t>　第３項では、「守秘義務は、通告の義務の遵守を妨げない」と明記されており、通告に際し、教職員として知り得た情報の提供ができることから、できるだけ多くの情報を児童相談所等に伝達します。　</a:t>
            </a:r>
          </a:p>
          <a:p>
            <a:pPr algn="just">
              <a:lnSpc>
                <a:spcPct val="150000"/>
              </a:lnSpc>
            </a:pPr>
            <a:r>
              <a:rPr lang="ja-JP" altLang="en-US" sz="1400" dirty="0" smtClean="0">
                <a:latin typeface="+mn-ea"/>
                <a:ea typeface="+mn-ea"/>
              </a:rPr>
              <a:t>　「通告」という言葉は非常に重く、仰々しい印象を受けますが、相談や連絡と同様で、他機関との連携への一歩と考え、通告をためらうことのないようにしなければなりません。</a:t>
            </a:r>
          </a:p>
        </p:txBody>
      </p:sp>
      <p:sp>
        <p:nvSpPr>
          <p:cNvPr id="4" name="スライド番号プレースホルダー 3"/>
          <p:cNvSpPr>
            <a:spLocks noGrp="1"/>
          </p:cNvSpPr>
          <p:nvPr>
            <p:ph type="sldNum" sz="quarter" idx="10"/>
          </p:nvPr>
        </p:nvSpPr>
        <p:spPr/>
        <p:txBody>
          <a:bodyPr/>
          <a:lstStyle/>
          <a:p>
            <a:fld id="{6B6E2A09-C907-4556-98BD-18E91FBE9AC8}" type="slidenum">
              <a:rPr kumimoji="1" lang="ja-JP" altLang="en-US" smtClean="0"/>
              <a:t>9</a:t>
            </a:fld>
            <a:endParaRPr kumimoji="1" lang="ja-JP" altLang="en-US"/>
          </a:p>
        </p:txBody>
      </p:sp>
    </p:spTree>
    <p:extLst>
      <p:ext uri="{BB962C8B-B14F-4D97-AF65-F5344CB8AC3E}">
        <p14:creationId xmlns:p14="http://schemas.microsoft.com/office/powerpoint/2010/main" val="3358090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92AC74E-AAE3-4F4F-8458-BCFBDDECBBC8}" type="datetime1">
              <a:rPr kumimoji="1" lang="ja-JP" altLang="en-US" smtClean="0"/>
              <a:t>2022/7/8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3801944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CBB8808-8D2F-401F-8E1A-F3A9AD6FB0E7}" type="datetime1">
              <a:rPr kumimoji="1" lang="ja-JP" altLang="en-US" smtClean="0"/>
              <a:t>2022/7/8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1926179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9"/>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C8EE564-792B-4AA7-A2E1-03C5F8F139A1}" type="datetime1">
              <a:rPr kumimoji="1" lang="ja-JP" altLang="en-US" smtClean="0"/>
              <a:t>2022/7/8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178920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B0FAFF-E257-4435-B651-4A38427B8E33}" type="datetime1">
              <a:rPr kumimoji="1" lang="ja-JP" altLang="en-US" smtClean="0"/>
              <a:t>2022/7/8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4208801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472EDAF-48B0-4A31-8245-EBE3E6F6D9CE}" type="datetime1">
              <a:rPr kumimoji="1" lang="ja-JP" altLang="en-US" smtClean="0"/>
              <a:t>2022/7/8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1990652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55C5DB0-7962-452B-A282-5784587A8B08}" type="datetime1">
              <a:rPr kumimoji="1" lang="ja-JP" altLang="en-US" smtClean="0"/>
              <a:t>2022/7/8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2718570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46FD50F-4A05-4A19-8518-2C82D2F77C6A}" type="datetime1">
              <a:rPr kumimoji="1" lang="ja-JP" altLang="en-US" smtClean="0"/>
              <a:t>2022/7/8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3147824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595245D-98A2-4BCF-B5D5-65EA670B0433}" type="datetime1">
              <a:rPr kumimoji="1" lang="ja-JP" altLang="en-US" smtClean="0"/>
              <a:t>2022/7/8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1549562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722546C-1DC2-4E3B-994F-4C2C18CA0A67}" type="datetime1">
              <a:rPr kumimoji="1" lang="ja-JP" altLang="en-US" smtClean="0"/>
              <a:t>2022/7/8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349665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F7B02E-D3E2-449B-86AA-4C4BB67FD7F6}" type="datetime1">
              <a:rPr kumimoji="1" lang="ja-JP" altLang="en-US" smtClean="0"/>
              <a:t>2022/7/8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1770584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C46C43B-357D-4E51-842F-EC5061A515E5}" type="datetime1">
              <a:rPr kumimoji="1" lang="ja-JP" altLang="en-US" smtClean="0"/>
              <a:t>2022/7/8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3535107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F8D52D-972F-4B25-9124-8FC90B88593B}" type="datetime1">
              <a:rPr kumimoji="1" lang="ja-JP" altLang="en-US" smtClean="0"/>
              <a:t>2022/7/8</a:t>
            </a:fld>
            <a:endParaRPr kumimoji="1" lang="ja-JP" altLang="en-US"/>
          </a:p>
        </p:txBody>
      </p:sp>
      <p:sp>
        <p:nvSpPr>
          <p:cNvPr id="5" name="フッター プレースホルダー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A72E2-59D8-4E40-910A-A1617AF4C9CE}" type="slidenum">
              <a:rPr kumimoji="1" lang="ja-JP" altLang="en-US" smtClean="0"/>
              <a:t>‹#›</a:t>
            </a:fld>
            <a:endParaRPr kumimoji="1" lang="ja-JP" altLang="en-US"/>
          </a:p>
        </p:txBody>
      </p:sp>
    </p:spTree>
    <p:extLst>
      <p:ext uri="{BB962C8B-B14F-4D97-AF65-F5344CB8AC3E}">
        <p14:creationId xmlns:p14="http://schemas.microsoft.com/office/powerpoint/2010/main" val="38444075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p:cNvGrpSpPr/>
          <p:nvPr/>
        </p:nvGrpSpPr>
        <p:grpSpPr>
          <a:xfrm>
            <a:off x="6084168" y="4941850"/>
            <a:ext cx="2266623" cy="1845346"/>
            <a:chOff x="6923828" y="4653136"/>
            <a:chExt cx="2266622" cy="1845346"/>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8879" y="4653136"/>
              <a:ext cx="2109625" cy="1563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6923828" y="6129150"/>
              <a:ext cx="2266622" cy="369332"/>
            </a:xfrm>
            <a:prstGeom prst="rect">
              <a:avLst/>
            </a:prstGeom>
          </p:spPr>
          <p:txBody>
            <a:bodyPr wrap="square">
              <a:spAutoFit/>
            </a:bodyPr>
            <a:lstStyle/>
            <a:p>
              <a:r>
                <a:rPr lang="ja-JP" altLang="en-US" dirty="0" smtClean="0"/>
                <a:t>オレンジリボンマーク</a:t>
              </a:r>
              <a:endParaRPr lang="en-US" altLang="ja-JP" dirty="0" smtClean="0"/>
            </a:p>
          </p:txBody>
        </p:sp>
      </p:grpSp>
      <p:sp>
        <p:nvSpPr>
          <p:cNvPr id="9" name="テキスト ボックス 8"/>
          <p:cNvSpPr txBox="1"/>
          <p:nvPr/>
        </p:nvSpPr>
        <p:spPr>
          <a:xfrm>
            <a:off x="125795" y="2220862"/>
            <a:ext cx="4608512" cy="646331"/>
          </a:xfrm>
          <a:prstGeom prst="rect">
            <a:avLst/>
          </a:prstGeom>
          <a:noFill/>
        </p:spPr>
        <p:txBody>
          <a:bodyPr wrap="square" rtlCol="0">
            <a:sp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　研修の流れ</a:t>
            </a:r>
            <a:endParaRPr kumimoji="1" lang="en-US" altLang="ja-JP" sz="3600" dirty="0" smtClean="0">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1387296" y="319365"/>
            <a:ext cx="6668803" cy="1569660"/>
          </a:xfrm>
          <a:prstGeom prst="rect">
            <a:avLst/>
          </a:prstGeom>
          <a:ln w="3175">
            <a:solidFill>
              <a:schemeClr val="tx1"/>
            </a:solidFill>
          </a:ln>
        </p:spPr>
        <p:txBody>
          <a:bodyPr wrap="square">
            <a:spAutoFit/>
          </a:bodyPr>
          <a:lstStyle/>
          <a:p>
            <a:pPr lvl="0" algn="ctr"/>
            <a:r>
              <a:rPr lang="ja-JP" altLang="en-US" sz="4800" b="1" dirty="0" smtClean="0">
                <a:latin typeface="ＭＳ ゴシック" panose="020B0609070205080204" pitchFamily="49" charset="-128"/>
                <a:ea typeface="ＭＳ ゴシック" panose="020B0609070205080204" pitchFamily="49" charset="-128"/>
              </a:rPr>
              <a:t>○○○</a:t>
            </a:r>
            <a:r>
              <a:rPr lang="ja-JP" altLang="en-US" sz="4800" b="1" dirty="0">
                <a:latin typeface="ＭＳ ゴシック" panose="020B0609070205080204" pitchFamily="49" charset="-128"/>
                <a:ea typeface="ＭＳ ゴシック" panose="020B0609070205080204" pitchFamily="49" charset="-128"/>
              </a:rPr>
              <a:t>○</a:t>
            </a:r>
            <a:r>
              <a:rPr lang="ja-JP" altLang="en-US" sz="4800" b="1" dirty="0" smtClean="0">
                <a:latin typeface="ＭＳ ゴシック" panose="020B0609070205080204" pitchFamily="49" charset="-128"/>
                <a:ea typeface="ＭＳ ゴシック" panose="020B0609070205080204" pitchFamily="49" charset="-128"/>
              </a:rPr>
              <a:t>に</a:t>
            </a:r>
            <a:r>
              <a:rPr lang="ja-JP" altLang="en-US" sz="4800" b="1" dirty="0">
                <a:latin typeface="ＭＳ ゴシック" panose="020B0609070205080204" pitchFamily="49" charset="-128"/>
                <a:ea typeface="ＭＳ ゴシック" panose="020B0609070205080204" pitchFamily="49" charset="-128"/>
              </a:rPr>
              <a:t>おける</a:t>
            </a:r>
            <a:endParaRPr lang="en-US" altLang="ja-JP" sz="4800" b="1" dirty="0">
              <a:latin typeface="ＭＳ ゴシック" panose="020B0609070205080204" pitchFamily="49" charset="-128"/>
              <a:ea typeface="ＭＳ ゴシック" panose="020B0609070205080204" pitchFamily="49" charset="-128"/>
            </a:endParaRPr>
          </a:p>
          <a:p>
            <a:pPr lvl="0" algn="ctr"/>
            <a:r>
              <a:rPr lang="ja-JP" altLang="en-US" sz="4800" b="1" dirty="0">
                <a:latin typeface="ＭＳ ゴシック" panose="020B0609070205080204" pitchFamily="49" charset="-128"/>
                <a:ea typeface="ＭＳ ゴシック" panose="020B0609070205080204" pitchFamily="49" charset="-128"/>
              </a:rPr>
              <a:t>児童虐待対応研修</a:t>
            </a:r>
            <a:endParaRPr lang="en-US" altLang="ja-JP" sz="4800" b="1"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1387296" y="1958206"/>
            <a:ext cx="7244868" cy="369332"/>
          </a:xfrm>
          <a:prstGeom prst="rect">
            <a:avLst/>
          </a:prstGeom>
          <a:noFill/>
        </p:spPr>
        <p:txBody>
          <a:bodyPr wrap="square" rtlCol="0">
            <a:spAutoFit/>
          </a:bodyPr>
          <a:lstStyle/>
          <a:p>
            <a:r>
              <a:rPr kumimoji="1" lang="ja-JP" altLang="en-US" dirty="0" smtClean="0"/>
              <a:t>　</a:t>
            </a:r>
            <a:r>
              <a:rPr kumimoji="1" lang="en-US" altLang="ja-JP" dirty="0" smtClean="0"/>
              <a:t>※</a:t>
            </a:r>
            <a:r>
              <a:rPr kumimoji="1" lang="ja-JP" altLang="en-US" dirty="0" smtClean="0"/>
              <a:t>上の○○には、実施される学校名等を入れるなどしてお使いください。</a:t>
            </a:r>
            <a:endParaRPr kumimoji="1" lang="ja-JP" altLang="en-US" dirty="0"/>
          </a:p>
        </p:txBody>
      </p:sp>
      <p:sp>
        <p:nvSpPr>
          <p:cNvPr id="3" name="スライド番号プレースホルダー 2"/>
          <p:cNvSpPr>
            <a:spLocks noGrp="1"/>
          </p:cNvSpPr>
          <p:nvPr>
            <p:ph type="sldNum" sz="quarter" idx="12"/>
          </p:nvPr>
        </p:nvSpPr>
        <p:spPr>
          <a:xfrm>
            <a:off x="6989299" y="6484771"/>
            <a:ext cx="2133600" cy="365125"/>
          </a:xfrm>
        </p:spPr>
        <p:txBody>
          <a:bodyPr/>
          <a:lstStyle/>
          <a:p>
            <a:fld id="{402A72E2-59D8-4E40-910A-A1617AF4C9CE}" type="slidenum">
              <a:rPr kumimoji="1" lang="ja-JP" altLang="en-US" smtClean="0"/>
              <a:t>1</a:t>
            </a:fld>
            <a:endParaRPr kumimoji="1" lang="ja-JP" altLang="en-US"/>
          </a:p>
        </p:txBody>
      </p:sp>
      <p:sp>
        <p:nvSpPr>
          <p:cNvPr id="10" name="正方形/長方形 9"/>
          <p:cNvSpPr/>
          <p:nvPr/>
        </p:nvSpPr>
        <p:spPr>
          <a:xfrm>
            <a:off x="0" y="2899628"/>
            <a:ext cx="9144000" cy="57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80000" rtlCol="0" anchor="ctr"/>
          <a:lstStyle/>
          <a:p>
            <a:r>
              <a:rPr kumimoji="1" lang="ja-JP" altLang="en-US" sz="4000" dirty="0" smtClean="0"/>
              <a:t>１　児童虐待の基本的理解</a:t>
            </a:r>
            <a:endParaRPr kumimoji="1" lang="ja-JP" altLang="en-US" sz="4000" dirty="0"/>
          </a:p>
        </p:txBody>
      </p:sp>
      <p:sp>
        <p:nvSpPr>
          <p:cNvPr id="11" name="正方形/長方形 10"/>
          <p:cNvSpPr/>
          <p:nvPr/>
        </p:nvSpPr>
        <p:spPr>
          <a:xfrm>
            <a:off x="0" y="3613990"/>
            <a:ext cx="9144000" cy="57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80000" rtlCol="0" anchor="ctr"/>
          <a:lstStyle/>
          <a:p>
            <a:r>
              <a:rPr lang="ja-JP" altLang="en-US" sz="4000" dirty="0" smtClean="0"/>
              <a:t>２　児童虐待の発見と初期対応</a:t>
            </a:r>
            <a:endParaRPr lang="en-US" altLang="ja-JP" sz="4000" dirty="0" smtClean="0"/>
          </a:p>
        </p:txBody>
      </p:sp>
      <p:sp>
        <p:nvSpPr>
          <p:cNvPr id="12" name="正方形/長方形 11"/>
          <p:cNvSpPr/>
          <p:nvPr/>
        </p:nvSpPr>
        <p:spPr>
          <a:xfrm>
            <a:off x="0" y="4328352"/>
            <a:ext cx="9144000" cy="57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80000" rtlCol="0" anchor="ctr"/>
          <a:lstStyle/>
          <a:p>
            <a:r>
              <a:rPr lang="ja-JP" altLang="en-US" sz="4000" dirty="0"/>
              <a:t>３</a:t>
            </a:r>
            <a:r>
              <a:rPr lang="ja-JP" altLang="en-US" sz="4000" dirty="0" smtClean="0"/>
              <a:t>　虐待の通告とその後の対応</a:t>
            </a:r>
            <a:endParaRPr lang="en-US" altLang="ja-JP" sz="4000" dirty="0" smtClean="0"/>
          </a:p>
        </p:txBody>
      </p:sp>
    </p:spTree>
    <p:extLst>
      <p:ext uri="{BB962C8B-B14F-4D97-AF65-F5344CB8AC3E}">
        <p14:creationId xmlns:p14="http://schemas.microsoft.com/office/powerpoint/2010/main" val="1898970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609761"/>
            <a:ext cx="9144000" cy="7730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t>２</a:t>
            </a:r>
            <a:r>
              <a:rPr lang="ja-JP" altLang="en-US" sz="4800" dirty="0" smtClean="0"/>
              <a:t>　児童虐待の発見と初期対応</a:t>
            </a:r>
            <a:endParaRPr lang="en-US" altLang="ja-JP" sz="4800" dirty="0" smtClean="0"/>
          </a:p>
        </p:txBody>
      </p:sp>
      <p:sp>
        <p:nvSpPr>
          <p:cNvPr id="2" name="スライド番号プレースホルダー 1"/>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10</a:t>
            </a:fld>
            <a:endParaRPr kumimoji="1" lang="ja-JP" altLang="en-US"/>
          </a:p>
        </p:txBody>
      </p:sp>
      <p:sp>
        <p:nvSpPr>
          <p:cNvPr id="5" name="正方形/長方形 4"/>
          <p:cNvSpPr/>
          <p:nvPr/>
        </p:nvSpPr>
        <p:spPr>
          <a:xfrm>
            <a:off x="467544" y="1844824"/>
            <a:ext cx="7366119" cy="2862322"/>
          </a:xfrm>
          <a:prstGeom prst="rect">
            <a:avLst/>
          </a:prstGeom>
        </p:spPr>
        <p:txBody>
          <a:bodyPr wrap="none">
            <a:spAutoFit/>
          </a:bodyPr>
          <a:lstStyle/>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（１）児童虐待早期</a:t>
            </a:r>
            <a:r>
              <a:rPr lang="ja-JP" altLang="en-US" sz="4000" dirty="0">
                <a:latin typeface="HG丸ｺﾞｼｯｸM-PRO" panose="020F0600000000000000" pitchFamily="50" charset="-128"/>
                <a:ea typeface="HG丸ｺﾞｼｯｸM-PRO" panose="020F0600000000000000" pitchFamily="50" charset="-128"/>
              </a:rPr>
              <a:t>発見</a:t>
            </a:r>
            <a:r>
              <a:rPr lang="ja-JP" altLang="en-US" sz="4000" dirty="0" smtClean="0">
                <a:latin typeface="HG丸ｺﾞｼｯｸM-PRO" panose="020F0600000000000000" pitchFamily="50" charset="-128"/>
                <a:ea typeface="HG丸ｺﾞｼｯｸM-PRO" panose="020F0600000000000000" pitchFamily="50" charset="-128"/>
              </a:rPr>
              <a:t>の視点</a:t>
            </a:r>
            <a:endParaRPr lang="en-US" altLang="ja-JP" sz="40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（２）児童虐待の初期対応</a:t>
            </a:r>
            <a:endParaRPr lang="en-US" altLang="ja-JP" sz="40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（３）性的虐待の理解と対応</a:t>
            </a:r>
            <a:endParaRPr lang="ja-JP" altLang="en-US" sz="4000" dirty="0"/>
          </a:p>
        </p:txBody>
      </p:sp>
    </p:spTree>
    <p:extLst>
      <p:ext uri="{BB962C8B-B14F-4D97-AF65-F5344CB8AC3E}">
        <p14:creationId xmlns:p14="http://schemas.microsoft.com/office/powerpoint/2010/main" val="2592656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20072" y="820670"/>
            <a:ext cx="3672408" cy="5695979"/>
          </a:xfrm>
          <a:prstGeom prst="rect">
            <a:avLst/>
          </a:prstGeom>
          <a:ln>
            <a:solidFill>
              <a:schemeClr val="tx1">
                <a:lumMod val="50000"/>
                <a:lumOff val="50000"/>
              </a:schemeClr>
            </a:solidFill>
          </a:ln>
        </p:spPr>
      </p:pic>
      <p:sp>
        <p:nvSpPr>
          <p:cNvPr id="6" name="タイトル 1"/>
          <p:cNvSpPr txBox="1">
            <a:spLocks/>
          </p:cNvSpPr>
          <p:nvPr/>
        </p:nvSpPr>
        <p:spPr>
          <a:xfrm>
            <a:off x="179512" y="1844824"/>
            <a:ext cx="4924866" cy="1473837"/>
          </a:xfrm>
          <a:prstGeom prst="rect">
            <a:avLst/>
          </a:prstGeom>
          <a:solidFill>
            <a:srgbClr val="FFFFCC"/>
          </a:solidFill>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lnSpc>
                <a:spcPct val="150000"/>
              </a:lnSpc>
            </a:pPr>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・何かいつもと違う･･･？</a:t>
            </a:r>
            <a:r>
              <a:rPr lang="en-US" altLang="ja-JP" sz="3200" dirty="0" smtClean="0">
                <a:solidFill>
                  <a:srgbClr val="FF0000"/>
                </a:solidFill>
                <a:latin typeface="HG丸ｺﾞｼｯｸM-PRO" panose="020F0600000000000000" pitchFamily="50" charset="-128"/>
                <a:ea typeface="HG丸ｺﾞｼｯｸM-PRO" panose="020F0600000000000000" pitchFamily="50" charset="-128"/>
              </a:rPr>
              <a:t/>
            </a:r>
            <a:br>
              <a:rPr lang="en-US" altLang="ja-JP" sz="3200" dirty="0" smtClean="0">
                <a:solidFill>
                  <a:srgbClr val="FF0000"/>
                </a:solidFill>
                <a:latin typeface="HG丸ｺﾞｼｯｸM-PRO" panose="020F0600000000000000" pitchFamily="50" charset="-128"/>
                <a:ea typeface="HG丸ｺﾞｼｯｸM-PRO" panose="020F0600000000000000" pitchFamily="50" charset="-128"/>
              </a:rPr>
            </a:br>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・どこか不自然だ･･･？</a:t>
            </a:r>
            <a:endParaRPr lang="ja-JP" altLang="en-US" sz="32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79512" y="4149080"/>
            <a:ext cx="4924866" cy="792088"/>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チェックリスト</a:t>
            </a:r>
            <a:r>
              <a:rPr lang="ja-JP" altLang="en-US" sz="2800" b="1"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の活用を</a:t>
            </a: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a:t>
            </a:r>
            <a:endParaRPr kumimoji="1" lang="ja-JP" altLang="en-US" sz="28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7024167" y="6473014"/>
            <a:ext cx="2133600" cy="365125"/>
          </a:xfrm>
        </p:spPr>
        <p:txBody>
          <a:bodyPr/>
          <a:lstStyle/>
          <a:p>
            <a:fld id="{402A72E2-59D8-4E40-910A-A1617AF4C9CE}" type="slidenum">
              <a:rPr kumimoji="1" lang="ja-JP" altLang="en-US" smtClean="0"/>
              <a:t>11</a:t>
            </a:fld>
            <a:endParaRPr kumimoji="1" lang="ja-JP" altLang="en-US"/>
          </a:p>
        </p:txBody>
      </p:sp>
      <p:sp>
        <p:nvSpPr>
          <p:cNvPr id="9" name="タイトル 1"/>
          <p:cNvSpPr txBox="1">
            <a:spLocks/>
          </p:cNvSpPr>
          <p:nvPr/>
        </p:nvSpPr>
        <p:spPr>
          <a:xfrm>
            <a:off x="179512" y="188640"/>
            <a:ext cx="734481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（１</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児童虐待早期発見の視点</a:t>
            </a:r>
            <a:endParaRPr lang="en-US" altLang="ja-JP" sz="36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240438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g-X13082604-0001"/>
          <p:cNvPicPr>
            <a:picLocks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03311" y="1422954"/>
            <a:ext cx="8507288" cy="409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149424" y="854143"/>
            <a:ext cx="8815063" cy="528794"/>
          </a:xfrm>
          <a:prstGeom prst="rect">
            <a:avLst/>
          </a:prstGeom>
          <a:solidFill>
            <a:srgbClr val="FFFFCC"/>
          </a:solidFill>
        </p:spPr>
        <p:txBody>
          <a:bodyPr wrap="square" tIns="0" bIns="36000">
            <a:spAutoFit/>
          </a:bodyPr>
          <a:lstStyle/>
          <a:p>
            <a:r>
              <a:rPr lang="ja-JP" altLang="ja-JP" sz="3200" dirty="0" smtClean="0">
                <a:solidFill>
                  <a:srgbClr val="FF0000"/>
                </a:solidFill>
                <a:latin typeface="ＭＳ ゴシック" panose="020B0609070205080204" pitchFamily="49" charset="-128"/>
                <a:ea typeface="ＭＳ ゴシック" panose="020B0609070205080204" pitchFamily="49" charset="-128"/>
                <a:cs typeface="Times New Roman" panose="02020603050405020304" pitchFamily="18" charset="0"/>
              </a:rPr>
              <a:t>身体的</a:t>
            </a:r>
            <a:r>
              <a:rPr lang="ja-JP" altLang="ja-JP" sz="3200" dirty="0">
                <a:solidFill>
                  <a:srgbClr val="FF0000"/>
                </a:solidFill>
                <a:latin typeface="ＭＳ ゴシック" panose="020B0609070205080204" pitchFamily="49" charset="-128"/>
                <a:ea typeface="ＭＳ ゴシック" panose="020B0609070205080204" pitchFamily="49" charset="-128"/>
                <a:cs typeface="Times New Roman" panose="02020603050405020304" pitchFamily="18" charset="0"/>
              </a:rPr>
              <a:t>虐待と不慮の事故による外傷部位の相違</a:t>
            </a:r>
            <a:endParaRPr lang="ja-JP" altLang="en-US" sz="3200" dirty="0">
              <a:solidFill>
                <a:srgbClr val="FF0000"/>
              </a:solidFill>
              <a:latin typeface="ＭＳ ゴシック" panose="020B0609070205080204" pitchFamily="49" charset="-128"/>
              <a:ea typeface="ＭＳ ゴシック" panose="020B0609070205080204" pitchFamily="49" charset="-128"/>
            </a:endParaRPr>
          </a:p>
        </p:txBody>
      </p:sp>
      <p:sp>
        <p:nvSpPr>
          <p:cNvPr id="4" name="正方形/長方形 3"/>
          <p:cNvSpPr/>
          <p:nvPr/>
        </p:nvSpPr>
        <p:spPr>
          <a:xfrm>
            <a:off x="190062" y="5274133"/>
            <a:ext cx="4484713" cy="461665"/>
          </a:xfrm>
          <a:prstGeom prst="rect">
            <a:avLst/>
          </a:prstGeom>
        </p:spPr>
        <p:txBody>
          <a:bodyPr wrap="square">
            <a:spAutoFit/>
          </a:bodyPr>
          <a:lstStyle/>
          <a:p>
            <a:r>
              <a:rPr lang="ja-JP" altLang="ja-JP" sz="2400" dirty="0" smtClean="0">
                <a:solidFill>
                  <a:srgbClr val="000000"/>
                </a:solidFill>
                <a:latin typeface="Times New Roman" panose="02020603050405020304" pitchFamily="18" charset="0"/>
                <a:ea typeface="HG丸ｺﾞｼｯｸM-PRO" panose="020F0600000000000000" pitchFamily="50" charset="-128"/>
                <a:cs typeface="Times New Roman" panose="02020603050405020304" pitchFamily="18" charset="0"/>
              </a:rPr>
              <a:t>＜</a:t>
            </a:r>
            <a:r>
              <a:rPr lang="ja-JP" altLang="ja-JP" sz="2400" dirty="0">
                <a:solidFill>
                  <a:srgbClr val="000000"/>
                </a:solidFill>
                <a:latin typeface="Times New Roman" panose="02020603050405020304" pitchFamily="18" charset="0"/>
                <a:ea typeface="HG丸ｺﾞｼｯｸM-PRO" panose="020F0600000000000000" pitchFamily="50" charset="-128"/>
                <a:cs typeface="Times New Roman" panose="02020603050405020304" pitchFamily="18" charset="0"/>
              </a:rPr>
              <a:t>事故でけがをしやすい部位</a:t>
            </a:r>
            <a:r>
              <a:rPr lang="ja-JP" altLang="ja-JP" sz="2400" dirty="0" smtClean="0">
                <a:solidFill>
                  <a:srgbClr val="000000"/>
                </a:solidFill>
                <a:latin typeface="Times New Roman" panose="02020603050405020304" pitchFamily="18" charset="0"/>
                <a:ea typeface="HG丸ｺﾞｼｯｸM-PRO" panose="020F0600000000000000" pitchFamily="50" charset="-128"/>
                <a:cs typeface="Times New Roman" panose="02020603050405020304" pitchFamily="18" charset="0"/>
              </a:rPr>
              <a:t>＞</a:t>
            </a:r>
            <a:endParaRPr lang="ja-JP" altLang="en-US" sz="2400" dirty="0"/>
          </a:p>
        </p:txBody>
      </p:sp>
      <p:sp>
        <p:nvSpPr>
          <p:cNvPr id="5" name="正方形/長方形 4"/>
          <p:cNvSpPr/>
          <p:nvPr/>
        </p:nvSpPr>
        <p:spPr>
          <a:xfrm>
            <a:off x="4518518" y="5274133"/>
            <a:ext cx="4484713" cy="461665"/>
          </a:xfrm>
          <a:prstGeom prst="rect">
            <a:avLst/>
          </a:prstGeom>
        </p:spPr>
        <p:txBody>
          <a:bodyPr wrap="square">
            <a:spAutoFit/>
          </a:bodyPr>
          <a:lstStyle/>
          <a:p>
            <a:r>
              <a:rPr lang="ja-JP" altLang="ja-JP" sz="2400" dirty="0" smtClean="0">
                <a:latin typeface="Times New Roman" panose="02020603050405020304" pitchFamily="18" charset="0"/>
                <a:ea typeface="HG丸ｺﾞｼｯｸM-PRO" panose="020F0600000000000000" pitchFamily="50" charset="-128"/>
                <a:cs typeface="Times New Roman" panose="02020603050405020304" pitchFamily="18" charset="0"/>
              </a:rPr>
              <a:t>＜</a:t>
            </a:r>
            <a:r>
              <a:rPr lang="ja-JP" altLang="ja-JP" sz="2400" dirty="0">
                <a:latin typeface="Times New Roman" panose="02020603050405020304" pitchFamily="18" charset="0"/>
                <a:ea typeface="HG丸ｺﾞｼｯｸM-PRO" panose="020F0600000000000000" pitchFamily="50" charset="-128"/>
                <a:cs typeface="Times New Roman" panose="02020603050405020304" pitchFamily="18" charset="0"/>
              </a:rPr>
              <a:t>虐待によるけがが多い部位＞</a:t>
            </a:r>
            <a:endParaRPr lang="ja-JP" altLang="en-US" sz="2400" dirty="0"/>
          </a:p>
        </p:txBody>
      </p:sp>
      <p:sp>
        <p:nvSpPr>
          <p:cNvPr id="2" name="スライド番号プレースホルダー 1"/>
          <p:cNvSpPr>
            <a:spLocks noGrp="1"/>
          </p:cNvSpPr>
          <p:nvPr>
            <p:ph type="sldNum" sz="quarter" idx="12"/>
          </p:nvPr>
        </p:nvSpPr>
        <p:spPr>
          <a:xfrm>
            <a:off x="7010400" y="6495437"/>
            <a:ext cx="2133600" cy="365125"/>
          </a:xfrm>
        </p:spPr>
        <p:txBody>
          <a:bodyPr/>
          <a:lstStyle/>
          <a:p>
            <a:fld id="{402A72E2-59D8-4E40-910A-A1617AF4C9CE}" type="slidenum">
              <a:rPr kumimoji="1" lang="ja-JP" altLang="en-US" smtClean="0"/>
              <a:t>12</a:t>
            </a:fld>
            <a:endParaRPr kumimoji="1" lang="ja-JP" altLang="en-US"/>
          </a:p>
        </p:txBody>
      </p:sp>
      <p:sp>
        <p:nvSpPr>
          <p:cNvPr id="8" name="タイトル 1"/>
          <p:cNvSpPr txBox="1">
            <a:spLocks/>
          </p:cNvSpPr>
          <p:nvPr/>
        </p:nvSpPr>
        <p:spPr>
          <a:xfrm>
            <a:off x="179512" y="188640"/>
            <a:ext cx="734481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（１</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児童虐待早期発見の視点</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539552" y="5735798"/>
            <a:ext cx="2972545" cy="400110"/>
          </a:xfrm>
          <a:prstGeom prst="rect">
            <a:avLst/>
          </a:prstGeom>
          <a:solidFill>
            <a:srgbClr val="FFFFCC"/>
          </a:solidFill>
        </p:spPr>
        <p:txBody>
          <a:bodyPr wrap="square">
            <a:spAutoFit/>
          </a:bodyPr>
          <a:lstStyle/>
          <a:p>
            <a:r>
              <a:rPr lang="ja-JP" altLang="en-US" sz="2000" dirty="0" smtClean="0">
                <a:solidFill>
                  <a:srgbClr val="000000"/>
                </a:solidFill>
                <a:latin typeface="Times New Roman" panose="02020603050405020304" pitchFamily="18" charset="0"/>
                <a:ea typeface="HG丸ｺﾞｼｯｸM-PRO" panose="020F0600000000000000" pitchFamily="50" charset="-128"/>
                <a:cs typeface="Times New Roman" panose="02020603050405020304" pitchFamily="18" charset="0"/>
              </a:rPr>
              <a:t>骨張っているところ</a:t>
            </a:r>
            <a:endParaRPr lang="ja-JP" altLang="en-US" sz="2000" dirty="0"/>
          </a:p>
        </p:txBody>
      </p:sp>
      <p:sp>
        <p:nvSpPr>
          <p:cNvPr id="11" name="正方形/長方形 10"/>
          <p:cNvSpPr/>
          <p:nvPr/>
        </p:nvSpPr>
        <p:spPr>
          <a:xfrm>
            <a:off x="4868008" y="5735798"/>
            <a:ext cx="2972545" cy="1015663"/>
          </a:xfrm>
          <a:prstGeom prst="rect">
            <a:avLst/>
          </a:prstGeom>
          <a:solidFill>
            <a:srgbClr val="FFFFCC"/>
          </a:solidFill>
        </p:spPr>
        <p:txBody>
          <a:bodyPr wrap="square">
            <a:spAutoFit/>
          </a:bodyPr>
          <a:lstStyle/>
          <a:p>
            <a:r>
              <a:rPr lang="ja-JP" altLang="en-US" sz="2000" dirty="0" smtClean="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柔らかいところ</a:t>
            </a:r>
            <a:endParaRPr lang="en-US" altLang="ja-JP" sz="2000" dirty="0" smtClean="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endParaRPr>
          </a:p>
          <a:p>
            <a:r>
              <a:rPr lang="ja-JP" altLang="en-US" sz="2000" dirty="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引っ込</a:t>
            </a:r>
            <a:r>
              <a:rPr lang="ja-JP" altLang="en-US" sz="2000" dirty="0" smtClean="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んでいるところ</a:t>
            </a:r>
            <a:endParaRPr lang="en-US" altLang="ja-JP" sz="2000" dirty="0" smtClean="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endParaRPr>
          </a:p>
          <a:p>
            <a:r>
              <a:rPr lang="ja-JP" altLang="en-US" sz="2000" dirty="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隠</a:t>
            </a:r>
            <a:r>
              <a:rPr lang="ja-JP" altLang="en-US" sz="2000" dirty="0" smtClean="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れているとこ</a:t>
            </a:r>
            <a:r>
              <a:rPr lang="ja-JP" altLang="en-US" sz="2000" dirty="0">
                <a:solidFill>
                  <a:srgbClr val="FF0000"/>
                </a:solidFill>
                <a:latin typeface="Times New Roman" panose="02020603050405020304" pitchFamily="18" charset="0"/>
                <a:ea typeface="HG丸ｺﾞｼｯｸM-PRO" panose="020F0600000000000000" pitchFamily="50" charset="-128"/>
                <a:cs typeface="Times New Roman" panose="02020603050405020304" pitchFamily="18" charset="0"/>
              </a:rPr>
              <a:t>ろ</a:t>
            </a:r>
            <a:endParaRPr lang="ja-JP" altLang="en-US" sz="2000" dirty="0">
              <a:solidFill>
                <a:srgbClr val="FF0000"/>
              </a:solidFill>
            </a:endParaRPr>
          </a:p>
        </p:txBody>
      </p:sp>
    </p:spTree>
    <p:extLst>
      <p:ext uri="{BB962C8B-B14F-4D97-AF65-F5344CB8AC3E}">
        <p14:creationId xmlns:p14="http://schemas.microsoft.com/office/powerpoint/2010/main" val="1936271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児童虐待の初期対応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474164" y="842992"/>
            <a:ext cx="3720927" cy="646331"/>
          </a:xfrm>
          <a:prstGeom prst="rect">
            <a:avLst/>
          </a:prstGeom>
        </p:spPr>
        <p:txBody>
          <a:bodyPr wrap="square">
            <a:spAutoFit/>
          </a:bodyPr>
          <a:lstStyle/>
          <a:p>
            <a:r>
              <a:rPr lang="ja-JP" altLang="en-US" sz="3600" dirty="0" smtClean="0">
                <a:latin typeface="HG丸ｺﾞｼｯｸM-PRO" panose="020F0600000000000000" pitchFamily="50" charset="-128"/>
                <a:ea typeface="HG丸ｺﾞｼｯｸM-PRO" panose="020F0600000000000000" pitchFamily="50" charset="-128"/>
              </a:rPr>
              <a:t>①相談</a:t>
            </a:r>
            <a:r>
              <a:rPr lang="ja-JP" altLang="en-US" sz="3600" dirty="0">
                <a:latin typeface="HG丸ｺﾞｼｯｸM-PRO" panose="020F0600000000000000" pitchFamily="50" charset="-128"/>
                <a:ea typeface="HG丸ｺﾞｼｯｸM-PRO" panose="020F0600000000000000" pitchFamily="50" charset="-128"/>
              </a:rPr>
              <a:t>と</a:t>
            </a:r>
            <a:r>
              <a:rPr lang="ja-JP" altLang="en-US" sz="3600" dirty="0" smtClean="0">
                <a:latin typeface="HG丸ｺﾞｼｯｸM-PRO" panose="020F0600000000000000" pitchFamily="50" charset="-128"/>
                <a:ea typeface="HG丸ｺﾞｼｯｸM-PRO" panose="020F0600000000000000" pitchFamily="50" charset="-128"/>
              </a:rPr>
              <a:t>報告</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498499" y="5313661"/>
            <a:ext cx="8352928" cy="1152128"/>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just"/>
            <a:r>
              <a:rPr lang="ja-JP" altLang="en-US" sz="3200" dirty="0" smtClean="0">
                <a:solidFill>
                  <a:schemeClr val="bg1"/>
                </a:solidFill>
              </a:rPr>
              <a:t>虐待</a:t>
            </a:r>
            <a:r>
              <a:rPr lang="ja-JP" altLang="en-US" sz="3200" dirty="0">
                <a:solidFill>
                  <a:schemeClr val="bg1"/>
                </a:solidFill>
              </a:rPr>
              <a:t>を疑ったら、まず、職場で同僚や管理職に相談し組織で対応しましょう</a:t>
            </a:r>
            <a:r>
              <a:rPr lang="ja-JP" altLang="en-US" sz="3200" dirty="0" smtClean="0">
                <a:solidFill>
                  <a:schemeClr val="bg1"/>
                </a:solidFill>
              </a:rPr>
              <a:t>。</a:t>
            </a:r>
            <a:endParaRPr kumimoji="1" lang="ja-JP" altLang="en-US" sz="3200" dirty="0">
              <a:solidFill>
                <a:schemeClr val="bg1"/>
              </a:solidFill>
            </a:endParaRPr>
          </a:p>
        </p:txBody>
      </p:sp>
      <p:sp>
        <p:nvSpPr>
          <p:cNvPr id="2" name="スライド番号プレースホルダー 1"/>
          <p:cNvSpPr>
            <a:spLocks noGrp="1"/>
          </p:cNvSpPr>
          <p:nvPr>
            <p:ph type="sldNum" sz="quarter" idx="12"/>
          </p:nvPr>
        </p:nvSpPr>
        <p:spPr>
          <a:xfrm>
            <a:off x="6990905" y="6492875"/>
            <a:ext cx="2133600" cy="365125"/>
          </a:xfrm>
        </p:spPr>
        <p:txBody>
          <a:bodyPr/>
          <a:lstStyle/>
          <a:p>
            <a:fld id="{402A72E2-59D8-4E40-910A-A1617AF4C9CE}" type="slidenum">
              <a:rPr kumimoji="1" lang="ja-JP" altLang="en-US" smtClean="0"/>
              <a:t>13</a:t>
            </a:fld>
            <a:endParaRPr kumimoji="1" lang="ja-JP" altLang="en-US" dirty="0"/>
          </a:p>
        </p:txBody>
      </p:sp>
      <p:grpSp>
        <p:nvGrpSpPr>
          <p:cNvPr id="7" name="グループ化 6"/>
          <p:cNvGrpSpPr/>
          <p:nvPr/>
        </p:nvGrpSpPr>
        <p:grpSpPr>
          <a:xfrm>
            <a:off x="431700" y="2775868"/>
            <a:ext cx="720080" cy="2093317"/>
            <a:chOff x="2627704" y="2495493"/>
            <a:chExt cx="720080" cy="2093317"/>
          </a:xfrm>
        </p:grpSpPr>
        <p:sp>
          <p:nvSpPr>
            <p:cNvPr id="4" name="正方形/長方形 3"/>
            <p:cNvSpPr/>
            <p:nvPr/>
          </p:nvSpPr>
          <p:spPr>
            <a:xfrm>
              <a:off x="2627704" y="3220658"/>
              <a:ext cx="720080"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3200" dirty="0" smtClean="0">
                  <a:latin typeface="HG丸ｺﾞｼｯｸM-PRO" panose="020F0600000000000000" pitchFamily="50" charset="-128"/>
                  <a:ea typeface="HG丸ｺﾞｼｯｸM-PRO" panose="020F0600000000000000" pitchFamily="50" charset="-128"/>
                </a:rPr>
                <a:t>担任等</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6" name="楕円 5"/>
            <p:cNvSpPr/>
            <p:nvPr/>
          </p:nvSpPr>
          <p:spPr>
            <a:xfrm>
              <a:off x="2627784" y="2495493"/>
              <a:ext cx="72000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p:cNvGrpSpPr/>
          <p:nvPr/>
        </p:nvGrpSpPr>
        <p:grpSpPr>
          <a:xfrm>
            <a:off x="2660793" y="2776653"/>
            <a:ext cx="720080" cy="2093317"/>
            <a:chOff x="2627704" y="2495493"/>
            <a:chExt cx="720080" cy="2093317"/>
          </a:xfrm>
        </p:grpSpPr>
        <p:sp>
          <p:nvSpPr>
            <p:cNvPr id="13" name="正方形/長方形 12"/>
            <p:cNvSpPr/>
            <p:nvPr/>
          </p:nvSpPr>
          <p:spPr>
            <a:xfrm>
              <a:off x="2627704" y="3220658"/>
              <a:ext cx="720080" cy="13681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r>
                <a:rPr kumimoji="1" lang="ja-JP" altLang="en-US" sz="3200" dirty="0" smtClean="0">
                  <a:latin typeface="HG丸ｺﾞｼｯｸM-PRO" panose="020F0600000000000000" pitchFamily="50" charset="-128"/>
                  <a:ea typeface="HG丸ｺﾞｼｯｸM-PRO" panose="020F0600000000000000" pitchFamily="50" charset="-128"/>
                </a:rPr>
                <a:t>管理職</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4" name="楕円 13"/>
            <p:cNvSpPr/>
            <p:nvPr/>
          </p:nvSpPr>
          <p:spPr>
            <a:xfrm>
              <a:off x="2627784" y="2495493"/>
              <a:ext cx="72000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grpSp>
      <p:sp>
        <p:nvSpPr>
          <p:cNvPr id="15" name="正方形/長方形 14"/>
          <p:cNvSpPr/>
          <p:nvPr/>
        </p:nvSpPr>
        <p:spPr>
          <a:xfrm>
            <a:off x="3648571" y="3936120"/>
            <a:ext cx="5244244" cy="405683"/>
          </a:xfrm>
          <a:prstGeom prst="rect">
            <a:avLst/>
          </a:prstGeom>
          <a:solidFill>
            <a:srgbClr val="FFFFCC"/>
          </a:solidFill>
        </p:spPr>
        <p:txBody>
          <a:bodyPr wrap="square" tIns="0" bIns="36000">
            <a:spAutoFit/>
          </a:bodyPr>
          <a:lstStyle/>
          <a:p>
            <a:pPr algn="just"/>
            <a:r>
              <a:rPr lang="ja-JP" altLang="en-US" sz="2400" dirty="0" smtClean="0">
                <a:solidFill>
                  <a:srgbClr val="FF0000"/>
                </a:solidFill>
                <a:latin typeface="ＭＳ ゴシック" panose="020B0609070205080204" pitchFamily="49" charset="-128"/>
                <a:ea typeface="ＭＳ ゴシック" panose="020B0609070205080204" pitchFamily="49" charset="-128"/>
                <a:cs typeface="Times New Roman" panose="02020603050405020304" pitchFamily="18" charset="0"/>
              </a:rPr>
              <a:t>○子どもの安全確認に必要な情報</a:t>
            </a:r>
            <a:endParaRPr lang="ja-JP" altLang="en-US" sz="2400" dirty="0">
              <a:solidFill>
                <a:srgbClr val="FF0000"/>
              </a:solidFill>
              <a:latin typeface="ＭＳ ゴシック" panose="020B0609070205080204" pitchFamily="49" charset="-128"/>
              <a:ea typeface="ＭＳ ゴシック" panose="020B0609070205080204" pitchFamily="49" charset="-128"/>
            </a:endParaRPr>
          </a:p>
        </p:txBody>
      </p:sp>
      <p:sp>
        <p:nvSpPr>
          <p:cNvPr id="16" name="正方形/長方形 15"/>
          <p:cNvSpPr/>
          <p:nvPr/>
        </p:nvSpPr>
        <p:spPr>
          <a:xfrm>
            <a:off x="3648571" y="4413627"/>
            <a:ext cx="5244244" cy="405683"/>
          </a:xfrm>
          <a:prstGeom prst="rect">
            <a:avLst/>
          </a:prstGeom>
          <a:solidFill>
            <a:srgbClr val="FFFFCC"/>
          </a:solidFill>
        </p:spPr>
        <p:txBody>
          <a:bodyPr wrap="square" tIns="0" bIns="36000">
            <a:spAutoFit/>
          </a:bodyPr>
          <a:lstStyle/>
          <a:p>
            <a:pPr algn="just"/>
            <a:r>
              <a:rPr lang="ja-JP" altLang="en-US" sz="2400" dirty="0" smtClean="0">
                <a:solidFill>
                  <a:srgbClr val="FF0000"/>
                </a:solidFill>
                <a:latin typeface="ＭＳ ゴシック" panose="020B0609070205080204" pitchFamily="49" charset="-128"/>
                <a:ea typeface="ＭＳ ゴシック" panose="020B0609070205080204" pitchFamily="49" charset="-128"/>
                <a:cs typeface="Times New Roman" panose="02020603050405020304" pitchFamily="18" charset="0"/>
              </a:rPr>
              <a:t>○今後の支援の手立てに役立つ情報</a:t>
            </a:r>
            <a:endParaRPr lang="ja-JP" altLang="en-US" sz="2400" dirty="0">
              <a:solidFill>
                <a:srgbClr val="FF0000"/>
              </a:solidFill>
              <a:latin typeface="ＭＳ ゴシック" panose="020B0609070205080204" pitchFamily="49" charset="-128"/>
              <a:ea typeface="ＭＳ ゴシック" panose="020B0609070205080204" pitchFamily="49" charset="-128"/>
            </a:endParaRPr>
          </a:p>
        </p:txBody>
      </p:sp>
      <p:sp>
        <p:nvSpPr>
          <p:cNvPr id="17" name="右矢印 16"/>
          <p:cNvSpPr/>
          <p:nvPr/>
        </p:nvSpPr>
        <p:spPr>
          <a:xfrm>
            <a:off x="1272307" y="2776653"/>
            <a:ext cx="1296144" cy="2093317"/>
          </a:xfrm>
          <a:prstGeom prst="rightArrow">
            <a:avLst>
              <a:gd name="adj1" fmla="val 50000"/>
              <a:gd name="adj2" fmla="val 47131"/>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800" dirty="0" smtClean="0"/>
              <a:t>相談</a:t>
            </a:r>
            <a:endParaRPr lang="en-US" altLang="ja-JP" sz="2800" dirty="0" smtClean="0"/>
          </a:p>
          <a:p>
            <a:pPr algn="ctr"/>
            <a:r>
              <a:rPr kumimoji="1" lang="ja-JP" altLang="en-US" sz="2800" dirty="0"/>
              <a:t>報告</a:t>
            </a:r>
          </a:p>
        </p:txBody>
      </p:sp>
      <p:sp>
        <p:nvSpPr>
          <p:cNvPr id="18" name="角丸四角形 17"/>
          <p:cNvSpPr/>
          <p:nvPr/>
        </p:nvSpPr>
        <p:spPr>
          <a:xfrm>
            <a:off x="3536376" y="2316382"/>
            <a:ext cx="3323188" cy="598348"/>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en-US" sz="2800" b="1" dirty="0">
                <a:solidFill>
                  <a:schemeClr val="bg1"/>
                </a:solidFill>
                <a:latin typeface="HG丸ｺﾞｼｯｸM-PRO" panose="020F0600000000000000" pitchFamily="50" charset="-128"/>
                <a:ea typeface="HG丸ｺﾞｼｯｸM-PRO" panose="020F0600000000000000" pitchFamily="50" charset="-128"/>
              </a:rPr>
              <a:t>対応</a:t>
            </a: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rPr>
              <a:t>の</a:t>
            </a:r>
            <a:r>
              <a:rPr lang="ja-JP" altLang="en-US" sz="2800" b="1" dirty="0">
                <a:solidFill>
                  <a:schemeClr val="bg1"/>
                </a:solidFill>
                <a:latin typeface="HG丸ｺﾞｼｯｸM-PRO" panose="020F0600000000000000" pitchFamily="50" charset="-128"/>
                <a:ea typeface="HG丸ｺﾞｼｯｸM-PRO" panose="020F0600000000000000" pitchFamily="50" charset="-128"/>
              </a:rPr>
              <a:t>検討</a:t>
            </a:r>
            <a:endParaRPr kumimoji="1" lang="ja-JP" altLang="en-US" sz="28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3536376" y="3196774"/>
            <a:ext cx="3323188" cy="598348"/>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rPr>
              <a:t>情報の集約</a:t>
            </a:r>
            <a:endParaRPr kumimoji="1" lang="ja-JP" altLang="en-US" sz="28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20" name="雲形吹き出し 19"/>
          <p:cNvSpPr/>
          <p:nvPr/>
        </p:nvSpPr>
        <p:spPr>
          <a:xfrm>
            <a:off x="1164197" y="1555075"/>
            <a:ext cx="2153786" cy="1121798"/>
          </a:xfrm>
          <a:prstGeom prst="cloudCallout">
            <a:avLst>
              <a:gd name="adj1" fmla="val -52421"/>
              <a:gd name="adj2" fmla="val 6249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000" dirty="0" smtClean="0">
                <a:latin typeface="UD デジタル 教科書体 NK-R" panose="02020400000000000000" pitchFamily="18" charset="-128"/>
                <a:ea typeface="UD デジタル 教科書体 NK-R" panose="02020400000000000000" pitchFamily="18" charset="-128"/>
              </a:rPr>
              <a:t>もしかして、</a:t>
            </a:r>
            <a:endParaRPr lang="en-US" altLang="ja-JP" sz="2000" dirty="0" smtClean="0">
              <a:latin typeface="UD デジタル 教科書体 NK-R" panose="02020400000000000000" pitchFamily="18" charset="-128"/>
              <a:ea typeface="UD デジタル 教科書体 NK-R" panose="02020400000000000000" pitchFamily="18" charset="-128"/>
            </a:endParaRPr>
          </a:p>
          <a:p>
            <a:pPr algn="ctr"/>
            <a:r>
              <a:rPr lang="ja-JP" altLang="en-US" sz="2000" dirty="0">
                <a:latin typeface="UD デジタル 教科書体 NK-R" panose="02020400000000000000" pitchFamily="18" charset="-128"/>
                <a:ea typeface="UD デジタル 教科書体 NK-R" panose="02020400000000000000" pitchFamily="18" charset="-128"/>
              </a:rPr>
              <a:t>虐待</a:t>
            </a:r>
            <a:r>
              <a:rPr lang="ja-JP" altLang="en-US" sz="2000" dirty="0" smtClean="0">
                <a:latin typeface="UD デジタル 教科書体 NK-R" panose="02020400000000000000" pitchFamily="18" charset="-128"/>
                <a:ea typeface="UD デジタル 教科書体 NK-R" panose="02020400000000000000" pitchFamily="18" charset="-128"/>
              </a:rPr>
              <a:t>かも</a:t>
            </a:r>
            <a:r>
              <a:rPr lang="en-US" altLang="ja-JP" sz="2000" dirty="0" smtClean="0">
                <a:latin typeface="UD デジタル 教科書体 NK-R" panose="02020400000000000000" pitchFamily="18" charset="-128"/>
                <a:ea typeface="UD デジタル 教科書体 NK-R" panose="02020400000000000000" pitchFamily="18" charset="-128"/>
              </a:rPr>
              <a:t>…</a:t>
            </a:r>
          </a:p>
        </p:txBody>
      </p:sp>
    </p:spTree>
    <p:extLst>
      <p:ext uri="{BB962C8B-B14F-4D97-AF65-F5344CB8AC3E}">
        <p14:creationId xmlns:p14="http://schemas.microsoft.com/office/powerpoint/2010/main" val="2059352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6283640" y="3060862"/>
            <a:ext cx="468000" cy="1363941"/>
            <a:chOff x="1430380" y="2370774"/>
            <a:chExt cx="720080" cy="2114817"/>
          </a:xfrm>
        </p:grpSpPr>
        <p:sp>
          <p:nvSpPr>
            <p:cNvPr id="21" name="正方形/長方形 20"/>
            <p:cNvSpPr/>
            <p:nvPr/>
          </p:nvSpPr>
          <p:spPr>
            <a:xfrm>
              <a:off x="1430380" y="3117439"/>
              <a:ext cx="720080" cy="136815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22" name="楕円 21"/>
            <p:cNvSpPr/>
            <p:nvPr/>
          </p:nvSpPr>
          <p:spPr>
            <a:xfrm>
              <a:off x="1430380" y="2370774"/>
              <a:ext cx="720000" cy="78146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sz="1100"/>
            </a:p>
          </p:txBody>
        </p:sp>
      </p:grpSp>
      <p:grpSp>
        <p:nvGrpSpPr>
          <p:cNvPr id="17" name="グループ化 16"/>
          <p:cNvGrpSpPr/>
          <p:nvPr/>
        </p:nvGrpSpPr>
        <p:grpSpPr>
          <a:xfrm>
            <a:off x="6712271" y="3222056"/>
            <a:ext cx="468000" cy="1363941"/>
            <a:chOff x="1430380" y="2370774"/>
            <a:chExt cx="720080" cy="2114817"/>
          </a:xfrm>
        </p:grpSpPr>
        <p:sp>
          <p:nvSpPr>
            <p:cNvPr id="18" name="正方形/長方形 17"/>
            <p:cNvSpPr/>
            <p:nvPr/>
          </p:nvSpPr>
          <p:spPr>
            <a:xfrm>
              <a:off x="1430380" y="3117439"/>
              <a:ext cx="720080"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9" name="楕円 18"/>
            <p:cNvSpPr/>
            <p:nvPr/>
          </p:nvSpPr>
          <p:spPr>
            <a:xfrm>
              <a:off x="1430380" y="2370774"/>
              <a:ext cx="720000" cy="781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grpSp>
      <p:grpSp>
        <p:nvGrpSpPr>
          <p:cNvPr id="26" name="グループ化 25"/>
          <p:cNvGrpSpPr/>
          <p:nvPr/>
        </p:nvGrpSpPr>
        <p:grpSpPr>
          <a:xfrm>
            <a:off x="8406168" y="3018954"/>
            <a:ext cx="468000" cy="1363941"/>
            <a:chOff x="1430380" y="2370774"/>
            <a:chExt cx="720080" cy="2114817"/>
          </a:xfrm>
        </p:grpSpPr>
        <p:sp>
          <p:nvSpPr>
            <p:cNvPr id="27" name="正方形/長方形 26"/>
            <p:cNvSpPr/>
            <p:nvPr/>
          </p:nvSpPr>
          <p:spPr>
            <a:xfrm>
              <a:off x="1430380" y="3117439"/>
              <a:ext cx="720080" cy="13681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28" name="楕円 27"/>
            <p:cNvSpPr/>
            <p:nvPr/>
          </p:nvSpPr>
          <p:spPr>
            <a:xfrm>
              <a:off x="1430380" y="2370774"/>
              <a:ext cx="720000" cy="78146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sz="1100"/>
            </a:p>
          </p:txBody>
        </p:sp>
      </p:grpSp>
      <p:sp>
        <p:nvSpPr>
          <p:cNvPr id="6" name="正方形/長方形 5"/>
          <p:cNvSpPr/>
          <p:nvPr/>
        </p:nvSpPr>
        <p:spPr>
          <a:xfrm>
            <a:off x="470455" y="809321"/>
            <a:ext cx="5254606" cy="646331"/>
          </a:xfrm>
          <a:prstGeom prst="rect">
            <a:avLst/>
          </a:prstGeom>
        </p:spPr>
        <p:txBody>
          <a:bodyPr wrap="square">
            <a:spAutoFit/>
          </a:bodyPr>
          <a:lstStyle/>
          <a:p>
            <a:r>
              <a:rPr lang="ja-JP" altLang="en-US" sz="3600" dirty="0">
                <a:latin typeface="HG丸ｺﾞｼｯｸM-PRO" panose="020F0600000000000000" pitchFamily="50" charset="-128"/>
                <a:ea typeface="HG丸ｺﾞｼｯｸM-PRO" panose="020F0600000000000000" pitchFamily="50" charset="-128"/>
              </a:rPr>
              <a:t>②</a:t>
            </a:r>
            <a:r>
              <a:rPr lang="ja-JP" altLang="en-US" sz="3600" dirty="0" smtClean="0">
                <a:latin typeface="HG丸ｺﾞｼｯｸM-PRO" panose="020F0600000000000000" pitchFamily="50" charset="-128"/>
                <a:ea typeface="HG丸ｺﾞｼｯｸM-PRO" panose="020F0600000000000000" pitchFamily="50" charset="-128"/>
              </a:rPr>
              <a:t>校内組織会議の開催</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611560" y="1543931"/>
            <a:ext cx="5544616" cy="3170099"/>
          </a:xfrm>
          <a:prstGeom prst="rect">
            <a:avLst/>
          </a:prstGeom>
          <a:solidFill>
            <a:srgbClr val="FFFFCC"/>
          </a:solidFill>
        </p:spPr>
        <p:txBody>
          <a:bodyPr wrap="square">
            <a:spAutoFit/>
          </a:bodyPr>
          <a:lstStyle/>
          <a:p>
            <a:pPr>
              <a:lnSpc>
                <a:spcPts val="4800"/>
              </a:lnSpc>
            </a:pPr>
            <a:r>
              <a:rPr lang="ja-JP" altLang="en-US" sz="3200" dirty="0" smtClean="0">
                <a:latin typeface="HG丸ｺﾞｼｯｸM-PRO" panose="020F0600000000000000" pitchFamily="50" charset="-128"/>
                <a:ea typeface="HG丸ｺﾞｼｯｸM-PRO" panose="020F0600000000000000" pitchFamily="50" charset="-128"/>
              </a:rPr>
              <a:t>＜</a:t>
            </a:r>
            <a:r>
              <a:rPr lang="ja-JP" altLang="en-US" sz="3200" dirty="0">
                <a:latin typeface="HG丸ｺﾞｼｯｸM-PRO" panose="020F0600000000000000" pitchFamily="50" charset="-128"/>
                <a:ea typeface="HG丸ｺﾞｼｯｸM-PRO" panose="020F0600000000000000" pitchFamily="50" charset="-128"/>
              </a:rPr>
              <a:t>協議事項例＞</a:t>
            </a:r>
            <a:r>
              <a:rPr lang="en-US" altLang="ja-JP" sz="3200" dirty="0">
                <a:latin typeface="HG丸ｺﾞｼｯｸM-PRO" panose="020F0600000000000000" pitchFamily="50" charset="-128"/>
                <a:ea typeface="HG丸ｺﾞｼｯｸM-PRO" panose="020F0600000000000000" pitchFamily="50" charset="-128"/>
              </a:rPr>
              <a:t/>
            </a:r>
            <a:br>
              <a:rPr lang="en-US" altLang="ja-JP" sz="3200" dirty="0">
                <a:latin typeface="HG丸ｺﾞｼｯｸM-PRO" panose="020F0600000000000000" pitchFamily="50" charset="-128"/>
                <a:ea typeface="HG丸ｺﾞｼｯｸM-PRO" panose="020F0600000000000000" pitchFamily="50" charset="-128"/>
              </a:rPr>
            </a:br>
            <a:r>
              <a:rPr lang="ja-JP" altLang="en-US" sz="3200" dirty="0" smtClean="0">
                <a:latin typeface="HG丸ｺﾞｼｯｸM-PRO" panose="020F0600000000000000" pitchFamily="50" charset="-128"/>
                <a:ea typeface="HG丸ｺﾞｼｯｸM-PRO" panose="020F0600000000000000" pitchFamily="50" charset="-128"/>
              </a:rPr>
              <a:t>・情報</a:t>
            </a:r>
            <a:r>
              <a:rPr lang="ja-JP" altLang="en-US" sz="3200" dirty="0">
                <a:latin typeface="HG丸ｺﾞｼｯｸM-PRO" panose="020F0600000000000000" pitchFamily="50" charset="-128"/>
                <a:ea typeface="HG丸ｺﾞｼｯｸM-PRO" panose="020F0600000000000000" pitchFamily="50" charset="-128"/>
              </a:rPr>
              <a:t>収集、情報共有・分析</a:t>
            </a:r>
            <a:r>
              <a:rPr lang="en-US" altLang="ja-JP" sz="3200" dirty="0">
                <a:latin typeface="HG丸ｺﾞｼｯｸM-PRO" panose="020F0600000000000000" pitchFamily="50" charset="-128"/>
                <a:ea typeface="HG丸ｺﾞｼｯｸM-PRO" panose="020F0600000000000000" pitchFamily="50" charset="-128"/>
              </a:rPr>
              <a:t/>
            </a:r>
            <a:br>
              <a:rPr lang="en-US" altLang="ja-JP" sz="3200" dirty="0">
                <a:latin typeface="HG丸ｺﾞｼｯｸM-PRO" panose="020F0600000000000000" pitchFamily="50" charset="-128"/>
                <a:ea typeface="HG丸ｺﾞｼｯｸM-PRO" panose="020F0600000000000000" pitchFamily="50" charset="-128"/>
              </a:rPr>
            </a:br>
            <a:r>
              <a:rPr lang="ja-JP" altLang="en-US" sz="3200" dirty="0" smtClean="0">
                <a:latin typeface="HG丸ｺﾞｼｯｸM-PRO" panose="020F0600000000000000" pitchFamily="50" charset="-128"/>
                <a:ea typeface="HG丸ｺﾞｼｯｸM-PRO" panose="020F0600000000000000" pitchFamily="50" charset="-128"/>
              </a:rPr>
              <a:t>・通告</a:t>
            </a:r>
            <a:r>
              <a:rPr lang="ja-JP" altLang="en-US" sz="3200" dirty="0">
                <a:latin typeface="HG丸ｺﾞｼｯｸM-PRO" panose="020F0600000000000000" pitchFamily="50" charset="-128"/>
                <a:ea typeface="HG丸ｺﾞｼｯｸM-PRO" panose="020F0600000000000000" pitchFamily="50" charset="-128"/>
              </a:rPr>
              <a:t>について検討</a:t>
            </a:r>
            <a:r>
              <a:rPr lang="en-US" altLang="ja-JP" sz="3200" dirty="0">
                <a:latin typeface="HG丸ｺﾞｼｯｸM-PRO" panose="020F0600000000000000" pitchFamily="50" charset="-128"/>
                <a:ea typeface="HG丸ｺﾞｼｯｸM-PRO" panose="020F0600000000000000" pitchFamily="50" charset="-128"/>
              </a:rPr>
              <a:t/>
            </a:r>
            <a:br>
              <a:rPr lang="en-US" altLang="ja-JP" sz="3200" dirty="0">
                <a:latin typeface="HG丸ｺﾞｼｯｸM-PRO" panose="020F0600000000000000" pitchFamily="50" charset="-128"/>
                <a:ea typeface="HG丸ｺﾞｼｯｸM-PRO" panose="020F0600000000000000" pitchFamily="50" charset="-128"/>
              </a:rPr>
            </a:br>
            <a:r>
              <a:rPr lang="ja-JP" altLang="en-US" sz="3200" dirty="0" smtClean="0">
                <a:latin typeface="HG丸ｺﾞｼｯｸM-PRO" panose="020F0600000000000000" pitchFamily="50" charset="-128"/>
                <a:ea typeface="HG丸ｺﾞｼｯｸM-PRO" panose="020F0600000000000000" pitchFamily="50" charset="-128"/>
              </a:rPr>
              <a:t>・初期</a:t>
            </a:r>
            <a:r>
              <a:rPr lang="ja-JP" altLang="en-US" sz="3200" dirty="0">
                <a:latin typeface="HG丸ｺﾞｼｯｸM-PRO" panose="020F0600000000000000" pitchFamily="50" charset="-128"/>
                <a:ea typeface="HG丸ｺﾞｼｯｸM-PRO" panose="020F0600000000000000" pitchFamily="50" charset="-128"/>
              </a:rPr>
              <a:t>対応の検討</a:t>
            </a:r>
            <a:r>
              <a:rPr lang="en-US" altLang="ja-JP" sz="3200" dirty="0">
                <a:latin typeface="HG丸ｺﾞｼｯｸM-PRO" panose="020F0600000000000000" pitchFamily="50" charset="-128"/>
                <a:ea typeface="HG丸ｺﾞｼｯｸM-PRO" panose="020F0600000000000000" pitchFamily="50" charset="-128"/>
              </a:rPr>
              <a:t/>
            </a:r>
            <a:br>
              <a:rPr lang="en-US" altLang="ja-JP" sz="3200" dirty="0">
                <a:latin typeface="HG丸ｺﾞｼｯｸM-PRO" panose="020F0600000000000000" pitchFamily="50" charset="-128"/>
                <a:ea typeface="HG丸ｺﾞｼｯｸM-PRO" panose="020F0600000000000000" pitchFamily="50" charset="-128"/>
              </a:rPr>
            </a:br>
            <a:r>
              <a:rPr lang="ja-JP" altLang="en-US" sz="3200" dirty="0" smtClean="0">
                <a:latin typeface="HG丸ｺﾞｼｯｸM-PRO" panose="020F0600000000000000" pitchFamily="50" charset="-128"/>
                <a:ea typeface="HG丸ｺﾞｼｯｸM-PRO" panose="020F0600000000000000" pitchFamily="50" charset="-128"/>
              </a:rPr>
              <a:t>・役割</a:t>
            </a:r>
            <a:r>
              <a:rPr lang="ja-JP" altLang="en-US" sz="3200" dirty="0">
                <a:latin typeface="HG丸ｺﾞｼｯｸM-PRO" panose="020F0600000000000000" pitchFamily="50" charset="-128"/>
                <a:ea typeface="HG丸ｺﾞｼｯｸM-PRO" panose="020F0600000000000000" pitchFamily="50" charset="-128"/>
              </a:rPr>
              <a:t>分担　　等</a:t>
            </a:r>
          </a:p>
        </p:txBody>
      </p:sp>
      <p:sp>
        <p:nvSpPr>
          <p:cNvPr id="2" name="スライド番号プレースホルダー 1"/>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14</a:t>
            </a:fld>
            <a:endParaRPr kumimoji="1" lang="ja-JP" altLang="en-US"/>
          </a:p>
        </p:txBody>
      </p:sp>
      <p:sp>
        <p:nvSpPr>
          <p:cNvPr id="7"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児童虐待の初期対応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470455" y="5103740"/>
            <a:ext cx="8352928" cy="1152128"/>
          </a:xfrm>
          <a:prstGeom prst="roundRect">
            <a:avLst/>
          </a:prstGeom>
          <a:ln/>
        </p:spPr>
        <p:style>
          <a:lnRef idx="0">
            <a:schemeClr val="accent6"/>
          </a:lnRef>
          <a:fillRef idx="3">
            <a:schemeClr val="accent6"/>
          </a:fillRef>
          <a:effectRef idx="3">
            <a:schemeClr val="accent6"/>
          </a:effectRef>
          <a:fontRef idx="minor">
            <a:schemeClr val="lt1"/>
          </a:fontRef>
        </p:style>
        <p:txBody>
          <a:bodyPr tIns="72000" bIns="72000" rtlCol="0" anchor="ctr"/>
          <a:lstStyle/>
          <a:p>
            <a:pPr algn="ctr"/>
            <a:r>
              <a:rPr lang="ja-JP" altLang="en-US" sz="3200" dirty="0" smtClean="0">
                <a:solidFill>
                  <a:schemeClr val="bg1"/>
                </a:solidFill>
                <a:latin typeface="ＭＳ Ｐゴシック" panose="020B0600070205080204" pitchFamily="50" charset="-128"/>
                <a:ea typeface="ＭＳ Ｐゴシック" panose="020B0600070205080204" pitchFamily="50" charset="-128"/>
              </a:rPr>
              <a:t>虐待</a:t>
            </a:r>
            <a:r>
              <a:rPr lang="ja-JP" altLang="en-US" sz="3200" dirty="0">
                <a:solidFill>
                  <a:schemeClr val="bg1"/>
                </a:solidFill>
                <a:latin typeface="ＭＳ Ｐゴシック" panose="020B0600070205080204" pitchFamily="50" charset="-128"/>
                <a:ea typeface="ＭＳ Ｐゴシック" panose="020B0600070205080204" pitchFamily="50" charset="-128"/>
              </a:rPr>
              <a:t>の疑惑を裏付けるための証拠を見つけるといった犯人捜しのような姿勢にならない</a:t>
            </a:r>
            <a:r>
              <a:rPr lang="ja-JP" altLang="en-US" sz="3200" dirty="0" smtClean="0">
                <a:solidFill>
                  <a:schemeClr val="bg1"/>
                </a:solidFill>
                <a:latin typeface="ＭＳ Ｐゴシック" panose="020B0600070205080204" pitchFamily="50" charset="-128"/>
                <a:ea typeface="ＭＳ Ｐゴシック" panose="020B0600070205080204" pitchFamily="50" charset="-128"/>
              </a:rPr>
              <a:t>こと</a:t>
            </a:r>
            <a:endParaRPr kumimoji="1" lang="ja-JP" altLang="en-US" sz="3200" dirty="0">
              <a:solidFill>
                <a:schemeClr val="bg1"/>
              </a:solidFill>
              <a:latin typeface="ＭＳ Ｐゴシック" panose="020B0600070205080204" pitchFamily="50" charset="-128"/>
              <a:ea typeface="ＭＳ Ｐゴシック" panose="020B0600070205080204" pitchFamily="50" charset="-128"/>
            </a:endParaRPr>
          </a:p>
        </p:txBody>
      </p:sp>
      <p:sp>
        <p:nvSpPr>
          <p:cNvPr id="9" name="角丸四角形 8"/>
          <p:cNvSpPr/>
          <p:nvPr/>
        </p:nvSpPr>
        <p:spPr>
          <a:xfrm>
            <a:off x="6215844" y="1543931"/>
            <a:ext cx="2808312" cy="1440159"/>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rPr>
              <a:t>チーム全体の</a:t>
            </a:r>
            <a:endParaRPr lang="en-US" altLang="ja-JP" sz="3200" b="1" dirty="0" smtClean="0">
              <a:solidFill>
                <a:schemeClr val="bg1"/>
              </a:solidFill>
              <a:latin typeface="HG丸ｺﾞｼｯｸM-PRO" panose="020F0600000000000000" pitchFamily="50" charset="-128"/>
              <a:ea typeface="HG丸ｺﾞｼｯｸM-PRO" panose="020F0600000000000000" pitchFamily="50" charset="-128"/>
            </a:endParaRPr>
          </a:p>
          <a:p>
            <a:pPr algn="ctr"/>
            <a:r>
              <a:rPr kumimoji="1" lang="ja-JP" altLang="en-US" sz="3200" b="1" dirty="0" smtClean="0">
                <a:solidFill>
                  <a:schemeClr val="bg1"/>
                </a:solidFill>
                <a:latin typeface="HG丸ｺﾞｼｯｸM-PRO" panose="020F0600000000000000" pitchFamily="50" charset="-128"/>
                <a:ea typeface="HG丸ｺﾞｼｯｸM-PRO" panose="020F0600000000000000" pitchFamily="50" charset="-128"/>
              </a:rPr>
              <a:t>対応力</a:t>
            </a:r>
            <a:r>
              <a:rPr kumimoji="1" lang="ja-JP" altLang="en-US" sz="3200" b="1" dirty="0">
                <a:solidFill>
                  <a:schemeClr val="bg1"/>
                </a:solidFill>
                <a:latin typeface="HG丸ｺﾞｼｯｸM-PRO" panose="020F0600000000000000" pitchFamily="50" charset="-128"/>
                <a:ea typeface="HG丸ｺﾞｼｯｸM-PRO" panose="020F0600000000000000" pitchFamily="50" charset="-128"/>
              </a:rPr>
              <a:t>向上</a:t>
            </a:r>
          </a:p>
        </p:txBody>
      </p:sp>
      <p:grpSp>
        <p:nvGrpSpPr>
          <p:cNvPr id="14" name="グループ化 13"/>
          <p:cNvGrpSpPr/>
          <p:nvPr/>
        </p:nvGrpSpPr>
        <p:grpSpPr>
          <a:xfrm>
            <a:off x="7140387" y="3388710"/>
            <a:ext cx="468000" cy="1363941"/>
            <a:chOff x="1430380" y="2370774"/>
            <a:chExt cx="720080" cy="2114817"/>
          </a:xfrm>
        </p:grpSpPr>
        <p:sp>
          <p:nvSpPr>
            <p:cNvPr id="15" name="正方形/長方形 14"/>
            <p:cNvSpPr/>
            <p:nvPr/>
          </p:nvSpPr>
          <p:spPr>
            <a:xfrm>
              <a:off x="1430380" y="3117439"/>
              <a:ext cx="720080" cy="136815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6" name="楕円 15"/>
            <p:cNvSpPr/>
            <p:nvPr/>
          </p:nvSpPr>
          <p:spPr>
            <a:xfrm>
              <a:off x="1430380" y="2370774"/>
              <a:ext cx="720000" cy="781462"/>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sz="1100"/>
            </a:p>
          </p:txBody>
        </p:sp>
      </p:grpSp>
      <p:grpSp>
        <p:nvGrpSpPr>
          <p:cNvPr id="23" name="グループ化 22"/>
          <p:cNvGrpSpPr/>
          <p:nvPr/>
        </p:nvGrpSpPr>
        <p:grpSpPr>
          <a:xfrm>
            <a:off x="7957146" y="3247557"/>
            <a:ext cx="468000" cy="1363941"/>
            <a:chOff x="1430380" y="2370774"/>
            <a:chExt cx="720080" cy="2114817"/>
          </a:xfrm>
        </p:grpSpPr>
        <p:sp>
          <p:nvSpPr>
            <p:cNvPr id="24" name="正方形/長方形 23"/>
            <p:cNvSpPr/>
            <p:nvPr/>
          </p:nvSpPr>
          <p:spPr>
            <a:xfrm>
              <a:off x="1430380" y="3117439"/>
              <a:ext cx="720080" cy="13681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25" name="楕円 24"/>
            <p:cNvSpPr/>
            <p:nvPr/>
          </p:nvSpPr>
          <p:spPr>
            <a:xfrm>
              <a:off x="1430380" y="2370774"/>
              <a:ext cx="720000" cy="78146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sz="1100"/>
            </a:p>
          </p:txBody>
        </p:sp>
      </p:grpSp>
      <p:grpSp>
        <p:nvGrpSpPr>
          <p:cNvPr id="11" name="グループ化 10"/>
          <p:cNvGrpSpPr/>
          <p:nvPr/>
        </p:nvGrpSpPr>
        <p:grpSpPr>
          <a:xfrm>
            <a:off x="7529082" y="3594146"/>
            <a:ext cx="468000" cy="1350075"/>
            <a:chOff x="2627704" y="2495493"/>
            <a:chExt cx="720080" cy="2093317"/>
          </a:xfrm>
        </p:grpSpPr>
        <p:sp>
          <p:nvSpPr>
            <p:cNvPr id="12" name="正方形/長方形 11"/>
            <p:cNvSpPr/>
            <p:nvPr/>
          </p:nvSpPr>
          <p:spPr>
            <a:xfrm>
              <a:off x="2627704" y="3220658"/>
              <a:ext cx="720080" cy="13681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3" name="楕円 12"/>
            <p:cNvSpPr/>
            <p:nvPr/>
          </p:nvSpPr>
          <p:spPr>
            <a:xfrm>
              <a:off x="2627784" y="2495493"/>
              <a:ext cx="720000" cy="78146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sz="1100"/>
            </a:p>
          </p:txBody>
        </p:sp>
      </p:grpSp>
    </p:spTree>
    <p:extLst>
      <p:ext uri="{BB962C8B-B14F-4D97-AF65-F5344CB8AC3E}">
        <p14:creationId xmlns:p14="http://schemas.microsoft.com/office/powerpoint/2010/main" val="3993641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86711" y="840905"/>
            <a:ext cx="4517337" cy="646331"/>
          </a:xfrm>
          <a:prstGeom prst="rect">
            <a:avLst/>
          </a:prstGeom>
        </p:spPr>
        <p:txBody>
          <a:bodyPr wrap="square">
            <a:spAutoFit/>
          </a:bodyPr>
          <a:lstStyle/>
          <a:p>
            <a:r>
              <a:rPr lang="ja-JP" altLang="en-US" sz="3600" dirty="0" smtClean="0">
                <a:latin typeface="HG丸ｺﾞｼｯｸM-PRO" panose="020F0600000000000000" pitchFamily="50" charset="-128"/>
                <a:ea typeface="HG丸ｺﾞｼｯｸM-PRO" panose="020F0600000000000000" pitchFamily="50" charset="-128"/>
              </a:rPr>
              <a:t>③子どもへの対応</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67369" y="2246544"/>
            <a:ext cx="5328592" cy="4170372"/>
          </a:xfrm>
          <a:prstGeom prst="rect">
            <a:avLst/>
          </a:prstGeom>
          <a:solidFill>
            <a:srgbClr val="FFFFCC"/>
          </a:solidFill>
        </p:spPr>
        <p:txBody>
          <a:bodyPr wrap="square">
            <a:spAutoFit/>
          </a:bodyPr>
          <a:lstStyle/>
          <a:p>
            <a:pPr marL="360000" indent="-360000" algn="just" hangingPunct="0">
              <a:spcAft>
                <a:spcPts val="600"/>
              </a:spcAft>
              <a:buFont typeface="Wingdings" panose="05000000000000000000" pitchFamily="2" charset="2"/>
              <a:buChar char="p"/>
            </a:pP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子どもの置かれた状況について、</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あらかじめ</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関係者間で</a:t>
            </a:r>
            <a:r>
              <a:rPr lang="ja-JP" altLang="ja-JP" sz="2000" b="1" dirty="0">
                <a:solidFill>
                  <a:srgbClr val="FF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共通理解</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して</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おく</a:t>
            </a:r>
            <a:r>
              <a:rPr lang="ja-JP" altLang="en-US"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a:t>
            </a:r>
            <a:endParaRPr lang="en-US"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a:p>
            <a:pPr marL="360000" indent="-360000" algn="just" hangingPunct="0">
              <a:spcAft>
                <a:spcPts val="600"/>
              </a:spcAft>
              <a:buFont typeface="Wingdings" panose="05000000000000000000" pitchFamily="2" charset="2"/>
              <a:buChar char="p"/>
            </a:pP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がリラックスできる、</a:t>
            </a:r>
            <a:r>
              <a:rPr lang="ja-JP" altLang="ja-JP" sz="2000" b="1" dirty="0">
                <a:solidFill>
                  <a:srgbClr val="FF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静かで落ち着いた場所</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で</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行う</a:t>
            </a:r>
            <a:r>
              <a:rPr lang="ja-JP" altLang="en-US"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a:t>
            </a:r>
            <a:endParaRPr lang="en-US"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a:p>
            <a:pPr marL="360000" indent="-360000" algn="just" hangingPunct="0">
              <a:spcAft>
                <a:spcPts val="600"/>
              </a:spcAft>
              <a:buFont typeface="Wingdings" panose="05000000000000000000" pitchFamily="2" charset="2"/>
              <a:buChar char="p"/>
            </a:pP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が話した内容は</a:t>
            </a:r>
            <a:r>
              <a:rPr lang="ja-JP" altLang="ja-JP" sz="2000" b="1" dirty="0">
                <a:solidFill>
                  <a:srgbClr val="FF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推察を加えず</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、できるだけ</a:t>
            </a:r>
            <a:r>
              <a:rPr lang="ja-JP" altLang="ja-JP" sz="2000" b="1" dirty="0">
                <a:solidFill>
                  <a:srgbClr val="FF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正確に記録</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をする</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a:t>
            </a:r>
            <a:endParaRPr lang="en-US"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a:p>
            <a:pPr marL="360000" indent="-360000" algn="just" hangingPunct="0">
              <a:spcAft>
                <a:spcPts val="600"/>
              </a:spcAft>
              <a:buFont typeface="Wingdings" panose="05000000000000000000" pitchFamily="2" charset="2"/>
              <a:buChar char="p"/>
            </a:pP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がひどい状況を話しても驚かず、動揺を見せないようにする</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a:t>
            </a:r>
            <a:endParaRPr lang="en-US"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a:p>
            <a:pPr marL="360000" indent="-360000" algn="just" hangingPunct="0">
              <a:spcAft>
                <a:spcPts val="600"/>
              </a:spcAft>
              <a:buFont typeface="Wingdings" panose="05000000000000000000" pitchFamily="2" charset="2"/>
              <a:buChar char="p"/>
            </a:pP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からの</a:t>
            </a:r>
            <a:r>
              <a:rPr lang="ja-JP" altLang="ja-JP" sz="2000" b="1" dirty="0">
                <a:solidFill>
                  <a:srgbClr val="FF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聴き取りは、できる限り少ない回数</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に</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する</a:t>
            </a:r>
            <a:endParaRPr lang="en-US"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a:p>
            <a:pPr marL="360000" indent="-360000" algn="just" hangingPunct="0">
              <a:spcAft>
                <a:spcPts val="600"/>
              </a:spcAft>
              <a:buFont typeface="Wingdings" panose="05000000000000000000" pitchFamily="2" charset="2"/>
              <a:buChar char="p"/>
            </a:pP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子ども</a:t>
            </a:r>
            <a:r>
              <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と「誰にも言わない」「親には言わない」等の約束を</a:t>
            </a:r>
            <a:r>
              <a:rPr lang="ja-JP" altLang="ja-JP"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しない</a:t>
            </a:r>
            <a:r>
              <a:rPr lang="ja-JP" altLang="en-US" sz="2000" dirty="0" smtClean="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rPr>
              <a:t>。</a:t>
            </a:r>
            <a:endParaRPr lang="ja-JP" altLang="ja-JP" sz="2000" dirty="0">
              <a:solidFill>
                <a:srgbClr val="000000"/>
              </a:solidFill>
              <a:latin typeface="ＭＳ Ｐゴシック" panose="020B0600070205080204" pitchFamily="50" charset="-128"/>
              <a:ea typeface="ＭＳ Ｐゴシック" panose="020B0600070205080204" pitchFamily="50" charset="-128"/>
              <a:cs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7010400" y="6492493"/>
            <a:ext cx="2133600" cy="365125"/>
          </a:xfrm>
        </p:spPr>
        <p:txBody>
          <a:bodyPr/>
          <a:lstStyle/>
          <a:p>
            <a:fld id="{402A72E2-59D8-4E40-910A-A1617AF4C9CE}" type="slidenum">
              <a:rPr kumimoji="1" lang="ja-JP" altLang="en-US" smtClean="0"/>
              <a:t>15</a:t>
            </a:fld>
            <a:endParaRPr kumimoji="1" lang="ja-JP" altLang="en-US"/>
          </a:p>
        </p:txBody>
      </p:sp>
      <p:sp>
        <p:nvSpPr>
          <p:cNvPr id="7"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児童虐待の初期対応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311385" y="1507782"/>
            <a:ext cx="5040560"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子どもからの聴き取りのポイント</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9" name="角丸四角形 8"/>
          <p:cNvSpPr/>
          <p:nvPr/>
        </p:nvSpPr>
        <p:spPr>
          <a:xfrm>
            <a:off x="6012160" y="2383118"/>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虐待されているとは言い出せない</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6012160" y="4062676"/>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保護者から</a:t>
            </a:r>
            <a:endParaRPr kumimoji="1"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見捨てられる不安</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2" name="角丸四角形 11"/>
          <p:cNvSpPr/>
          <p:nvPr/>
        </p:nvSpPr>
        <p:spPr>
          <a:xfrm>
            <a:off x="6012160" y="3225234"/>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保護者を悪く</a:t>
            </a:r>
            <a:endParaRPr kumimoji="1"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言うことができない</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角丸四角形 12"/>
          <p:cNvSpPr/>
          <p:nvPr/>
        </p:nvSpPr>
        <p:spPr>
          <a:xfrm>
            <a:off x="6012160" y="1541002"/>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虐待されていると</a:t>
            </a:r>
            <a:endParaRPr kumimoji="1"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2000" b="1" dirty="0">
                <a:solidFill>
                  <a:schemeClr val="tx1"/>
                </a:solidFill>
                <a:latin typeface="HG丸ｺﾞｼｯｸM-PRO" panose="020F0600000000000000" pitchFamily="50" charset="-128"/>
                <a:ea typeface="HG丸ｺﾞｼｯｸM-PRO" panose="020F0600000000000000" pitchFamily="50" charset="-128"/>
              </a:rPr>
              <a:t>認識</a:t>
            </a:r>
            <a:r>
              <a:rPr lang="ja-JP" altLang="en-US" sz="2000" b="1" dirty="0" smtClean="0">
                <a:solidFill>
                  <a:schemeClr val="tx1"/>
                </a:solidFill>
                <a:latin typeface="HG丸ｺﾞｼｯｸM-PRO" panose="020F0600000000000000" pitchFamily="50" charset="-128"/>
                <a:ea typeface="HG丸ｺﾞｼｯｸM-PRO" panose="020F0600000000000000" pitchFamily="50" charset="-128"/>
              </a:rPr>
              <a:t>していな</a:t>
            </a:r>
            <a:r>
              <a:rPr lang="ja-JP" altLang="en-US" sz="2000" b="1" dirty="0">
                <a:solidFill>
                  <a:schemeClr val="tx1"/>
                </a:solidFill>
                <a:latin typeface="HG丸ｺﾞｼｯｸM-PRO" panose="020F0600000000000000" pitchFamily="50" charset="-128"/>
                <a:ea typeface="HG丸ｺﾞｼｯｸM-PRO" panose="020F0600000000000000" pitchFamily="50" charset="-128"/>
              </a:rPr>
              <a:t>い</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角丸四角形 10"/>
          <p:cNvSpPr/>
          <p:nvPr/>
        </p:nvSpPr>
        <p:spPr>
          <a:xfrm>
            <a:off x="5796136" y="863420"/>
            <a:ext cx="3168352" cy="60129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子どもの心理状態</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角丸四角形 13"/>
          <p:cNvSpPr/>
          <p:nvPr/>
        </p:nvSpPr>
        <p:spPr>
          <a:xfrm>
            <a:off x="5796136" y="5373216"/>
            <a:ext cx="3168352" cy="983135"/>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子どもの言葉だけで判断しない</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3" name="下矢印 2"/>
          <p:cNvSpPr/>
          <p:nvPr/>
        </p:nvSpPr>
        <p:spPr>
          <a:xfrm>
            <a:off x="7020272" y="4941168"/>
            <a:ext cx="936104" cy="36004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902269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86711" y="840905"/>
            <a:ext cx="3877985" cy="646331"/>
          </a:xfrm>
          <a:prstGeom prst="rect">
            <a:avLst/>
          </a:prstGeom>
        </p:spPr>
        <p:txBody>
          <a:bodyPr wrap="none">
            <a:spAutoFit/>
          </a:bodyPr>
          <a:lstStyle/>
          <a:p>
            <a:r>
              <a:rPr lang="ja-JP" altLang="en-US" sz="3600" dirty="0" smtClean="0">
                <a:latin typeface="HG丸ｺﾞｼｯｸM-PRO" panose="020F0600000000000000" pitchFamily="50" charset="-128"/>
                <a:ea typeface="HG丸ｺﾞｼｯｸM-PRO" panose="020F0600000000000000" pitchFamily="50" charset="-128"/>
              </a:rPr>
              <a:t>④保護者への対応</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179512" y="2228892"/>
            <a:ext cx="5400600" cy="4067780"/>
          </a:xfrm>
          <a:prstGeom prst="rect">
            <a:avLst/>
          </a:prstGeom>
          <a:solidFill>
            <a:srgbClr val="FFFFCC"/>
          </a:solidFill>
        </p:spPr>
        <p:txBody>
          <a:bodyPr wrap="square">
            <a:spAutoFit/>
          </a:bodyPr>
          <a:lstStyle/>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校内組織会議で、事前に</a:t>
            </a:r>
            <a:r>
              <a:rPr lang="ja-JP" altLang="ja-JP" sz="2000" dirty="0" smtClean="0">
                <a:latin typeface="+mn-ea"/>
              </a:rPr>
              <a:t>十分検討してお</a:t>
            </a:r>
            <a:r>
              <a:rPr lang="ja-JP" altLang="en-US" sz="2000" dirty="0" smtClean="0">
                <a:latin typeface="+mn-ea"/>
              </a:rPr>
              <a:t>く</a:t>
            </a:r>
            <a:r>
              <a:rPr lang="ja-JP" altLang="en-US" sz="2000" dirty="0" smtClean="0">
                <a:solidFill>
                  <a:srgbClr val="000000"/>
                </a:solidFill>
                <a:latin typeface="+mn-ea"/>
                <a:cs typeface="HG丸ｺﾞｼｯｸM-PRO" panose="020F0600000000000000" pitchFamily="50" charset="-128"/>
              </a:rPr>
              <a:t>。</a:t>
            </a:r>
            <a:endParaRPr lang="en-US" altLang="ja-JP" sz="2000" dirty="0" smtClean="0">
              <a:solidFill>
                <a:srgbClr val="000000"/>
              </a:solidFill>
              <a:latin typeface="+mn-ea"/>
              <a:cs typeface="HG丸ｺﾞｼｯｸM-PRO" panose="020F0600000000000000" pitchFamily="50" charset="-128"/>
            </a:endParaRPr>
          </a:p>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面接や家庭訪問は、</a:t>
            </a:r>
            <a:r>
              <a:rPr lang="ja-JP" altLang="ja-JP" sz="2000" b="1" dirty="0">
                <a:solidFill>
                  <a:srgbClr val="FF0000"/>
                </a:solidFill>
                <a:latin typeface="+mn-ea"/>
              </a:rPr>
              <a:t>複数の教職員で当たる</a:t>
            </a:r>
            <a:r>
              <a:rPr lang="ja-JP" altLang="en-US" sz="2000" dirty="0" smtClean="0">
                <a:solidFill>
                  <a:srgbClr val="000000"/>
                </a:solidFill>
                <a:latin typeface="+mn-ea"/>
                <a:cs typeface="HG丸ｺﾞｼｯｸM-PRO" panose="020F0600000000000000" pitchFamily="50" charset="-128"/>
              </a:rPr>
              <a:t>。</a:t>
            </a:r>
            <a:endParaRPr lang="en-US" altLang="ja-JP" sz="2000" dirty="0" smtClean="0">
              <a:solidFill>
                <a:srgbClr val="000000"/>
              </a:solidFill>
              <a:latin typeface="+mn-ea"/>
              <a:cs typeface="HG丸ｺﾞｼｯｸM-PRO" panose="020F0600000000000000" pitchFamily="50" charset="-128"/>
            </a:endParaRPr>
          </a:p>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家庭訪問を拒否する場合には無理をせず、来校を促すなど面接の機会を作る</a:t>
            </a:r>
            <a:r>
              <a:rPr lang="ja-JP" altLang="ja-JP" sz="2000" dirty="0" smtClean="0">
                <a:solidFill>
                  <a:srgbClr val="000000"/>
                </a:solidFill>
                <a:latin typeface="+mn-ea"/>
                <a:cs typeface="HG丸ｺﾞｼｯｸM-PRO" panose="020F0600000000000000" pitchFamily="50" charset="-128"/>
              </a:rPr>
              <a:t>。</a:t>
            </a:r>
            <a:endParaRPr lang="en-US" altLang="ja-JP" sz="2000" dirty="0" smtClean="0">
              <a:solidFill>
                <a:srgbClr val="000000"/>
              </a:solidFill>
              <a:latin typeface="+mn-ea"/>
              <a:cs typeface="HG丸ｺﾞｼｯｸM-PRO" panose="020F0600000000000000" pitchFamily="50" charset="-128"/>
            </a:endParaRPr>
          </a:p>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矛盾した話をする場合は、</a:t>
            </a:r>
            <a:r>
              <a:rPr lang="ja-JP" altLang="ja-JP" sz="2000" b="1" dirty="0">
                <a:solidFill>
                  <a:srgbClr val="FF0000"/>
                </a:solidFill>
                <a:latin typeface="+mn-ea"/>
              </a:rPr>
              <a:t>指摘や追及をせず</a:t>
            </a:r>
            <a:r>
              <a:rPr lang="ja-JP" altLang="ja-JP" sz="2000" dirty="0">
                <a:latin typeface="+mn-ea"/>
              </a:rPr>
              <a:t>、その理由や意図を考えながら聞く</a:t>
            </a:r>
            <a:r>
              <a:rPr lang="ja-JP" altLang="ja-JP" sz="2000" dirty="0" smtClean="0">
                <a:solidFill>
                  <a:srgbClr val="000000"/>
                </a:solidFill>
                <a:latin typeface="+mn-ea"/>
                <a:cs typeface="HG丸ｺﾞｼｯｸM-PRO" panose="020F0600000000000000" pitchFamily="50" charset="-128"/>
              </a:rPr>
              <a:t>。</a:t>
            </a:r>
            <a:endParaRPr lang="en-US" altLang="ja-JP" sz="2000" dirty="0" smtClean="0">
              <a:solidFill>
                <a:srgbClr val="000000"/>
              </a:solidFill>
              <a:latin typeface="+mn-ea"/>
              <a:cs typeface="HG丸ｺﾞｼｯｸM-PRO" panose="020F0600000000000000" pitchFamily="50" charset="-128"/>
            </a:endParaRPr>
          </a:p>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虐待だけを話題にすることや</a:t>
            </a:r>
            <a:r>
              <a:rPr lang="ja-JP" altLang="ja-JP" sz="2000" b="1" dirty="0">
                <a:solidFill>
                  <a:srgbClr val="FF0000"/>
                </a:solidFill>
                <a:latin typeface="+mn-ea"/>
              </a:rPr>
              <a:t>批判をすることなどはせず</a:t>
            </a:r>
            <a:r>
              <a:rPr lang="ja-JP" altLang="ja-JP" sz="2000" dirty="0">
                <a:latin typeface="+mn-ea"/>
              </a:rPr>
              <a:t>、保護者の話を</a:t>
            </a:r>
            <a:r>
              <a:rPr lang="ja-JP" altLang="ja-JP" sz="2000" dirty="0" smtClean="0">
                <a:latin typeface="+mn-ea"/>
              </a:rPr>
              <a:t>聞く</a:t>
            </a:r>
            <a:r>
              <a:rPr lang="ja-JP" altLang="en-US" sz="2000" dirty="0" smtClean="0">
                <a:latin typeface="+mn-ea"/>
              </a:rPr>
              <a:t>。</a:t>
            </a:r>
            <a:endParaRPr lang="en-US" altLang="ja-JP" sz="2000" dirty="0" smtClean="0">
              <a:latin typeface="+mn-ea"/>
            </a:endParaRPr>
          </a:p>
          <a:p>
            <a:pPr marL="360000" indent="-360000" algn="just" hangingPunct="0">
              <a:lnSpc>
                <a:spcPts val="2800"/>
              </a:lnSpc>
              <a:spcAft>
                <a:spcPts val="600"/>
              </a:spcAft>
              <a:buFont typeface="Wingdings" panose="05000000000000000000" pitchFamily="2" charset="2"/>
              <a:buChar char="p"/>
            </a:pPr>
            <a:r>
              <a:rPr lang="ja-JP" altLang="ja-JP" sz="2000" dirty="0">
                <a:latin typeface="+mn-ea"/>
              </a:rPr>
              <a:t>家庭訪問や面接が終了した後は、速やかに</a:t>
            </a:r>
            <a:r>
              <a:rPr lang="ja-JP" altLang="ja-JP" sz="2000" b="1" dirty="0">
                <a:solidFill>
                  <a:srgbClr val="FF0000"/>
                </a:solidFill>
                <a:latin typeface="+mn-ea"/>
              </a:rPr>
              <a:t>その状況（事実）を記録</a:t>
            </a:r>
            <a:r>
              <a:rPr lang="ja-JP" altLang="ja-JP" sz="2000" dirty="0" smtClean="0">
                <a:latin typeface="+mn-ea"/>
              </a:rPr>
              <a:t>する</a:t>
            </a:r>
            <a:r>
              <a:rPr lang="ja-JP" altLang="en-US" sz="2000" dirty="0" smtClean="0">
                <a:latin typeface="+mn-ea"/>
              </a:rPr>
              <a:t>。</a:t>
            </a:r>
            <a:endParaRPr lang="ja-JP" altLang="ja-JP" sz="2000" dirty="0">
              <a:solidFill>
                <a:srgbClr val="000000"/>
              </a:solidFill>
              <a:latin typeface="+mn-ea"/>
              <a:cs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16</a:t>
            </a:fld>
            <a:endParaRPr kumimoji="1" lang="ja-JP" altLang="en-US" dirty="0"/>
          </a:p>
        </p:txBody>
      </p:sp>
      <p:sp>
        <p:nvSpPr>
          <p:cNvPr id="7"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児童虐待の初期対応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311385" y="1507782"/>
            <a:ext cx="5040560"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保護者への対応のポイント</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9" name="角丸四角形 8"/>
          <p:cNvSpPr/>
          <p:nvPr/>
        </p:nvSpPr>
        <p:spPr>
          <a:xfrm>
            <a:off x="5796136" y="863420"/>
            <a:ext cx="3168352" cy="60129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b="1"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保護者</a:t>
            </a: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の心理状態</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6012160" y="1541002"/>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子育ての悩み等で</a:t>
            </a:r>
            <a:endParaRPr kumimoji="1"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a:p>
            <a:pPr algn="ctr"/>
            <a:r>
              <a:rPr lang="ja-JP" altLang="en-US" sz="2000" b="1" dirty="0">
                <a:solidFill>
                  <a:schemeClr val="tx1"/>
                </a:solidFill>
                <a:latin typeface="HG丸ｺﾞｼｯｸM-PRO" panose="020F0600000000000000" pitchFamily="50" charset="-128"/>
                <a:ea typeface="HG丸ｺﾞｼｯｸM-PRO" panose="020F0600000000000000" pitchFamily="50" charset="-128"/>
              </a:rPr>
              <a:t>追い詰</a:t>
            </a:r>
            <a:r>
              <a:rPr lang="ja-JP" altLang="en-US" sz="2000" b="1" dirty="0" smtClean="0">
                <a:solidFill>
                  <a:schemeClr val="tx1"/>
                </a:solidFill>
                <a:latin typeface="HG丸ｺﾞｼｯｸM-PRO" panose="020F0600000000000000" pitchFamily="50" charset="-128"/>
                <a:ea typeface="HG丸ｺﾞｼｯｸM-PRO" panose="020F0600000000000000" pitchFamily="50" charset="-128"/>
              </a:rPr>
              <a:t>められてい</a:t>
            </a:r>
            <a:r>
              <a:rPr lang="ja-JP" altLang="en-US" sz="2000" b="1" dirty="0">
                <a:solidFill>
                  <a:schemeClr val="tx1"/>
                </a:solidFill>
                <a:latin typeface="HG丸ｺﾞｼｯｸM-PRO" panose="020F0600000000000000" pitchFamily="50" charset="-128"/>
                <a:ea typeface="HG丸ｺﾞｼｯｸM-PRO" panose="020F0600000000000000" pitchFamily="50" charset="-128"/>
              </a:rPr>
              <a:t>る</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2" name="角丸四角形 11"/>
          <p:cNvSpPr/>
          <p:nvPr/>
        </p:nvSpPr>
        <p:spPr>
          <a:xfrm>
            <a:off x="6012160" y="2382013"/>
            <a:ext cx="2736304" cy="782432"/>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自分自身の行為に</a:t>
            </a:r>
            <a:endParaRPr kumimoji="1"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苦しんでいる</a:t>
            </a:r>
            <a:endParaRPr kumimoji="1" lang="ja-JP" altLang="en-US" sz="2000" b="1"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角丸四角形 12"/>
          <p:cNvSpPr/>
          <p:nvPr/>
        </p:nvSpPr>
        <p:spPr>
          <a:xfrm>
            <a:off x="5796136" y="5373216"/>
            <a:ext cx="3168352" cy="983135"/>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子どもに更なる危害が加えられる可能性</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下矢印 13"/>
          <p:cNvSpPr/>
          <p:nvPr/>
        </p:nvSpPr>
        <p:spPr>
          <a:xfrm>
            <a:off x="6958621" y="3306569"/>
            <a:ext cx="936104" cy="199463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6" name="正方形/長方形 15"/>
          <p:cNvSpPr/>
          <p:nvPr/>
        </p:nvSpPr>
        <p:spPr>
          <a:xfrm>
            <a:off x="6012160" y="3944738"/>
            <a:ext cx="2880320" cy="467239"/>
          </a:xfrm>
          <a:prstGeom prst="rect">
            <a:avLst/>
          </a:prstGeom>
          <a:noFill/>
        </p:spPr>
        <p:txBody>
          <a:bodyPr wrap="square" tIns="0" bIns="36000">
            <a:spAutoFit/>
          </a:bodyPr>
          <a:lstStyle/>
          <a:p>
            <a:pPr algn="ctr"/>
            <a:r>
              <a:rPr lang="ja-JP" altLang="en-US" sz="2800" dirty="0" smtClean="0">
                <a:latin typeface="ＭＳ Ｐゴシック" panose="020B0600070205080204" pitchFamily="50" charset="-128"/>
                <a:ea typeface="ＭＳ Ｐゴシック" panose="020B0600070205080204" pitchFamily="50" charset="-128"/>
                <a:cs typeface="Times New Roman" panose="02020603050405020304" pitchFamily="18" charset="0"/>
              </a:rPr>
              <a:t>責めるような発言</a:t>
            </a:r>
            <a:endParaRPr lang="ja-JP" altLang="en-US"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49691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463232"/>
            <a:ext cx="2133600" cy="365125"/>
          </a:xfrm>
        </p:spPr>
        <p:txBody>
          <a:bodyPr/>
          <a:lstStyle/>
          <a:p>
            <a:fld id="{402A72E2-59D8-4E40-910A-A1617AF4C9CE}" type="slidenum">
              <a:rPr kumimoji="1" lang="ja-JP" altLang="en-US" smtClean="0"/>
              <a:t>17</a:t>
            </a:fld>
            <a:endParaRPr kumimoji="1" lang="ja-JP" altLang="en-US" dirty="0"/>
          </a:p>
        </p:txBody>
      </p:sp>
      <p:sp>
        <p:nvSpPr>
          <p:cNvPr id="9"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a:t>
            </a:r>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児童虐待の初期対応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486711" y="840905"/>
            <a:ext cx="3416320" cy="646331"/>
          </a:xfrm>
          <a:prstGeom prst="rect">
            <a:avLst/>
          </a:prstGeom>
        </p:spPr>
        <p:txBody>
          <a:bodyPr wrap="none">
            <a:spAutoFit/>
          </a:bodyPr>
          <a:lstStyle/>
          <a:p>
            <a:r>
              <a:rPr lang="ja-JP" altLang="en-US" sz="3600" dirty="0" smtClean="0">
                <a:latin typeface="HG丸ｺﾞｼｯｸM-PRO" panose="020F0600000000000000" pitchFamily="50" charset="-128"/>
                <a:ea typeface="HG丸ｺﾞｼｯｸM-PRO" panose="020F0600000000000000" pitchFamily="50" charset="-128"/>
              </a:rPr>
              <a:t>⑤記録の重要性</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1" name="角丸四角形 10"/>
          <p:cNvSpPr/>
          <p:nvPr/>
        </p:nvSpPr>
        <p:spPr>
          <a:xfrm>
            <a:off x="311385" y="1507782"/>
            <a:ext cx="4332623"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根拠の記録</a:t>
            </a:r>
            <a:endParaRPr kumimoji="1" lang="ja-JP" altLang="en-US" sz="32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2" name="角丸四角形 11"/>
          <p:cNvSpPr/>
          <p:nvPr/>
        </p:nvSpPr>
        <p:spPr>
          <a:xfrm>
            <a:off x="311385" y="2394830"/>
            <a:ext cx="4332623"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3200" b="1"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子</a:t>
            </a: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どもの</a:t>
            </a:r>
            <a:r>
              <a:rPr lang="ja-JP" altLang="en-US" sz="3200" b="1"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訴</a:t>
            </a: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えの記録</a:t>
            </a:r>
            <a:endParaRPr kumimoji="1" lang="ja-JP" altLang="en-US" sz="32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3" name="角丸四角形 12"/>
          <p:cNvSpPr/>
          <p:nvPr/>
        </p:nvSpPr>
        <p:spPr>
          <a:xfrm>
            <a:off x="311385" y="4163790"/>
            <a:ext cx="4332623"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3200" b="1"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保護者</a:t>
            </a: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の話の記録</a:t>
            </a:r>
            <a:endParaRPr kumimoji="1" lang="ja-JP" altLang="en-US" sz="32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a:off x="4788023" y="1573775"/>
            <a:ext cx="3744417" cy="467239"/>
          </a:xfrm>
          <a:prstGeom prst="rect">
            <a:avLst/>
          </a:prstGeom>
          <a:solidFill>
            <a:srgbClr val="FFFFCC"/>
          </a:solidFill>
        </p:spPr>
        <p:txBody>
          <a:bodyPr wrap="square" tIns="0" bIns="36000">
            <a:spAutoFit/>
          </a:bodyPr>
          <a:lstStyle/>
          <a:p>
            <a:pPr algn="ctr"/>
            <a:r>
              <a:rPr lang="ja-JP" altLang="en-US" sz="2800" dirty="0" smtClean="0">
                <a:solidFill>
                  <a:srgbClr val="FF0000"/>
                </a:solidFill>
                <a:latin typeface="HG丸ｺﾞｼｯｸM-PRO" panose="020F0600000000000000" pitchFamily="50" charset="-128"/>
                <a:ea typeface="HG丸ｺﾞｼｯｸM-PRO" panose="020F0600000000000000" pitchFamily="50" charset="-128"/>
                <a:cs typeface="Times New Roman" panose="02020603050405020304" pitchFamily="18" charset="0"/>
              </a:rPr>
              <a:t>具体的に、時系列で</a:t>
            </a:r>
            <a:endParaRPr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a:off x="4788023" y="2459080"/>
            <a:ext cx="3744416" cy="467239"/>
          </a:xfrm>
          <a:prstGeom prst="rect">
            <a:avLst/>
          </a:prstGeom>
          <a:solidFill>
            <a:srgbClr val="FFFFCC"/>
          </a:solidFill>
        </p:spPr>
        <p:txBody>
          <a:bodyPr wrap="square" tIns="0" bIns="36000">
            <a:spAutoFit/>
          </a:bodyPr>
          <a:lstStyle/>
          <a:p>
            <a:pPr algn="ctr"/>
            <a:r>
              <a:rPr lang="ja-JP" altLang="en-US" sz="2800" dirty="0" smtClean="0">
                <a:solidFill>
                  <a:srgbClr val="FF0000"/>
                </a:solidFill>
                <a:latin typeface="HG丸ｺﾞｼｯｸM-PRO" panose="020F0600000000000000" pitchFamily="50" charset="-128"/>
                <a:ea typeface="HG丸ｺﾞｼｯｸM-PRO" panose="020F0600000000000000" pitchFamily="50" charset="-128"/>
              </a:rPr>
              <a:t>言葉、表情、態度</a:t>
            </a:r>
            <a:endParaRPr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a:off x="4811320" y="4230819"/>
            <a:ext cx="3744416" cy="467239"/>
          </a:xfrm>
          <a:prstGeom prst="rect">
            <a:avLst/>
          </a:prstGeom>
          <a:solidFill>
            <a:srgbClr val="FFFFCC"/>
          </a:solidFill>
        </p:spPr>
        <p:txBody>
          <a:bodyPr wrap="square" tIns="0" bIns="36000">
            <a:spAutoFit/>
          </a:bodyPr>
          <a:lstStyle/>
          <a:p>
            <a:pPr algn="ctr"/>
            <a:r>
              <a:rPr lang="ja-JP" altLang="en-US" sz="2800" dirty="0">
                <a:solidFill>
                  <a:srgbClr val="FF0000"/>
                </a:solidFill>
                <a:latin typeface="HG丸ｺﾞｼｯｸM-PRO" panose="020F0600000000000000" pitchFamily="50" charset="-128"/>
                <a:ea typeface="HG丸ｺﾞｼｯｸM-PRO" panose="020F0600000000000000" pitchFamily="50" charset="-128"/>
                <a:cs typeface="Times New Roman" panose="02020603050405020304" pitchFamily="18" charset="0"/>
              </a:rPr>
              <a:t>経過</a:t>
            </a:r>
            <a:r>
              <a:rPr lang="ja-JP" altLang="en-US" sz="2800" dirty="0" smtClean="0">
                <a:solidFill>
                  <a:srgbClr val="FF0000"/>
                </a:solidFill>
                <a:latin typeface="HG丸ｺﾞｼｯｸM-PRO" panose="020F0600000000000000" pitchFamily="50" charset="-128"/>
                <a:ea typeface="HG丸ｺﾞｼｯｸM-PRO" panose="020F0600000000000000" pitchFamily="50" charset="-128"/>
                <a:cs typeface="Times New Roman" panose="02020603050405020304" pitchFamily="18" charset="0"/>
              </a:rPr>
              <a:t>に従い、具体的に</a:t>
            </a:r>
            <a:endParaRPr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7" name="角丸四角形 16"/>
          <p:cNvSpPr/>
          <p:nvPr/>
        </p:nvSpPr>
        <p:spPr>
          <a:xfrm>
            <a:off x="325433" y="5084013"/>
            <a:ext cx="8361367" cy="1175827"/>
          </a:xfrm>
          <a:prstGeom prst="roundRect">
            <a:avLst/>
          </a:prstGeom>
          <a:ln/>
        </p:spPr>
        <p:style>
          <a:lnRef idx="0">
            <a:schemeClr val="accent6"/>
          </a:lnRef>
          <a:fillRef idx="3">
            <a:schemeClr val="accent6"/>
          </a:fillRef>
          <a:effectRef idx="3">
            <a:schemeClr val="accent6"/>
          </a:effectRef>
          <a:fontRef idx="minor">
            <a:schemeClr val="lt1"/>
          </a:fontRef>
        </p:style>
        <p:txBody>
          <a:bodyPr tIns="72000" bIns="72000" rtlCol="0" anchor="ctr"/>
          <a:lstStyle/>
          <a:p>
            <a:pPr algn="just"/>
            <a:r>
              <a:rPr lang="ja-JP" altLang="ja-JP" sz="3200" dirty="0" smtClean="0">
                <a:latin typeface="+mn-ea"/>
              </a:rPr>
              <a:t>傷</a:t>
            </a:r>
            <a:r>
              <a:rPr lang="ja-JP" altLang="ja-JP" sz="3200" dirty="0">
                <a:latin typeface="+mn-ea"/>
              </a:rPr>
              <a:t>や</a:t>
            </a:r>
            <a:r>
              <a:rPr lang="ja-JP" altLang="ja-JP" sz="3200" dirty="0" smtClean="0">
                <a:latin typeface="+mn-ea"/>
              </a:rPr>
              <a:t>あざ</a:t>
            </a:r>
            <a:r>
              <a:rPr lang="ja-JP" altLang="en-US" sz="3200" dirty="0" smtClean="0">
                <a:latin typeface="+mn-ea"/>
              </a:rPr>
              <a:t>等</a:t>
            </a:r>
            <a:r>
              <a:rPr lang="ja-JP" altLang="ja-JP" sz="3200" dirty="0" smtClean="0">
                <a:latin typeface="+mn-ea"/>
              </a:rPr>
              <a:t>について</a:t>
            </a:r>
            <a:r>
              <a:rPr lang="ja-JP" altLang="en-US" sz="3200" dirty="0" smtClean="0">
                <a:latin typeface="+mn-ea"/>
              </a:rPr>
              <a:t>は</a:t>
            </a:r>
            <a:r>
              <a:rPr lang="ja-JP" altLang="ja-JP" sz="3200" dirty="0" smtClean="0">
                <a:latin typeface="+mn-ea"/>
              </a:rPr>
              <a:t>、大きさ</a:t>
            </a:r>
            <a:r>
              <a:rPr lang="ja-JP" altLang="ja-JP" sz="3200" dirty="0">
                <a:latin typeface="+mn-ea"/>
              </a:rPr>
              <a:t>や位置を明確にして、</a:t>
            </a:r>
            <a:r>
              <a:rPr lang="ja-JP" altLang="ja-JP" sz="3200" dirty="0" smtClean="0">
                <a:latin typeface="+mn-ea"/>
              </a:rPr>
              <a:t>絵</a:t>
            </a:r>
            <a:r>
              <a:rPr lang="ja-JP" altLang="en-US" sz="3200" dirty="0" smtClean="0">
                <a:latin typeface="+mn-ea"/>
              </a:rPr>
              <a:t>などで</a:t>
            </a:r>
            <a:r>
              <a:rPr lang="ja-JP" altLang="ja-JP" sz="3200" dirty="0" smtClean="0">
                <a:latin typeface="+mn-ea"/>
              </a:rPr>
              <a:t>記録</a:t>
            </a:r>
            <a:r>
              <a:rPr lang="ja-JP" altLang="ja-JP" sz="3200" dirty="0">
                <a:latin typeface="+mn-ea"/>
              </a:rPr>
              <a:t>す</a:t>
            </a:r>
            <a:r>
              <a:rPr lang="ja-JP" altLang="en-US" sz="3200" dirty="0">
                <a:latin typeface="+mn-ea"/>
              </a:rPr>
              <a:t>る</a:t>
            </a:r>
            <a:r>
              <a:rPr lang="ja-JP" altLang="en-US" sz="3200" dirty="0" smtClean="0">
                <a:latin typeface="+mn-ea"/>
              </a:rPr>
              <a:t>。</a:t>
            </a:r>
            <a:endParaRPr kumimoji="1" lang="ja-JP" altLang="en-US" sz="3200" dirty="0">
              <a:solidFill>
                <a:schemeClr val="bg1"/>
              </a:solidFill>
              <a:latin typeface="+mn-ea"/>
            </a:endParaRPr>
          </a:p>
        </p:txBody>
      </p:sp>
      <p:sp>
        <p:nvSpPr>
          <p:cNvPr id="18" name="角丸四角形 17"/>
          <p:cNvSpPr/>
          <p:nvPr/>
        </p:nvSpPr>
        <p:spPr>
          <a:xfrm>
            <a:off x="311385" y="3279310"/>
            <a:ext cx="4332623"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情報の記録</a:t>
            </a:r>
            <a:endParaRPr kumimoji="1" lang="ja-JP" altLang="en-US" sz="32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正方形/長方形 18"/>
          <p:cNvSpPr/>
          <p:nvPr/>
        </p:nvSpPr>
        <p:spPr>
          <a:xfrm>
            <a:off x="4788023" y="3346339"/>
            <a:ext cx="3744416" cy="467239"/>
          </a:xfrm>
          <a:prstGeom prst="rect">
            <a:avLst/>
          </a:prstGeom>
          <a:solidFill>
            <a:srgbClr val="FFFFCC"/>
          </a:solidFill>
        </p:spPr>
        <p:txBody>
          <a:bodyPr wrap="square" tIns="0" bIns="36000">
            <a:spAutoFit/>
          </a:bodyPr>
          <a:lstStyle/>
          <a:p>
            <a:pPr algn="ctr"/>
            <a:r>
              <a:rPr lang="ja-JP" altLang="en-US" sz="2800" dirty="0">
                <a:solidFill>
                  <a:srgbClr val="FF0000"/>
                </a:solidFill>
                <a:latin typeface="HG丸ｺﾞｼｯｸM-PRO" panose="020F0600000000000000" pitchFamily="50" charset="-128"/>
                <a:ea typeface="HG丸ｺﾞｼｯｸM-PRO" panose="020F0600000000000000" pitchFamily="50" charset="-128"/>
              </a:rPr>
              <a:t>伝聞</a:t>
            </a:r>
            <a:r>
              <a:rPr lang="ja-JP" altLang="en-US" sz="2800" dirty="0" smtClean="0">
                <a:solidFill>
                  <a:srgbClr val="FF0000"/>
                </a:solidFill>
                <a:latin typeface="HG丸ｺﾞｼｯｸM-PRO" panose="020F0600000000000000" pitchFamily="50" charset="-128"/>
                <a:ea typeface="HG丸ｺﾞｼｯｸM-PRO" panose="020F0600000000000000" pitchFamily="50" charset="-128"/>
              </a:rPr>
              <a:t>情報との区別</a:t>
            </a:r>
            <a:endParaRPr lang="ja-JP" altLang="en-US" sz="2800"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0426020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（３）性的虐待の理解と対応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3" name="スライド番号プレースホルダー 2"/>
          <p:cNvSpPr>
            <a:spLocks noGrp="1"/>
          </p:cNvSpPr>
          <p:nvPr>
            <p:ph type="sldNum" sz="quarter" idx="12"/>
          </p:nvPr>
        </p:nvSpPr>
        <p:spPr>
          <a:xfrm>
            <a:off x="7010400" y="6480903"/>
            <a:ext cx="2133600" cy="365125"/>
          </a:xfrm>
        </p:spPr>
        <p:txBody>
          <a:bodyPr/>
          <a:lstStyle/>
          <a:p>
            <a:fld id="{402A72E2-59D8-4E40-910A-A1617AF4C9CE}" type="slidenum">
              <a:rPr kumimoji="1" lang="ja-JP" altLang="en-US" smtClean="0"/>
              <a:t>18</a:t>
            </a:fld>
            <a:endParaRPr kumimoji="1" lang="ja-JP" altLang="en-US" dirty="0"/>
          </a:p>
        </p:txBody>
      </p:sp>
      <p:sp>
        <p:nvSpPr>
          <p:cNvPr id="14" name="タイトル 1"/>
          <p:cNvSpPr txBox="1">
            <a:spLocks/>
          </p:cNvSpPr>
          <p:nvPr/>
        </p:nvSpPr>
        <p:spPr>
          <a:xfrm>
            <a:off x="170544" y="922279"/>
            <a:ext cx="3720927" cy="592869"/>
          </a:xfrm>
          <a:prstGeom prst="round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3200" dirty="0" smtClean="0">
                <a:solidFill>
                  <a:schemeClr val="bg1"/>
                </a:solidFill>
                <a:latin typeface="HG丸ｺﾞｼｯｸM-PRO" panose="020F0600000000000000" pitchFamily="50" charset="-128"/>
                <a:ea typeface="HG丸ｺﾞｼｯｸM-PRO" panose="020F0600000000000000" pitchFamily="50" charset="-128"/>
              </a:rPr>
              <a:t>性的</a:t>
            </a:r>
            <a:r>
              <a:rPr lang="ja-JP" altLang="en-US" sz="3200" dirty="0">
                <a:solidFill>
                  <a:schemeClr val="bg1"/>
                </a:solidFill>
                <a:latin typeface="HG丸ｺﾞｼｯｸM-PRO" panose="020F0600000000000000" pitchFamily="50" charset="-128"/>
                <a:ea typeface="HG丸ｺﾞｼｯｸM-PRO" panose="020F0600000000000000" pitchFamily="50" charset="-128"/>
              </a:rPr>
              <a:t>虐待</a:t>
            </a:r>
            <a:r>
              <a:rPr lang="ja-JP" altLang="en-US" sz="3200" dirty="0" smtClean="0">
                <a:solidFill>
                  <a:schemeClr val="bg1"/>
                </a:solidFill>
                <a:latin typeface="HG丸ｺﾞｼｯｸM-PRO" panose="020F0600000000000000" pitchFamily="50" charset="-128"/>
                <a:ea typeface="HG丸ｺﾞｼｯｸM-PRO" panose="020F0600000000000000" pitchFamily="50" charset="-128"/>
              </a:rPr>
              <a:t>の特徴</a:t>
            </a:r>
            <a:r>
              <a:rPr lang="en-US" altLang="ja-JP" sz="3200" dirty="0" smtClean="0">
                <a:solidFill>
                  <a:schemeClr val="bg1"/>
                </a:solidFill>
                <a:latin typeface="HG丸ｺﾞｼｯｸM-PRO" panose="020F0600000000000000" pitchFamily="50" charset="-128"/>
                <a:ea typeface="HG丸ｺﾞｼｯｸM-PRO" panose="020F0600000000000000" pitchFamily="50" charset="-128"/>
              </a:rPr>
              <a:t> </a:t>
            </a:r>
            <a:r>
              <a:rPr lang="ja-JP" altLang="en-US" sz="3200" b="1" dirty="0">
                <a:solidFill>
                  <a:schemeClr val="bg1"/>
                </a:solidFill>
                <a:latin typeface="HG丸ｺﾞｼｯｸM-PRO" panose="020F0600000000000000" pitchFamily="50" charset="-128"/>
                <a:ea typeface="HG丸ｺﾞｼｯｸM-PRO" panose="020F0600000000000000" pitchFamily="50" charset="-128"/>
              </a:rPr>
              <a:t>　　　</a:t>
            </a:r>
          </a:p>
        </p:txBody>
      </p:sp>
      <p:sp>
        <p:nvSpPr>
          <p:cNvPr id="15" name="タイトル 1"/>
          <p:cNvSpPr txBox="1">
            <a:spLocks/>
          </p:cNvSpPr>
          <p:nvPr/>
        </p:nvSpPr>
        <p:spPr>
          <a:xfrm>
            <a:off x="170543" y="2132856"/>
            <a:ext cx="7695936" cy="976432"/>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dirty="0" smtClean="0">
                <a:latin typeface="UD デジタル 教科書体 NP-R" panose="02020400000000000000" pitchFamily="18" charset="-128"/>
                <a:ea typeface="UD デジタル 教科書体 NP-R" panose="02020400000000000000" pitchFamily="18" charset="-128"/>
              </a:rPr>
              <a:t>外見的な証拠が見つかりにくい。</a:t>
            </a:r>
            <a:endParaRPr lang="en-US" altLang="ja-JP" sz="2800" dirty="0" smtClean="0">
              <a:latin typeface="UD デジタル 教科書体 NP-R" panose="02020400000000000000" pitchFamily="18" charset="-128"/>
              <a:ea typeface="UD デジタル 教科書体 NP-R" panose="02020400000000000000" pitchFamily="18" charset="-128"/>
            </a:endParaRPr>
          </a:p>
          <a:p>
            <a:pPr algn="l"/>
            <a:r>
              <a:rPr lang="ja-JP" altLang="en-US" sz="2800" dirty="0" smtClean="0">
                <a:latin typeface="UD デジタル 教科書体 NP-R" panose="02020400000000000000" pitchFamily="18" charset="-128"/>
                <a:ea typeface="UD デジタル 教科書体 NP-R" panose="02020400000000000000" pitchFamily="18" charset="-128"/>
              </a:rPr>
              <a:t>子ども自身がその事実を否認する。</a:t>
            </a:r>
            <a:r>
              <a:rPr lang="ja-JP" altLang="en-US" sz="2800" dirty="0">
                <a:latin typeface="UD デジタル 教科書体 NP-R" panose="02020400000000000000" pitchFamily="18" charset="-128"/>
                <a:ea typeface="UD デジタル 教科書体 NP-R" panose="02020400000000000000" pitchFamily="18" charset="-128"/>
              </a:rPr>
              <a:t>　　　　　　　</a:t>
            </a:r>
          </a:p>
        </p:txBody>
      </p:sp>
      <p:sp>
        <p:nvSpPr>
          <p:cNvPr id="16" name="正方形/長方形 15"/>
          <p:cNvSpPr/>
          <p:nvPr/>
        </p:nvSpPr>
        <p:spPr>
          <a:xfrm>
            <a:off x="-1" y="1548081"/>
            <a:ext cx="3720927" cy="584775"/>
          </a:xfrm>
          <a:prstGeom prst="rect">
            <a:avLst/>
          </a:prstGeom>
        </p:spPr>
        <p:txBody>
          <a:bodyPr wrap="square">
            <a:spAutoFit/>
          </a:bodyPr>
          <a:lstStyle/>
          <a:p>
            <a:r>
              <a:rPr lang="ja-JP" altLang="en-US" sz="3200" dirty="0" smtClean="0">
                <a:latin typeface="HG丸ｺﾞｼｯｸM-PRO" panose="020F0600000000000000" pitchFamily="50" charset="-128"/>
                <a:ea typeface="HG丸ｺﾞｼｯｸM-PRO" panose="020F0600000000000000" pitchFamily="50" charset="-128"/>
              </a:rPr>
              <a:t>①発見が難しい</a:t>
            </a:r>
            <a:endParaRPr lang="ja-JP" altLang="en-US" sz="3200" dirty="0">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a:off x="0" y="3109288"/>
            <a:ext cx="3720927" cy="584775"/>
          </a:xfrm>
          <a:prstGeom prst="rect">
            <a:avLst/>
          </a:prstGeom>
        </p:spPr>
        <p:txBody>
          <a:bodyPr wrap="square">
            <a:spAutoFit/>
          </a:bodyPr>
          <a:lstStyle/>
          <a:p>
            <a:r>
              <a:rPr lang="ja-JP" altLang="en-US" sz="3200" dirty="0" smtClean="0">
                <a:latin typeface="HG丸ｺﾞｼｯｸM-PRO" panose="020F0600000000000000" pitchFamily="50" charset="-128"/>
                <a:ea typeface="HG丸ｺﾞｼｯｸM-PRO" panose="020F0600000000000000" pitchFamily="50" charset="-128"/>
              </a:rPr>
              <a:t>②対応が難しい</a:t>
            </a:r>
            <a:endParaRPr lang="ja-JP" altLang="en-US" sz="3200" dirty="0">
              <a:latin typeface="HG丸ｺﾞｼｯｸM-PRO" panose="020F0600000000000000" pitchFamily="50" charset="-128"/>
              <a:ea typeface="HG丸ｺﾞｼｯｸM-PRO" panose="020F0600000000000000" pitchFamily="50" charset="-128"/>
            </a:endParaRPr>
          </a:p>
        </p:txBody>
      </p:sp>
      <p:sp>
        <p:nvSpPr>
          <p:cNvPr id="18" name="タイトル 1"/>
          <p:cNvSpPr txBox="1">
            <a:spLocks/>
          </p:cNvSpPr>
          <p:nvPr/>
        </p:nvSpPr>
        <p:spPr>
          <a:xfrm>
            <a:off x="170543" y="3686420"/>
            <a:ext cx="8829440" cy="528139"/>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dirty="0" smtClean="0">
                <a:latin typeface="HG丸ｺﾞｼｯｸM-PRO" panose="020F0600000000000000" pitchFamily="50" charset="-128"/>
                <a:ea typeface="HG丸ｺﾞｼｯｸM-PRO" panose="020F0600000000000000" pitchFamily="50" charset="-128"/>
              </a:rPr>
              <a:t>年齢が高くなるほど、精神症状や問題行動が多発する。</a:t>
            </a:r>
            <a:r>
              <a:rPr lang="ja-JP" altLang="en-US" sz="2800" dirty="0">
                <a:latin typeface="HG丸ｺﾞｼｯｸM-PRO" panose="020F0600000000000000" pitchFamily="50" charset="-128"/>
                <a:ea typeface="HG丸ｺﾞｼｯｸM-PRO" panose="020F0600000000000000" pitchFamily="50" charset="-128"/>
              </a:rPr>
              <a:t>　　　　　　　</a:t>
            </a:r>
          </a:p>
        </p:txBody>
      </p:sp>
      <p:sp>
        <p:nvSpPr>
          <p:cNvPr id="19" name="タイトル 1"/>
          <p:cNvSpPr txBox="1">
            <a:spLocks/>
          </p:cNvSpPr>
          <p:nvPr/>
        </p:nvSpPr>
        <p:spPr>
          <a:xfrm>
            <a:off x="170543" y="4309376"/>
            <a:ext cx="7839953" cy="113322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心的外傷後ストレス障害を引き起こす等</a:t>
            </a:r>
            <a:endParaRPr lang="en-US" altLang="ja-JP" sz="3200" dirty="0" smtClean="0">
              <a:solidFill>
                <a:srgbClr val="FF0000"/>
              </a:solidFill>
              <a:latin typeface="HG丸ｺﾞｼｯｸM-PRO" panose="020F0600000000000000" pitchFamily="50" charset="-128"/>
              <a:ea typeface="HG丸ｺﾞｼｯｸM-PRO" panose="020F0600000000000000" pitchFamily="50" charset="-128"/>
            </a:endParaRPr>
          </a:p>
          <a:p>
            <a:pPr algn="l"/>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心身の健康に与える影響は深刻</a:t>
            </a:r>
            <a:r>
              <a:rPr lang="ja-JP" altLang="en-US" sz="3200" b="1" dirty="0">
                <a:solidFill>
                  <a:srgbClr val="FF0000"/>
                </a:solidFill>
                <a:latin typeface="HG丸ｺﾞｼｯｸM-PRO" panose="020F0600000000000000" pitchFamily="50" charset="-128"/>
                <a:ea typeface="HG丸ｺﾞｼｯｸM-PRO" panose="020F0600000000000000" pitchFamily="50" charset="-128"/>
              </a:rPr>
              <a:t>　　　</a:t>
            </a:r>
          </a:p>
        </p:txBody>
      </p:sp>
      <p:sp>
        <p:nvSpPr>
          <p:cNvPr id="20" name="タイトル 1"/>
          <p:cNvSpPr txBox="1">
            <a:spLocks/>
          </p:cNvSpPr>
          <p:nvPr/>
        </p:nvSpPr>
        <p:spPr>
          <a:xfrm>
            <a:off x="2409568" y="5571710"/>
            <a:ext cx="5841616" cy="1157807"/>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latin typeface="HG丸ｺﾞｼｯｸM-PRO" panose="020F0600000000000000" pitchFamily="50" charset="-128"/>
                <a:ea typeface="HG丸ｺﾞｼｯｸM-PRO" panose="020F0600000000000000" pitchFamily="50" charset="-128"/>
              </a:rPr>
              <a:t>加害者と被害者</a:t>
            </a:r>
            <a:r>
              <a:rPr lang="ja-JP" altLang="en-US" sz="2400" dirty="0" smtClean="0">
                <a:latin typeface="HG丸ｺﾞｼｯｸM-PRO" panose="020F0600000000000000" pitchFamily="50" charset="-128"/>
                <a:ea typeface="HG丸ｺﾞｼｯｸM-PRO" panose="020F0600000000000000" pitchFamily="50" charset="-128"/>
              </a:rPr>
              <a:t>の関係（親密さ）</a:t>
            </a:r>
            <a:endParaRPr lang="en-US" altLang="ja-JP" sz="2400" dirty="0" smtClean="0">
              <a:latin typeface="HG丸ｺﾞｼｯｸM-PRO" panose="020F0600000000000000" pitchFamily="50" charset="-128"/>
              <a:ea typeface="HG丸ｺﾞｼｯｸM-PRO" panose="020F0600000000000000" pitchFamily="50" charset="-128"/>
            </a:endParaRPr>
          </a:p>
          <a:p>
            <a:pPr algn="l"/>
            <a:r>
              <a:rPr lang="ja-JP" altLang="en-US" sz="2400" dirty="0" smtClean="0">
                <a:latin typeface="HG丸ｺﾞｼｯｸM-PRO" panose="020F0600000000000000" pitchFamily="50" charset="-128"/>
                <a:ea typeface="HG丸ｺﾞｼｯｸM-PRO" panose="020F0600000000000000" pitchFamily="50" charset="-128"/>
              </a:rPr>
              <a:t>子ども</a:t>
            </a:r>
            <a:r>
              <a:rPr lang="ja-JP" altLang="en-US" sz="2400" dirty="0">
                <a:latin typeface="HG丸ｺﾞｼｯｸM-PRO" panose="020F0600000000000000" pitchFamily="50" charset="-128"/>
                <a:ea typeface="HG丸ｺﾞｼｯｸM-PRO" panose="020F0600000000000000" pitchFamily="50" charset="-128"/>
              </a:rPr>
              <a:t>を守れる保護者が</a:t>
            </a:r>
            <a:r>
              <a:rPr lang="ja-JP" altLang="en-US" sz="2400" dirty="0" smtClean="0">
                <a:latin typeface="HG丸ｺﾞｼｯｸM-PRO" panose="020F0600000000000000" pitchFamily="50" charset="-128"/>
                <a:ea typeface="HG丸ｺﾞｼｯｸM-PRO" panose="020F0600000000000000" pitchFamily="50" charset="-128"/>
              </a:rPr>
              <a:t>いない</a:t>
            </a:r>
            <a:endParaRPr lang="en-US" altLang="ja-JP" sz="2400" dirty="0" smtClean="0">
              <a:latin typeface="HG丸ｺﾞｼｯｸM-PRO" panose="020F0600000000000000" pitchFamily="50" charset="-128"/>
              <a:ea typeface="HG丸ｺﾞｼｯｸM-PRO" panose="020F0600000000000000" pitchFamily="50" charset="-128"/>
            </a:endParaRPr>
          </a:p>
          <a:p>
            <a:pPr algn="l"/>
            <a:r>
              <a:rPr lang="ja-JP" altLang="en-US" sz="2400" dirty="0" smtClean="0">
                <a:latin typeface="HG丸ｺﾞｼｯｸM-PRO" panose="020F0600000000000000" pitchFamily="50" charset="-128"/>
                <a:ea typeface="HG丸ｺﾞｼｯｸM-PRO" panose="020F0600000000000000" pitchFamily="50" charset="-128"/>
              </a:rPr>
              <a:t>虐待期間が</a:t>
            </a:r>
            <a:r>
              <a:rPr lang="ja-JP" altLang="en-US" sz="2400" dirty="0">
                <a:latin typeface="HG丸ｺﾞｼｯｸM-PRO" panose="020F0600000000000000" pitchFamily="50" charset="-128"/>
                <a:ea typeface="HG丸ｺﾞｼｯｸM-PRO" panose="020F0600000000000000" pitchFamily="50" charset="-128"/>
              </a:rPr>
              <a:t>長期に及ぶことが</a:t>
            </a:r>
            <a:r>
              <a:rPr lang="ja-JP" altLang="en-US" sz="2400" dirty="0" smtClean="0">
                <a:latin typeface="HG丸ｺﾞｼｯｸM-PRO" panose="020F0600000000000000" pitchFamily="50" charset="-128"/>
                <a:ea typeface="HG丸ｺﾞｼｯｸM-PRO" panose="020F0600000000000000" pitchFamily="50" charset="-128"/>
              </a:rPr>
              <a:t>多い　等</a:t>
            </a:r>
            <a:r>
              <a:rPr lang="ja-JP" altLang="en-US" sz="2400" dirty="0">
                <a:latin typeface="HG丸ｺﾞｼｯｸM-PRO" panose="020F0600000000000000" pitchFamily="50" charset="-128"/>
                <a:ea typeface="HG丸ｺﾞｼｯｸM-PRO" panose="020F0600000000000000" pitchFamily="50" charset="-128"/>
              </a:rPr>
              <a:t>　　　　　　　</a:t>
            </a:r>
          </a:p>
        </p:txBody>
      </p:sp>
      <p:sp>
        <p:nvSpPr>
          <p:cNvPr id="21" name="角丸四角形 20"/>
          <p:cNvSpPr/>
          <p:nvPr/>
        </p:nvSpPr>
        <p:spPr>
          <a:xfrm>
            <a:off x="170543" y="5616568"/>
            <a:ext cx="2232249" cy="1112949"/>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32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要　因</a:t>
            </a:r>
            <a:endParaRPr lang="ja-JP" altLang="en-US" sz="3200" b="1" dirty="0">
              <a:solidFill>
                <a:schemeClr val="bg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566709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（３）性的虐待の理解と対応</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3" name="スライド番号プレースホルダー 2"/>
          <p:cNvSpPr>
            <a:spLocks noGrp="1"/>
          </p:cNvSpPr>
          <p:nvPr>
            <p:ph type="sldNum" sz="quarter" idx="12"/>
          </p:nvPr>
        </p:nvSpPr>
        <p:spPr>
          <a:xfrm>
            <a:off x="7010400" y="6480903"/>
            <a:ext cx="2133600" cy="365125"/>
          </a:xfrm>
        </p:spPr>
        <p:txBody>
          <a:bodyPr/>
          <a:lstStyle/>
          <a:p>
            <a:fld id="{402A72E2-59D8-4E40-910A-A1617AF4C9CE}" type="slidenum">
              <a:rPr kumimoji="1" lang="ja-JP" altLang="en-US" smtClean="0"/>
              <a:t>19</a:t>
            </a:fld>
            <a:endParaRPr kumimoji="1" lang="ja-JP" altLang="en-US" dirty="0"/>
          </a:p>
        </p:txBody>
      </p:sp>
      <p:sp>
        <p:nvSpPr>
          <p:cNvPr id="14" name="タイトル 1"/>
          <p:cNvSpPr txBox="1">
            <a:spLocks/>
          </p:cNvSpPr>
          <p:nvPr/>
        </p:nvSpPr>
        <p:spPr>
          <a:xfrm>
            <a:off x="4665417" y="1743306"/>
            <a:ext cx="2952115" cy="997211"/>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dirty="0" smtClean="0">
                <a:latin typeface="HG丸ｺﾞｼｯｸM-PRO" panose="020F0600000000000000" pitchFamily="50" charset="-128"/>
                <a:ea typeface="HG丸ｺﾞｼｯｸM-PRO" panose="020F0600000000000000" pitchFamily="50" charset="-128"/>
              </a:rPr>
              <a:t>性に関わる言動</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被害体験の告白</a:t>
            </a:r>
            <a:r>
              <a:rPr lang="ja-JP" altLang="en-US" sz="2800" dirty="0">
                <a:latin typeface="HG丸ｺﾞｼｯｸM-PRO" panose="020F0600000000000000" pitchFamily="50" charset="-128"/>
                <a:ea typeface="HG丸ｺﾞｼｯｸM-PRO" panose="020F0600000000000000" pitchFamily="50" charset="-128"/>
              </a:rPr>
              <a:t>　　　　　　　</a:t>
            </a:r>
          </a:p>
        </p:txBody>
      </p:sp>
      <p:sp>
        <p:nvSpPr>
          <p:cNvPr id="15" name="爆発 2 14"/>
          <p:cNvSpPr/>
          <p:nvPr/>
        </p:nvSpPr>
        <p:spPr>
          <a:xfrm>
            <a:off x="151729" y="1484659"/>
            <a:ext cx="4680519" cy="1521867"/>
          </a:xfrm>
          <a:prstGeom prst="irregularSeal2">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16" name="角丸四角形 15"/>
          <p:cNvSpPr/>
          <p:nvPr/>
        </p:nvSpPr>
        <p:spPr>
          <a:xfrm>
            <a:off x="1256944" y="3027730"/>
            <a:ext cx="5020754" cy="67224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2800" dirty="0">
                <a:latin typeface="HG丸ｺﾞｼｯｸM-PRO" panose="020F0600000000000000" pitchFamily="50" charset="-128"/>
                <a:ea typeface="HG丸ｺﾞｼｯｸM-PRO" panose="020F0600000000000000" pitchFamily="50" charset="-128"/>
              </a:rPr>
              <a:t>早急に校内組織会議の開催</a:t>
            </a:r>
          </a:p>
        </p:txBody>
      </p:sp>
      <p:sp>
        <p:nvSpPr>
          <p:cNvPr id="17" name="角丸四角形 16"/>
          <p:cNvSpPr/>
          <p:nvPr/>
        </p:nvSpPr>
        <p:spPr>
          <a:xfrm>
            <a:off x="223737" y="4731319"/>
            <a:ext cx="3433355" cy="63982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800" dirty="0">
                <a:latin typeface="HG丸ｺﾞｼｯｸM-PRO" panose="020F0600000000000000" pitchFamily="50" charset="-128"/>
                <a:ea typeface="HG丸ｺﾞｼｯｸM-PRO" panose="020F0600000000000000" pitchFamily="50" charset="-128"/>
              </a:rPr>
              <a:t>所管の教育委員会</a:t>
            </a:r>
          </a:p>
        </p:txBody>
      </p:sp>
      <p:sp>
        <p:nvSpPr>
          <p:cNvPr id="18" name="角丸四角形 17"/>
          <p:cNvSpPr/>
          <p:nvPr/>
        </p:nvSpPr>
        <p:spPr>
          <a:xfrm>
            <a:off x="3820995" y="4728092"/>
            <a:ext cx="3919357" cy="1050820"/>
          </a:xfrm>
          <a:prstGeom prst="roundRect">
            <a:avLst>
              <a:gd name="adj" fmla="val 12417"/>
            </a:avLst>
          </a:prstGeom>
        </p:spPr>
        <p:style>
          <a:lnRef idx="0">
            <a:schemeClr val="accent4"/>
          </a:lnRef>
          <a:fillRef idx="3">
            <a:schemeClr val="accent4"/>
          </a:fillRef>
          <a:effectRef idx="3">
            <a:schemeClr val="accent4"/>
          </a:effectRef>
          <a:fontRef idx="minor">
            <a:schemeClr val="lt1"/>
          </a:fontRef>
        </p:style>
        <p:txBody>
          <a:bodyPr rtlCol="0" anchor="ctr"/>
          <a:lstStyle/>
          <a:p>
            <a:pPr algn="just"/>
            <a:r>
              <a:rPr lang="ja-JP" altLang="en-US" sz="2800" dirty="0">
                <a:latin typeface="HG丸ｺﾞｼｯｸM-PRO" panose="020F0600000000000000" pitchFamily="50" charset="-128"/>
                <a:ea typeface="HG丸ｺﾞｼｯｸM-PRO" panose="020F0600000000000000" pitchFamily="50" charset="-128"/>
              </a:rPr>
              <a:t>児童相談所や警察等</a:t>
            </a:r>
            <a:r>
              <a:rPr lang="ja-JP" altLang="en-US" sz="2800" dirty="0" smtClean="0">
                <a:latin typeface="HG丸ｺﾞｼｯｸM-PRO" panose="020F0600000000000000" pitchFamily="50" charset="-128"/>
                <a:ea typeface="HG丸ｺﾞｼｯｸM-PRO" panose="020F0600000000000000" pitchFamily="50" charset="-128"/>
              </a:rPr>
              <a:t>の</a:t>
            </a:r>
            <a:endParaRPr lang="en-US" altLang="ja-JP" sz="2800" dirty="0" smtClean="0">
              <a:latin typeface="HG丸ｺﾞｼｯｸM-PRO" panose="020F0600000000000000" pitchFamily="50" charset="-128"/>
              <a:ea typeface="HG丸ｺﾞｼｯｸM-PRO" panose="020F0600000000000000" pitchFamily="50" charset="-128"/>
            </a:endParaRPr>
          </a:p>
          <a:p>
            <a:pPr algn="just"/>
            <a:r>
              <a:rPr lang="ja-JP" altLang="en-US" sz="2800" dirty="0" smtClean="0">
                <a:latin typeface="HG丸ｺﾞｼｯｸM-PRO" panose="020F0600000000000000" pitchFamily="50" charset="-128"/>
                <a:ea typeface="HG丸ｺﾞｼｯｸM-PRO" panose="020F0600000000000000" pitchFamily="50" charset="-128"/>
              </a:rPr>
              <a:t>専門</a:t>
            </a:r>
            <a:r>
              <a:rPr lang="ja-JP" altLang="en-US" sz="2800" dirty="0">
                <a:latin typeface="HG丸ｺﾞｼｯｸM-PRO" panose="020F0600000000000000" pitchFamily="50" charset="-128"/>
                <a:ea typeface="HG丸ｺﾞｼｯｸM-PRO" panose="020F0600000000000000" pitchFamily="50" charset="-128"/>
              </a:rPr>
              <a:t>機関</a:t>
            </a:r>
          </a:p>
        </p:txBody>
      </p:sp>
      <p:sp>
        <p:nvSpPr>
          <p:cNvPr id="19" name="正方形/長方形 18"/>
          <p:cNvSpPr/>
          <p:nvPr/>
        </p:nvSpPr>
        <p:spPr>
          <a:xfrm>
            <a:off x="3767322" y="5821156"/>
            <a:ext cx="4187184" cy="523220"/>
          </a:xfrm>
          <a:prstGeom prst="rect">
            <a:avLst/>
          </a:prstGeom>
          <a:solidFill>
            <a:srgbClr val="FFFFCC"/>
          </a:solidFill>
          <a:ln>
            <a:noFill/>
            <a:prstDash val="sysDash"/>
          </a:ln>
        </p:spPr>
        <p:txBody>
          <a:bodyPr wrap="square">
            <a:spAutoFit/>
          </a:bodyPr>
          <a:lstStyle/>
          <a:p>
            <a:pPr algn="ctr"/>
            <a:r>
              <a:rPr lang="ja-JP" altLang="en-US" sz="2800" dirty="0">
                <a:solidFill>
                  <a:srgbClr val="FF0000"/>
                </a:solidFill>
                <a:latin typeface="HG丸ｺﾞｼｯｸM-PRO" panose="020F0600000000000000" pitchFamily="50" charset="-128"/>
                <a:ea typeface="HG丸ｺﾞｼｯｸM-PRO" panose="020F0600000000000000" pitchFamily="50" charset="-128"/>
              </a:rPr>
              <a:t>対応方法等を早期確認！</a:t>
            </a:r>
          </a:p>
        </p:txBody>
      </p:sp>
      <p:sp>
        <p:nvSpPr>
          <p:cNvPr id="20" name="上矢印 19"/>
          <p:cNvSpPr/>
          <p:nvPr/>
        </p:nvSpPr>
        <p:spPr>
          <a:xfrm rot="10800000">
            <a:off x="2036912" y="3871186"/>
            <a:ext cx="549378" cy="685697"/>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2432731" y="3819157"/>
            <a:ext cx="2669179" cy="584775"/>
          </a:xfrm>
          <a:prstGeom prst="rect">
            <a:avLst/>
          </a:prstGeom>
          <a:ln>
            <a:noFill/>
            <a:prstDash val="sysDash"/>
          </a:ln>
        </p:spPr>
        <p:txBody>
          <a:bodyPr wrap="square">
            <a:spAutoFit/>
          </a:bodyPr>
          <a:lstStyle/>
          <a:p>
            <a:pPr algn="ctr"/>
            <a:r>
              <a:rPr lang="ja-JP" altLang="en-US" sz="3200" dirty="0">
                <a:latin typeface="HG丸ｺﾞｼｯｸM-PRO" panose="020F0600000000000000" pitchFamily="50" charset="-128"/>
                <a:ea typeface="HG丸ｺﾞｼｯｸM-PRO" panose="020F0600000000000000" pitchFamily="50" charset="-128"/>
              </a:rPr>
              <a:t>連絡・相談</a:t>
            </a:r>
          </a:p>
        </p:txBody>
      </p:sp>
      <p:sp>
        <p:nvSpPr>
          <p:cNvPr id="22" name="上矢印 21"/>
          <p:cNvSpPr/>
          <p:nvPr/>
        </p:nvSpPr>
        <p:spPr>
          <a:xfrm rot="10800000">
            <a:off x="4957348" y="3871186"/>
            <a:ext cx="549378" cy="685697"/>
          </a:xfrm>
          <a:prstGeom prst="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ja-JP" altLang="en-US">
              <a:latin typeface="HG丸ｺﾞｼｯｸM-PRO" panose="020F0600000000000000" pitchFamily="50" charset="-128"/>
              <a:ea typeface="HG丸ｺﾞｼｯｸM-PRO" panose="020F0600000000000000" pitchFamily="50" charset="-128"/>
            </a:endParaRPr>
          </a:p>
        </p:txBody>
      </p:sp>
      <p:sp>
        <p:nvSpPr>
          <p:cNvPr id="23" name="正方形/長方形 22"/>
          <p:cNvSpPr/>
          <p:nvPr/>
        </p:nvSpPr>
        <p:spPr>
          <a:xfrm>
            <a:off x="5417176" y="3819157"/>
            <a:ext cx="1115816" cy="584775"/>
          </a:xfrm>
          <a:prstGeom prst="rect">
            <a:avLst/>
          </a:prstGeom>
          <a:ln>
            <a:noFill/>
            <a:prstDash val="sysDash"/>
          </a:ln>
        </p:spPr>
        <p:txBody>
          <a:bodyPr wrap="square">
            <a:spAutoFit/>
          </a:bodyPr>
          <a:lstStyle/>
          <a:p>
            <a:pPr algn="ctr"/>
            <a:r>
              <a:rPr lang="ja-JP" altLang="en-US" sz="3200" dirty="0" smtClean="0">
                <a:latin typeface="HG丸ｺﾞｼｯｸM-PRO" panose="020F0600000000000000" pitchFamily="50" charset="-128"/>
                <a:ea typeface="HG丸ｺﾞｼｯｸM-PRO" panose="020F0600000000000000" pitchFamily="50" charset="-128"/>
              </a:rPr>
              <a:t>通告</a:t>
            </a:r>
            <a:endParaRPr lang="ja-JP" altLang="en-US" sz="3200" dirty="0">
              <a:latin typeface="HG丸ｺﾞｼｯｸM-PRO" panose="020F0600000000000000" pitchFamily="50" charset="-128"/>
              <a:ea typeface="HG丸ｺﾞｼｯｸM-PRO" panose="020F0600000000000000" pitchFamily="50" charset="-128"/>
            </a:endParaRPr>
          </a:p>
        </p:txBody>
      </p:sp>
      <p:sp>
        <p:nvSpPr>
          <p:cNvPr id="24" name="正方形/長方形 23"/>
          <p:cNvSpPr/>
          <p:nvPr/>
        </p:nvSpPr>
        <p:spPr>
          <a:xfrm>
            <a:off x="830207" y="1979167"/>
            <a:ext cx="3068469" cy="584775"/>
          </a:xfrm>
          <a:prstGeom prst="rect">
            <a:avLst/>
          </a:prstGeom>
        </p:spPr>
        <p:txBody>
          <a:bodyPr wrap="none">
            <a:spAutoFit/>
          </a:bodyPr>
          <a:lstStyle/>
          <a:p>
            <a:pPr algn="ctr"/>
            <a:r>
              <a:rPr lang="ja-JP" altLang="en-US" sz="3200" b="1" dirty="0">
                <a:solidFill>
                  <a:srgbClr val="FF0000"/>
                </a:solidFill>
                <a:latin typeface="HG丸ｺﾞｼｯｸM-PRO" panose="020F0600000000000000" pitchFamily="50" charset="-128"/>
                <a:ea typeface="HG丸ｺﾞｼｯｸM-PRO" panose="020F0600000000000000" pitchFamily="50" charset="-128"/>
              </a:rPr>
              <a:t>性的虐待の疑い</a:t>
            </a:r>
          </a:p>
        </p:txBody>
      </p:sp>
      <p:sp>
        <p:nvSpPr>
          <p:cNvPr id="25" name="タイトル 1"/>
          <p:cNvSpPr txBox="1">
            <a:spLocks/>
          </p:cNvSpPr>
          <p:nvPr/>
        </p:nvSpPr>
        <p:spPr>
          <a:xfrm>
            <a:off x="223737" y="875083"/>
            <a:ext cx="3720927" cy="592869"/>
          </a:xfrm>
          <a:prstGeom prst="round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3200" dirty="0" smtClean="0">
                <a:solidFill>
                  <a:schemeClr val="bg1"/>
                </a:solidFill>
                <a:latin typeface="HG丸ｺﾞｼｯｸM-PRO" panose="020F0600000000000000" pitchFamily="50" charset="-128"/>
                <a:ea typeface="HG丸ｺﾞｼｯｸM-PRO" panose="020F0600000000000000" pitchFamily="50" charset="-128"/>
              </a:rPr>
              <a:t>性的虐待への対応</a:t>
            </a:r>
            <a:r>
              <a:rPr lang="en-US" altLang="ja-JP" sz="3200" dirty="0" smtClean="0">
                <a:solidFill>
                  <a:schemeClr val="bg1"/>
                </a:solidFill>
                <a:latin typeface="HG丸ｺﾞｼｯｸM-PRO" panose="020F0600000000000000" pitchFamily="50" charset="-128"/>
                <a:ea typeface="HG丸ｺﾞｼｯｸM-PRO" panose="020F0600000000000000" pitchFamily="50" charset="-128"/>
              </a:rPr>
              <a:t> </a:t>
            </a:r>
            <a:r>
              <a:rPr lang="ja-JP" altLang="en-US" sz="3200" b="1" dirty="0">
                <a:solidFill>
                  <a:schemeClr val="bg1"/>
                </a:solidFill>
                <a:latin typeface="HG丸ｺﾞｼｯｸM-PRO" panose="020F0600000000000000" pitchFamily="50" charset="-128"/>
                <a:ea typeface="HG丸ｺﾞｼｯｸM-PRO" panose="020F0600000000000000" pitchFamily="50" charset="-128"/>
              </a:rPr>
              <a:t>　　　</a:t>
            </a:r>
          </a:p>
        </p:txBody>
      </p:sp>
    </p:spTree>
    <p:extLst>
      <p:ext uri="{BB962C8B-B14F-4D97-AF65-F5344CB8AC3E}">
        <p14:creationId xmlns:p14="http://schemas.microsoft.com/office/powerpoint/2010/main" val="2817071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title"/>
          </p:nvPr>
        </p:nvSpPr>
        <p:spPr>
          <a:xfrm>
            <a:off x="107504" y="136523"/>
            <a:ext cx="8928992" cy="1636293"/>
          </a:xfrm>
        </p:spPr>
        <p:txBody>
          <a:bodyPr lIns="36000" tIns="0" rIns="36000" bIns="0">
            <a:noAutofit/>
          </a:bodyPr>
          <a:lstStyle/>
          <a:p>
            <a:pPr algn="l"/>
            <a:r>
              <a:rPr lang="ja-JP" altLang="en-US" sz="3600" spc="-150" dirty="0" smtClean="0">
                <a:solidFill>
                  <a:prstClr val="black"/>
                </a:solidFill>
                <a:latin typeface="HG丸ｺﾞｼｯｸM-PRO" panose="020F0600000000000000" pitchFamily="50" charset="-128"/>
                <a:ea typeface="HG丸ｺﾞｼｯｸM-PRO" panose="020F0600000000000000" pitchFamily="50" charset="-128"/>
              </a:rPr>
              <a:t>「児童福祉法」</a:t>
            </a:r>
            <a:r>
              <a:rPr lang="en-US" altLang="ja-JP" sz="3600" spc="-150" dirty="0" smtClean="0">
                <a:solidFill>
                  <a:prstClr val="black"/>
                </a:solidFill>
                <a:latin typeface="HG丸ｺﾞｼｯｸM-PRO" panose="020F0600000000000000" pitchFamily="50" charset="-128"/>
                <a:ea typeface="HG丸ｺﾞｼｯｸM-PRO" panose="020F0600000000000000" pitchFamily="50" charset="-128"/>
              </a:rPr>
              <a:t/>
            </a:r>
            <a:br>
              <a:rPr lang="en-US" altLang="ja-JP" sz="3600" spc="-150" dirty="0" smtClean="0">
                <a:solidFill>
                  <a:prstClr val="black"/>
                </a:solidFill>
                <a:latin typeface="HG丸ｺﾞｼｯｸM-PRO" panose="020F0600000000000000" pitchFamily="50" charset="-128"/>
                <a:ea typeface="HG丸ｺﾞｼｯｸM-PRO" panose="020F0600000000000000" pitchFamily="50" charset="-128"/>
              </a:rPr>
            </a:br>
            <a:r>
              <a:rPr lang="ja-JP" altLang="en-US" sz="3600" spc="-150" dirty="0" smtClean="0">
                <a:solidFill>
                  <a:prstClr val="black"/>
                </a:solidFill>
                <a:latin typeface="HG丸ｺﾞｼｯｸM-PRO" panose="020F0600000000000000" pitchFamily="50" charset="-128"/>
                <a:ea typeface="HG丸ｺﾞｼｯｸM-PRO" panose="020F0600000000000000" pitchFamily="50" charset="-128"/>
              </a:rPr>
              <a:t>「児童虐待の防止等に関する法律」（以下、「児童虐待防止法」）で使用される言葉</a:t>
            </a:r>
            <a:endParaRPr kumimoji="1" lang="ja-JP" altLang="en-US" sz="2400" spc="-150" dirty="0">
              <a:latin typeface="HG丸ｺﾞｼｯｸM-PRO" panose="020F0600000000000000" pitchFamily="50" charset="-128"/>
              <a:ea typeface="HG丸ｺﾞｼｯｸM-PRO" panose="020F0600000000000000" pitchFamily="50" charset="-128"/>
            </a:endParaRPr>
          </a:p>
        </p:txBody>
      </p:sp>
      <p:graphicFrame>
        <p:nvGraphicFramePr>
          <p:cNvPr id="7" name="図表 6"/>
          <p:cNvGraphicFramePr/>
          <p:nvPr>
            <p:extLst>
              <p:ext uri="{D42A27DB-BD31-4B8C-83A1-F6EECF244321}">
                <p14:modId xmlns:p14="http://schemas.microsoft.com/office/powerpoint/2010/main" val="1880936516"/>
              </p:ext>
            </p:extLst>
          </p:nvPr>
        </p:nvGraphicFramePr>
        <p:xfrm>
          <a:off x="251520" y="1925315"/>
          <a:ext cx="8640960" cy="4431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スライド番号プレースホルダー 1"/>
          <p:cNvSpPr>
            <a:spLocks noGrp="1"/>
          </p:cNvSpPr>
          <p:nvPr>
            <p:ph type="sldNum" sz="quarter" idx="12"/>
          </p:nvPr>
        </p:nvSpPr>
        <p:spPr>
          <a:xfrm>
            <a:off x="6985454" y="6486013"/>
            <a:ext cx="2133600" cy="365125"/>
          </a:xfrm>
        </p:spPr>
        <p:txBody>
          <a:bodyPr/>
          <a:lstStyle/>
          <a:p>
            <a:fld id="{402A72E2-59D8-4E40-910A-A1617AF4C9CE}" type="slidenum">
              <a:rPr kumimoji="1" lang="ja-JP" altLang="en-US" smtClean="0"/>
              <a:t>2</a:t>
            </a:fld>
            <a:endParaRPr kumimoji="1" lang="ja-JP" altLang="en-US"/>
          </a:p>
        </p:txBody>
      </p:sp>
    </p:spTree>
    <p:extLst>
      <p:ext uri="{BB962C8B-B14F-4D97-AF65-F5344CB8AC3E}">
        <p14:creationId xmlns:p14="http://schemas.microsoft.com/office/powerpoint/2010/main" val="3001573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529815"/>
            <a:ext cx="9144000" cy="7730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t>３</a:t>
            </a:r>
            <a:r>
              <a:rPr lang="ja-JP" altLang="en-US" sz="4800" dirty="0" smtClean="0"/>
              <a:t>　虐待の通告とその後の対応</a:t>
            </a:r>
            <a:endParaRPr lang="en-US" altLang="ja-JP" sz="4800" dirty="0" smtClean="0"/>
          </a:p>
        </p:txBody>
      </p:sp>
      <p:sp>
        <p:nvSpPr>
          <p:cNvPr id="2" name="スライド番号プレースホルダー 1"/>
          <p:cNvSpPr>
            <a:spLocks noGrp="1"/>
          </p:cNvSpPr>
          <p:nvPr>
            <p:ph type="sldNum" sz="quarter" idx="12"/>
          </p:nvPr>
        </p:nvSpPr>
        <p:spPr>
          <a:xfrm>
            <a:off x="7010400" y="6478513"/>
            <a:ext cx="2133600" cy="365125"/>
          </a:xfrm>
        </p:spPr>
        <p:txBody>
          <a:bodyPr/>
          <a:lstStyle/>
          <a:p>
            <a:fld id="{402A72E2-59D8-4E40-910A-A1617AF4C9CE}" type="slidenum">
              <a:rPr kumimoji="1" lang="ja-JP" altLang="en-US" smtClean="0"/>
              <a:t>20</a:t>
            </a:fld>
            <a:endParaRPr kumimoji="1" lang="ja-JP" altLang="en-US" dirty="0"/>
          </a:p>
        </p:txBody>
      </p:sp>
      <p:sp>
        <p:nvSpPr>
          <p:cNvPr id="5" name="正方形/長方形 4"/>
          <p:cNvSpPr/>
          <p:nvPr/>
        </p:nvSpPr>
        <p:spPr>
          <a:xfrm>
            <a:off x="251520" y="1844824"/>
            <a:ext cx="8435280" cy="2585323"/>
          </a:xfrm>
          <a:prstGeom prst="rect">
            <a:avLst/>
          </a:prstGeom>
        </p:spPr>
        <p:txBody>
          <a:bodyPr wrap="square">
            <a:spAutoFit/>
          </a:bodyPr>
          <a:lstStyle/>
          <a:p>
            <a:pPr algn="just">
              <a:lnSpc>
                <a:spcPct val="150000"/>
              </a:lnSpc>
            </a:pPr>
            <a:r>
              <a:rPr lang="ja-JP" altLang="en-US" sz="3600" dirty="0" smtClean="0">
                <a:latin typeface="HG丸ｺﾞｼｯｸM-PRO" panose="020F0600000000000000" pitchFamily="50" charset="-128"/>
                <a:ea typeface="HG丸ｺﾞｼｯｸM-PRO" panose="020F0600000000000000" pitchFamily="50" charset="-128"/>
              </a:rPr>
              <a:t>（１）通告の判断に当たって</a:t>
            </a:r>
            <a:endParaRPr lang="en-US" altLang="ja-JP" sz="36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3600" dirty="0" smtClean="0">
                <a:latin typeface="HG丸ｺﾞｼｯｸM-PRO" panose="020F0600000000000000" pitchFamily="50" charset="-128"/>
                <a:ea typeface="HG丸ｺﾞｼｯｸM-PRO" panose="020F0600000000000000" pitchFamily="50" charset="-128"/>
              </a:rPr>
              <a:t>（２）関係機関との連携</a:t>
            </a:r>
            <a:endParaRPr lang="en-US" altLang="ja-JP" sz="36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3600" dirty="0" smtClean="0">
                <a:latin typeface="HG丸ｺﾞｼｯｸM-PRO" panose="020F0600000000000000" pitchFamily="50" charset="-128"/>
                <a:ea typeface="HG丸ｺﾞｼｯｸM-PRO" panose="020F0600000000000000" pitchFamily="50" charset="-128"/>
              </a:rPr>
              <a:t>（３）保護者</a:t>
            </a:r>
            <a:r>
              <a:rPr lang="ja-JP" altLang="en-US" sz="3600" dirty="0">
                <a:latin typeface="HG丸ｺﾞｼｯｸM-PRO" panose="020F0600000000000000" pitchFamily="50" charset="-128"/>
                <a:ea typeface="HG丸ｺﾞｼｯｸM-PRO" panose="020F0600000000000000" pitchFamily="50" charset="-128"/>
              </a:rPr>
              <a:t>から</a:t>
            </a:r>
            <a:r>
              <a:rPr lang="ja-JP" altLang="en-US" sz="3600" dirty="0" smtClean="0">
                <a:latin typeface="HG丸ｺﾞｼｯｸM-PRO" panose="020F0600000000000000" pitchFamily="50" charset="-128"/>
                <a:ea typeface="HG丸ｺﾞｼｯｸM-PRO" panose="020F0600000000000000" pitchFamily="50" charset="-128"/>
              </a:rPr>
              <a:t>の要求に対して</a:t>
            </a:r>
            <a:endParaRPr lang="en-US" altLang="ja-JP" sz="3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820400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21</a:t>
            </a:fld>
            <a:endParaRPr kumimoji="1" lang="ja-JP" altLang="en-US"/>
          </a:p>
        </p:txBody>
      </p:sp>
      <p:sp>
        <p:nvSpPr>
          <p:cNvPr id="5"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（１）通告の判断に当たって</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539552" y="1766273"/>
            <a:ext cx="8208912" cy="3046988"/>
          </a:xfrm>
          <a:prstGeom prst="rect">
            <a:avLst/>
          </a:prstGeom>
          <a:solidFill>
            <a:srgbClr val="FFFFCC"/>
          </a:solidFill>
        </p:spPr>
        <p:txBody>
          <a:bodyPr wrap="square">
            <a:spAutoFit/>
          </a:bodyPr>
          <a:lstStyle/>
          <a:p>
            <a:pPr marL="514350" indent="-514350" algn="just">
              <a:buFont typeface="+mj-ea"/>
              <a:buAutoNum type="circleNumDbPlain"/>
            </a:pPr>
            <a:r>
              <a:rPr lang="ja-JP" altLang="en-US" sz="3200" dirty="0" smtClean="0">
                <a:solidFill>
                  <a:srgbClr val="FF0000"/>
                </a:solidFill>
                <a:latin typeface="+mn-ea"/>
              </a:rPr>
              <a:t>確証がなくても通告</a:t>
            </a:r>
            <a:r>
              <a:rPr lang="ja-JP" altLang="en-US" sz="3200" dirty="0" smtClean="0">
                <a:latin typeface="+mn-ea"/>
              </a:rPr>
              <a:t>すること</a:t>
            </a:r>
            <a:endParaRPr lang="en-US" altLang="ja-JP" sz="3200" dirty="0">
              <a:latin typeface="+mn-ea"/>
            </a:endParaRPr>
          </a:p>
          <a:p>
            <a:pPr marL="514350" indent="-514350" algn="just">
              <a:buFont typeface="+mj-ea"/>
              <a:buAutoNum type="circleNumDbPlain"/>
            </a:pPr>
            <a:r>
              <a:rPr lang="ja-JP" altLang="en-US" sz="3200" dirty="0" smtClean="0">
                <a:latin typeface="+mn-ea"/>
              </a:rPr>
              <a:t>虐待の有無を判断するのは児童相談所等の専門機関であること</a:t>
            </a:r>
            <a:endParaRPr lang="en-US" altLang="ja-JP" sz="3200" dirty="0" smtClean="0">
              <a:latin typeface="+mn-ea"/>
            </a:endParaRPr>
          </a:p>
          <a:p>
            <a:pPr marL="514350" indent="-514350" algn="just">
              <a:buFont typeface="+mj-ea"/>
              <a:buAutoNum type="circleNumDbPlain"/>
            </a:pPr>
            <a:r>
              <a:rPr lang="ja-JP" altLang="en-US" sz="3200" dirty="0">
                <a:latin typeface="+mn-ea"/>
              </a:rPr>
              <a:t>保護者</a:t>
            </a:r>
            <a:r>
              <a:rPr lang="ja-JP" altLang="en-US" sz="3200" dirty="0" smtClean="0">
                <a:latin typeface="+mn-ea"/>
              </a:rPr>
              <a:t>との</a:t>
            </a:r>
            <a:r>
              <a:rPr lang="ja-JP" altLang="en-US" sz="3200" dirty="0">
                <a:latin typeface="+mn-ea"/>
              </a:rPr>
              <a:t>関係</a:t>
            </a:r>
            <a:r>
              <a:rPr lang="ja-JP" altLang="en-US" sz="3200" dirty="0" smtClean="0">
                <a:latin typeface="+mn-ea"/>
              </a:rPr>
              <a:t>よりも子どもの安全を優先すること</a:t>
            </a:r>
            <a:endParaRPr lang="en-US" altLang="ja-JP" sz="3200" dirty="0" smtClean="0">
              <a:latin typeface="+mn-ea"/>
            </a:endParaRPr>
          </a:p>
          <a:p>
            <a:pPr marL="514350" indent="-514350" algn="just">
              <a:buFont typeface="+mj-ea"/>
              <a:buAutoNum type="circleNumDbPlain"/>
            </a:pPr>
            <a:r>
              <a:rPr lang="ja-JP" altLang="en-US" sz="3200" dirty="0">
                <a:latin typeface="+mn-ea"/>
              </a:rPr>
              <a:t>通告</a:t>
            </a:r>
            <a:r>
              <a:rPr lang="ja-JP" altLang="en-US" sz="3200" dirty="0" smtClean="0">
                <a:latin typeface="+mn-ea"/>
              </a:rPr>
              <a:t>は守秘義務違反に当たらないこと</a:t>
            </a:r>
            <a:endParaRPr lang="en-US" altLang="ja-JP" sz="3200" dirty="0">
              <a:latin typeface="+mn-ea"/>
            </a:endParaRPr>
          </a:p>
        </p:txBody>
      </p:sp>
      <p:sp>
        <p:nvSpPr>
          <p:cNvPr id="9" name="角丸四角形 8"/>
          <p:cNvSpPr/>
          <p:nvPr/>
        </p:nvSpPr>
        <p:spPr>
          <a:xfrm>
            <a:off x="323528" y="1051186"/>
            <a:ext cx="5628767"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通告を判断するに当たってのポイント</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175666" y="5014100"/>
            <a:ext cx="8784976" cy="1152128"/>
          </a:xfrm>
          <a:prstGeom prst="roundRect">
            <a:avLst/>
          </a:prstGeom>
          <a:ln/>
        </p:spPr>
        <p:style>
          <a:lnRef idx="0">
            <a:schemeClr val="accent5"/>
          </a:lnRef>
          <a:fillRef idx="3">
            <a:schemeClr val="accent5"/>
          </a:fillRef>
          <a:effectRef idx="3">
            <a:schemeClr val="accent5"/>
          </a:effectRef>
          <a:fontRef idx="minor">
            <a:schemeClr val="lt1"/>
          </a:fontRef>
        </p:style>
        <p:txBody>
          <a:bodyPr rtlCol="0" anchor="ctr"/>
          <a:lstStyle/>
          <a:p>
            <a:pPr algn="just"/>
            <a:r>
              <a:rPr lang="ja-JP" altLang="en-US" sz="2800" dirty="0" smtClean="0">
                <a:solidFill>
                  <a:schemeClr val="bg1"/>
                </a:solidFill>
              </a:rPr>
              <a:t>子どもの権利擁護の観点から、常に子どもの安全と福祉を優先し、事態を前進させるために通告しましょう。</a:t>
            </a:r>
            <a:endParaRPr kumimoji="1" lang="ja-JP" altLang="en-US" sz="2800" dirty="0">
              <a:solidFill>
                <a:schemeClr val="bg1"/>
              </a:solidFill>
            </a:endParaRPr>
          </a:p>
        </p:txBody>
      </p:sp>
    </p:spTree>
    <p:extLst>
      <p:ext uri="{BB962C8B-B14F-4D97-AF65-F5344CB8AC3E}">
        <p14:creationId xmlns:p14="http://schemas.microsoft.com/office/powerpoint/2010/main" val="3599785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981141" y="6492875"/>
            <a:ext cx="2133600" cy="365125"/>
          </a:xfrm>
        </p:spPr>
        <p:txBody>
          <a:bodyPr/>
          <a:lstStyle/>
          <a:p>
            <a:fld id="{402A72E2-59D8-4E40-910A-A1617AF4C9CE}" type="slidenum">
              <a:rPr kumimoji="1" lang="ja-JP" altLang="en-US" smtClean="0"/>
              <a:t>22</a:t>
            </a:fld>
            <a:endParaRPr kumimoji="1" lang="ja-JP" altLang="en-US" dirty="0"/>
          </a:p>
        </p:txBody>
      </p:sp>
      <p:sp>
        <p:nvSpPr>
          <p:cNvPr id="6" name="タイトル 1"/>
          <p:cNvSpPr txBox="1">
            <a:spLocks/>
          </p:cNvSpPr>
          <p:nvPr/>
        </p:nvSpPr>
        <p:spPr>
          <a:xfrm>
            <a:off x="179512" y="4955172"/>
            <a:ext cx="8532812" cy="1546422"/>
          </a:xfrm>
          <a:prstGeom prst="rect">
            <a:avLst/>
          </a:prstGeom>
        </p:spPr>
        <p:txBody>
          <a:bodyPr vert="horz" lIns="91440" tIns="45720" rIns="91440" bIns="45720" rtlCol="0" anchor="t">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457200" indent="-457200" algn="just">
              <a:buFont typeface="Wingdings" panose="05000000000000000000" pitchFamily="2" charset="2"/>
              <a:buChar char="l"/>
            </a:pPr>
            <a:r>
              <a:rPr lang="ja-JP" altLang="en-US" sz="3200" dirty="0" smtClean="0">
                <a:latin typeface="HG丸ｺﾞｼｯｸM-PRO" panose="020F0600000000000000" pitchFamily="50" charset="-128"/>
                <a:ea typeface="HG丸ｺﾞｼｯｸM-PRO" panose="020F0600000000000000" pitchFamily="50" charset="-128"/>
              </a:rPr>
              <a:t>上記①～④以外の緊急性が低い場合</a:t>
            </a:r>
            <a:endParaRPr lang="en-US" altLang="ja-JP" sz="3200" dirty="0" smtClean="0">
              <a:latin typeface="HG丸ｺﾞｼｯｸM-PRO" panose="020F0600000000000000" pitchFamily="50" charset="-128"/>
              <a:ea typeface="HG丸ｺﾞｼｯｸM-PRO" panose="020F0600000000000000" pitchFamily="50" charset="-128"/>
            </a:endParaRPr>
          </a:p>
          <a:p>
            <a:pPr marL="457200" indent="-457200" algn="just">
              <a:buFont typeface="Wingdings" panose="05000000000000000000" pitchFamily="2" charset="2"/>
              <a:buChar char="l"/>
            </a:pPr>
            <a:r>
              <a:rPr lang="ja-JP" altLang="en-US" sz="3200" dirty="0" smtClean="0">
                <a:latin typeface="HG丸ｺﾞｼｯｸM-PRO" panose="020F0600000000000000" pitchFamily="50" charset="-128"/>
                <a:ea typeface="HG丸ｺﾞｼｯｸM-PRO" panose="020F0600000000000000" pitchFamily="50" charset="-128"/>
              </a:rPr>
              <a:t>どこに通告したらよいか迷う場合</a:t>
            </a:r>
            <a:r>
              <a:rPr lang="en-US" altLang="ja-JP" sz="3200" dirty="0" smtClean="0">
                <a:latin typeface="HG丸ｺﾞｼｯｸM-PRO" panose="020F0600000000000000" pitchFamily="50" charset="-128"/>
                <a:ea typeface="HG丸ｺﾞｼｯｸM-PRO" panose="020F0600000000000000" pitchFamily="50" charset="-128"/>
              </a:rPr>
              <a:t> </a:t>
            </a:r>
          </a:p>
          <a:p>
            <a:pPr algn="l"/>
            <a:r>
              <a:rPr lang="ja-JP" altLang="en-US" sz="3200" dirty="0" smtClean="0">
                <a:latin typeface="HG丸ｺﾞｼｯｸM-PRO" panose="020F0600000000000000" pitchFamily="50" charset="-128"/>
                <a:ea typeface="HG丸ｺﾞｼｯｸM-PRO" panose="020F0600000000000000" pitchFamily="50" charset="-128"/>
              </a:rPr>
              <a:t>　　⇒</a:t>
            </a:r>
            <a:r>
              <a:rPr lang="ja-JP" altLang="en-US" sz="3200" dirty="0" smtClean="0">
                <a:solidFill>
                  <a:srgbClr val="FF0000"/>
                </a:solidFill>
                <a:latin typeface="HG丸ｺﾞｼｯｸM-PRO" panose="020F0600000000000000" pitchFamily="50" charset="-128"/>
                <a:ea typeface="HG丸ｺﾞｼｯｸM-PRO" panose="020F0600000000000000" pitchFamily="50" charset="-128"/>
              </a:rPr>
              <a:t>市町村子ども福祉担当課等</a:t>
            </a:r>
            <a:r>
              <a:rPr lang="ja-JP" altLang="en-US" sz="3200" dirty="0" smtClean="0">
                <a:latin typeface="HG丸ｺﾞｼｯｸM-PRO" panose="020F0600000000000000" pitchFamily="50" charset="-128"/>
                <a:ea typeface="HG丸ｺﾞｼｯｸM-PRO" panose="020F0600000000000000" pitchFamily="50" charset="-128"/>
              </a:rPr>
              <a:t>へ連絡</a:t>
            </a:r>
            <a:r>
              <a:rPr lang="ja-JP" altLang="en-US" sz="3200" b="1" dirty="0" smtClean="0">
                <a:latin typeface="HG丸ｺﾞｼｯｸM-PRO" panose="020F0600000000000000" pitchFamily="50" charset="-128"/>
                <a:ea typeface="HG丸ｺﾞｼｯｸM-PRO" panose="020F0600000000000000" pitchFamily="50" charset="-128"/>
              </a:rPr>
              <a:t>　　　　　　　　</a:t>
            </a:r>
            <a:endParaRPr lang="ja-JP" altLang="en-US" sz="3200" b="1"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323528" y="1766273"/>
            <a:ext cx="8640960" cy="3108543"/>
          </a:xfrm>
          <a:prstGeom prst="rect">
            <a:avLst/>
          </a:prstGeom>
          <a:solidFill>
            <a:srgbClr val="FFFFCC"/>
          </a:solidFill>
        </p:spPr>
        <p:txBody>
          <a:bodyPr wrap="square">
            <a:spAutoFit/>
          </a:bodyPr>
          <a:lstStyle/>
          <a:p>
            <a:pPr marL="514350" indent="-514350" algn="just">
              <a:buFont typeface="+mj-ea"/>
              <a:buAutoNum type="circleNumDbPlain"/>
            </a:pPr>
            <a:r>
              <a:rPr lang="ja-JP" altLang="en-US" sz="2800" dirty="0">
                <a:solidFill>
                  <a:srgbClr val="FF0000"/>
                </a:solidFill>
                <a:latin typeface="+mn-ea"/>
              </a:rPr>
              <a:t>明</a:t>
            </a:r>
            <a:r>
              <a:rPr lang="ja-JP" altLang="en-US" sz="2800" dirty="0" smtClean="0">
                <a:solidFill>
                  <a:srgbClr val="FF0000"/>
                </a:solidFill>
                <a:latin typeface="+mn-ea"/>
              </a:rPr>
              <a:t>らかな外傷</a:t>
            </a:r>
            <a:r>
              <a:rPr lang="ja-JP" altLang="en-US" sz="2800" dirty="0" smtClean="0">
                <a:latin typeface="+mn-ea"/>
              </a:rPr>
              <a:t>（打撲傷、内出血によるあざ等）があり、身体的虐待が疑われる場合</a:t>
            </a:r>
            <a:endParaRPr lang="en-US" altLang="ja-JP" sz="2800" dirty="0">
              <a:latin typeface="+mn-ea"/>
            </a:endParaRPr>
          </a:p>
          <a:p>
            <a:pPr marL="514350" indent="-514350" algn="just">
              <a:buFont typeface="+mj-ea"/>
              <a:buAutoNum type="circleNumDbPlain"/>
            </a:pPr>
            <a:r>
              <a:rPr lang="ja-JP" altLang="en-US" sz="2800" dirty="0" smtClean="0">
                <a:solidFill>
                  <a:srgbClr val="FF0000"/>
                </a:solidFill>
                <a:latin typeface="+mn-ea"/>
              </a:rPr>
              <a:t>生命、身体の安全に関わるネグレクト</a:t>
            </a:r>
            <a:r>
              <a:rPr lang="ja-JP" altLang="en-US" sz="2800" dirty="0" smtClean="0">
                <a:latin typeface="+mn-ea"/>
              </a:rPr>
              <a:t>（栄養失調、医療放棄等）があると疑われる場合</a:t>
            </a:r>
            <a:endParaRPr lang="en-US" altLang="ja-JP" sz="2800" dirty="0" smtClean="0">
              <a:latin typeface="+mn-ea"/>
            </a:endParaRPr>
          </a:p>
          <a:p>
            <a:pPr marL="514350" indent="-514350" algn="just">
              <a:buFont typeface="+mj-ea"/>
              <a:buAutoNum type="circleNumDbPlain"/>
            </a:pPr>
            <a:r>
              <a:rPr lang="ja-JP" altLang="en-US" sz="2800" dirty="0" smtClean="0">
                <a:solidFill>
                  <a:srgbClr val="FF0000"/>
                </a:solidFill>
                <a:latin typeface="+mn-ea"/>
              </a:rPr>
              <a:t>性的虐待</a:t>
            </a:r>
            <a:r>
              <a:rPr lang="ja-JP" altLang="en-US" sz="2800" dirty="0" smtClean="0">
                <a:latin typeface="+mn-ea"/>
              </a:rPr>
              <a:t>が疑われる場合</a:t>
            </a:r>
            <a:endParaRPr lang="en-US" altLang="ja-JP" sz="2800" dirty="0" smtClean="0">
              <a:latin typeface="+mn-ea"/>
            </a:endParaRPr>
          </a:p>
          <a:p>
            <a:pPr marL="514350" indent="-514350" algn="just">
              <a:buFont typeface="+mj-ea"/>
              <a:buAutoNum type="circleNumDbPlain"/>
            </a:pPr>
            <a:r>
              <a:rPr lang="ja-JP" altLang="en-US" sz="2800" dirty="0">
                <a:solidFill>
                  <a:srgbClr val="FF0000"/>
                </a:solidFill>
                <a:latin typeface="+mn-ea"/>
              </a:rPr>
              <a:t>子</a:t>
            </a:r>
            <a:r>
              <a:rPr lang="ja-JP" altLang="en-US" sz="2800" dirty="0" smtClean="0">
                <a:solidFill>
                  <a:srgbClr val="FF0000"/>
                </a:solidFill>
                <a:latin typeface="+mn-ea"/>
              </a:rPr>
              <a:t>どもが</a:t>
            </a:r>
            <a:r>
              <a:rPr lang="ja-JP" altLang="en-US" sz="2800" dirty="0">
                <a:solidFill>
                  <a:srgbClr val="FF0000"/>
                </a:solidFill>
                <a:latin typeface="+mn-ea"/>
              </a:rPr>
              <a:t>帰</a:t>
            </a:r>
            <a:r>
              <a:rPr lang="ja-JP" altLang="en-US" sz="2800" dirty="0" smtClean="0">
                <a:solidFill>
                  <a:srgbClr val="FF0000"/>
                </a:solidFill>
                <a:latin typeface="+mn-ea"/>
              </a:rPr>
              <a:t>りたくない</a:t>
            </a:r>
            <a:r>
              <a:rPr lang="ja-JP" altLang="en-US" sz="2800" dirty="0" smtClean="0">
                <a:latin typeface="+mn-ea"/>
              </a:rPr>
              <a:t>と言った場合（子ども自身が保護・救済を求めている場合</a:t>
            </a:r>
            <a:endParaRPr lang="en-US" altLang="ja-JP" sz="2800" dirty="0">
              <a:latin typeface="+mn-ea"/>
            </a:endParaRPr>
          </a:p>
        </p:txBody>
      </p:sp>
      <p:sp>
        <p:nvSpPr>
          <p:cNvPr id="9" name="角丸四角形 8"/>
          <p:cNvSpPr/>
          <p:nvPr/>
        </p:nvSpPr>
        <p:spPr>
          <a:xfrm>
            <a:off x="323528" y="1051186"/>
            <a:ext cx="5904656" cy="60129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児童相談所への通告を判断するポイント</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7"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（１）通告の判断に当たって</a:t>
            </a:r>
            <a:endParaRPr lang="en-US" altLang="ja-JP" sz="36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3639245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23</a:t>
            </a:fld>
            <a:endParaRPr kumimoji="1" lang="ja-JP" altLang="en-US" dirty="0"/>
          </a:p>
        </p:txBody>
      </p:sp>
      <p:sp>
        <p:nvSpPr>
          <p:cNvPr id="8" name="角丸四角形 7"/>
          <p:cNvSpPr/>
          <p:nvPr/>
        </p:nvSpPr>
        <p:spPr>
          <a:xfrm>
            <a:off x="323528" y="1051186"/>
            <a:ext cx="5904656" cy="60129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警察への通報を判断するポイント</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323528" y="1766273"/>
            <a:ext cx="8640960" cy="3108543"/>
          </a:xfrm>
          <a:prstGeom prst="rect">
            <a:avLst/>
          </a:prstGeom>
          <a:solidFill>
            <a:srgbClr val="FFFFCC"/>
          </a:solidFill>
        </p:spPr>
        <p:txBody>
          <a:bodyPr wrap="square">
            <a:spAutoFit/>
          </a:bodyPr>
          <a:lstStyle/>
          <a:p>
            <a:pPr marL="514350" indent="-514350" algn="just">
              <a:buFont typeface="+mj-ea"/>
              <a:buAutoNum type="circleNumDbPlain"/>
            </a:pPr>
            <a:r>
              <a:rPr lang="ja-JP" altLang="en-US" sz="2800" dirty="0">
                <a:solidFill>
                  <a:srgbClr val="FF0000"/>
                </a:solidFill>
                <a:latin typeface="+mn-ea"/>
              </a:rPr>
              <a:t>明</a:t>
            </a:r>
            <a:r>
              <a:rPr lang="ja-JP" altLang="en-US" sz="2800" dirty="0" smtClean="0">
                <a:solidFill>
                  <a:srgbClr val="FF0000"/>
                </a:solidFill>
                <a:latin typeface="+mn-ea"/>
              </a:rPr>
              <a:t>らかな外傷</a:t>
            </a:r>
            <a:r>
              <a:rPr lang="ja-JP" altLang="en-US" sz="2800" dirty="0" smtClean="0">
                <a:latin typeface="+mn-ea"/>
              </a:rPr>
              <a:t>（打撲傷、内出血によるあざ等）があり、身体的虐待が疑われる場合</a:t>
            </a:r>
            <a:endParaRPr lang="en-US" altLang="ja-JP" sz="2800" dirty="0">
              <a:latin typeface="+mn-ea"/>
            </a:endParaRPr>
          </a:p>
          <a:p>
            <a:pPr marL="514350" indent="-514350" algn="just">
              <a:buFont typeface="+mj-ea"/>
              <a:buAutoNum type="circleNumDbPlain"/>
            </a:pPr>
            <a:r>
              <a:rPr lang="ja-JP" altLang="en-US" sz="2800" dirty="0" smtClean="0">
                <a:solidFill>
                  <a:srgbClr val="FF0000"/>
                </a:solidFill>
                <a:latin typeface="+mn-ea"/>
              </a:rPr>
              <a:t>生命、身体の安全に関わるネグレクト</a:t>
            </a:r>
            <a:r>
              <a:rPr lang="ja-JP" altLang="en-US" sz="2800" dirty="0" smtClean="0">
                <a:latin typeface="+mn-ea"/>
              </a:rPr>
              <a:t>（栄養失調、医療放棄等）があると疑われる場合</a:t>
            </a:r>
            <a:endParaRPr lang="en-US" altLang="ja-JP" sz="2800" dirty="0" smtClean="0">
              <a:latin typeface="+mn-ea"/>
            </a:endParaRPr>
          </a:p>
          <a:p>
            <a:pPr marL="514350" indent="-514350" algn="just">
              <a:buFont typeface="+mj-ea"/>
              <a:buAutoNum type="circleNumDbPlain"/>
            </a:pPr>
            <a:r>
              <a:rPr lang="ja-JP" altLang="en-US" sz="2800" dirty="0" smtClean="0">
                <a:solidFill>
                  <a:srgbClr val="FF0000"/>
                </a:solidFill>
                <a:latin typeface="+mn-ea"/>
              </a:rPr>
              <a:t>性的虐待</a:t>
            </a:r>
            <a:r>
              <a:rPr lang="ja-JP" altLang="en-US" sz="2800" dirty="0" smtClean="0">
                <a:latin typeface="+mn-ea"/>
              </a:rPr>
              <a:t>が疑われる場合</a:t>
            </a:r>
            <a:endParaRPr lang="en-US" altLang="ja-JP" sz="2800" dirty="0" smtClean="0">
              <a:latin typeface="+mn-ea"/>
            </a:endParaRPr>
          </a:p>
          <a:p>
            <a:pPr marL="514350" indent="-514350" algn="just">
              <a:buFont typeface="+mj-ea"/>
              <a:buAutoNum type="circleNumDbPlain"/>
            </a:pPr>
            <a:r>
              <a:rPr lang="ja-JP" altLang="en-US" sz="2800" dirty="0" smtClean="0">
                <a:solidFill>
                  <a:srgbClr val="FF0000"/>
                </a:solidFill>
                <a:latin typeface="+mn-ea"/>
              </a:rPr>
              <a:t>この他、子どもの生命・身体に対する危険性、緊急性が高い</a:t>
            </a:r>
            <a:r>
              <a:rPr lang="ja-JP" altLang="en-US" sz="2800" dirty="0" smtClean="0">
                <a:latin typeface="+mn-ea"/>
              </a:rPr>
              <a:t>と考えられる場合</a:t>
            </a:r>
            <a:endParaRPr lang="en-US" altLang="ja-JP" sz="2800" dirty="0">
              <a:latin typeface="+mn-ea"/>
            </a:endParaRPr>
          </a:p>
        </p:txBody>
      </p:sp>
      <p:sp>
        <p:nvSpPr>
          <p:cNvPr id="10" name="角丸四角形 9"/>
          <p:cNvSpPr/>
          <p:nvPr/>
        </p:nvSpPr>
        <p:spPr>
          <a:xfrm>
            <a:off x="428005" y="5060207"/>
            <a:ext cx="1584176" cy="129614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3200" dirty="0" smtClean="0">
                <a:latin typeface="HG丸ｺﾞｼｯｸM-PRO" panose="020F0600000000000000" pitchFamily="50" charset="-128"/>
                <a:ea typeface="HG丸ｺﾞｼｯｸM-PRO" panose="020F0600000000000000" pitchFamily="50" charset="-128"/>
              </a:rPr>
              <a:t>事案の</a:t>
            </a:r>
            <a:endParaRPr lang="en-US" altLang="ja-JP" sz="3200" dirty="0" smtClean="0">
              <a:latin typeface="HG丸ｺﾞｼｯｸM-PRO" panose="020F0600000000000000" pitchFamily="50" charset="-128"/>
              <a:ea typeface="HG丸ｺﾞｼｯｸM-PRO" panose="020F0600000000000000" pitchFamily="50" charset="-128"/>
            </a:endParaRPr>
          </a:p>
          <a:p>
            <a:pPr algn="ctr"/>
            <a:r>
              <a:rPr kumimoji="1" lang="ja-JP" altLang="en-US" sz="3200" dirty="0">
                <a:latin typeface="HG丸ｺﾞｼｯｸM-PRO" panose="020F0600000000000000" pitchFamily="50" charset="-128"/>
                <a:ea typeface="HG丸ｺﾞｼｯｸM-PRO" panose="020F0600000000000000" pitchFamily="50" charset="-128"/>
              </a:rPr>
              <a:t>概要</a:t>
            </a:r>
          </a:p>
        </p:txBody>
      </p:sp>
      <p:sp>
        <p:nvSpPr>
          <p:cNvPr id="11" name="角丸四角形 10"/>
          <p:cNvSpPr/>
          <p:nvPr/>
        </p:nvSpPr>
        <p:spPr>
          <a:xfrm>
            <a:off x="2267744" y="5060207"/>
            <a:ext cx="1800200" cy="129614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2800" dirty="0" smtClean="0">
                <a:latin typeface="HG丸ｺﾞｼｯｸM-PRO" panose="020F0600000000000000" pitchFamily="50" charset="-128"/>
                <a:ea typeface="HG丸ｺﾞｼｯｸM-PRO" panose="020F0600000000000000" pitchFamily="50" charset="-128"/>
              </a:rPr>
              <a:t>危険性</a:t>
            </a:r>
            <a:endParaRPr lang="en-US" altLang="ja-JP" sz="2800" dirty="0">
              <a:latin typeface="HG丸ｺﾞｼｯｸM-PRO" panose="020F0600000000000000" pitchFamily="50" charset="-128"/>
              <a:ea typeface="HG丸ｺﾞｼｯｸM-PRO" panose="020F0600000000000000" pitchFamily="50" charset="-128"/>
            </a:endParaRPr>
          </a:p>
          <a:p>
            <a:pPr algn="ctr"/>
            <a:r>
              <a:rPr lang="ja-JP" altLang="en-US" sz="2800" dirty="0" smtClean="0">
                <a:latin typeface="HG丸ｺﾞｼｯｸM-PRO" panose="020F0600000000000000" pitchFamily="50" charset="-128"/>
                <a:ea typeface="HG丸ｺﾞｼｯｸM-PRO" panose="020F0600000000000000" pitchFamily="50" charset="-128"/>
              </a:rPr>
              <a:t>緊急性の</a:t>
            </a:r>
            <a:endParaRPr lang="en-US" altLang="ja-JP" sz="2800" dirty="0" smtClean="0">
              <a:latin typeface="HG丸ｺﾞｼｯｸM-PRO" panose="020F0600000000000000" pitchFamily="50" charset="-128"/>
              <a:ea typeface="HG丸ｺﾞｼｯｸM-PRO" panose="020F0600000000000000" pitchFamily="50" charset="-128"/>
            </a:endParaRPr>
          </a:p>
          <a:p>
            <a:pPr algn="ctr"/>
            <a:r>
              <a:rPr kumimoji="1" lang="ja-JP" altLang="en-US" sz="2800" dirty="0">
                <a:latin typeface="HG丸ｺﾞｼｯｸM-PRO" panose="020F0600000000000000" pitchFamily="50" charset="-128"/>
                <a:ea typeface="HG丸ｺﾞｼｯｸM-PRO" panose="020F0600000000000000" pitchFamily="50" charset="-128"/>
              </a:rPr>
              <a:t>状況</a:t>
            </a:r>
          </a:p>
        </p:txBody>
      </p:sp>
      <p:sp>
        <p:nvSpPr>
          <p:cNvPr id="12" name="角丸四角形 11"/>
          <p:cNvSpPr/>
          <p:nvPr/>
        </p:nvSpPr>
        <p:spPr>
          <a:xfrm>
            <a:off x="4323507" y="5061972"/>
            <a:ext cx="1584176" cy="129614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3200" dirty="0" smtClean="0">
                <a:latin typeface="HG丸ｺﾞｼｯｸM-PRO" panose="020F0600000000000000" pitchFamily="50" charset="-128"/>
                <a:ea typeface="HG丸ｺﾞｼｯｸM-PRO" panose="020F0600000000000000" pitchFamily="50" charset="-128"/>
              </a:rPr>
              <a:t>通告の</a:t>
            </a:r>
            <a:endParaRPr lang="en-US" altLang="ja-JP" sz="3200" dirty="0" smtClean="0">
              <a:latin typeface="HG丸ｺﾞｼｯｸM-PRO" panose="020F0600000000000000" pitchFamily="50" charset="-128"/>
              <a:ea typeface="HG丸ｺﾞｼｯｸM-PRO" panose="020F0600000000000000" pitchFamily="50" charset="-128"/>
            </a:endParaRPr>
          </a:p>
          <a:p>
            <a:pPr algn="ctr"/>
            <a:r>
              <a:rPr kumimoji="1" lang="ja-JP" altLang="en-US" sz="3200" dirty="0" smtClean="0">
                <a:latin typeface="HG丸ｺﾞｼｯｸM-PRO" panose="020F0600000000000000" pitchFamily="50" charset="-128"/>
                <a:ea typeface="HG丸ｺﾞｼｯｸM-PRO" panose="020F0600000000000000" pitchFamily="50" charset="-128"/>
              </a:rPr>
              <a:t>有無</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3" name="角丸四角形 12"/>
          <p:cNvSpPr/>
          <p:nvPr/>
        </p:nvSpPr>
        <p:spPr>
          <a:xfrm>
            <a:off x="6159867" y="5060207"/>
            <a:ext cx="2762682" cy="129614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3200" dirty="0" smtClean="0">
                <a:latin typeface="HG丸ｺﾞｼｯｸM-PRO" panose="020F0600000000000000" pitchFamily="50" charset="-128"/>
                <a:ea typeface="HG丸ｺﾞｼｯｸM-PRO" panose="020F0600000000000000" pitchFamily="50" charset="-128"/>
              </a:rPr>
              <a:t>児童</a:t>
            </a:r>
            <a:r>
              <a:rPr lang="ja-JP" altLang="en-US" sz="3200" dirty="0">
                <a:latin typeface="HG丸ｺﾞｼｯｸM-PRO" panose="020F0600000000000000" pitchFamily="50" charset="-128"/>
                <a:ea typeface="HG丸ｺﾞｼｯｸM-PRO" panose="020F0600000000000000" pitchFamily="50" charset="-128"/>
              </a:rPr>
              <a:t>相談所</a:t>
            </a:r>
            <a:r>
              <a:rPr lang="ja-JP" altLang="en-US" sz="3200" dirty="0" smtClean="0">
                <a:latin typeface="HG丸ｺﾞｼｯｸM-PRO" panose="020F0600000000000000" pitchFamily="50" charset="-128"/>
                <a:ea typeface="HG丸ｺﾞｼｯｸM-PRO" panose="020F0600000000000000" pitchFamily="50" charset="-128"/>
              </a:rPr>
              <a:t>の</a:t>
            </a:r>
            <a:endParaRPr lang="en-US" altLang="ja-JP" sz="3200" dirty="0" smtClean="0">
              <a:latin typeface="HG丸ｺﾞｼｯｸM-PRO" panose="020F0600000000000000" pitchFamily="50" charset="-128"/>
              <a:ea typeface="HG丸ｺﾞｼｯｸM-PRO" panose="020F0600000000000000" pitchFamily="50" charset="-128"/>
            </a:endParaRPr>
          </a:p>
          <a:p>
            <a:pPr algn="ctr"/>
            <a:r>
              <a:rPr kumimoji="1" lang="ja-JP" altLang="en-US" sz="3200" dirty="0" smtClean="0">
                <a:latin typeface="HG丸ｺﾞｼｯｸM-PRO" panose="020F0600000000000000" pitchFamily="50" charset="-128"/>
                <a:ea typeface="HG丸ｺﾞｼｯｸM-PRO" panose="020F0600000000000000" pitchFamily="50" charset="-128"/>
              </a:rPr>
              <a:t>対応状況</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4" name="タイトル 1"/>
          <p:cNvSpPr txBox="1">
            <a:spLocks/>
          </p:cNvSpPr>
          <p:nvPr/>
        </p:nvSpPr>
        <p:spPr>
          <a:xfrm>
            <a:off x="179512" y="188640"/>
            <a:ext cx="806489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（１）通告の判断に当たって</a:t>
            </a:r>
            <a:endParaRPr lang="en-US" altLang="ja-JP" sz="36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109307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下矢印 28"/>
          <p:cNvSpPr/>
          <p:nvPr/>
        </p:nvSpPr>
        <p:spPr>
          <a:xfrm>
            <a:off x="6943179" y="4549874"/>
            <a:ext cx="657993" cy="144357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8" name="下矢印 27"/>
          <p:cNvSpPr/>
          <p:nvPr/>
        </p:nvSpPr>
        <p:spPr>
          <a:xfrm>
            <a:off x="4350767" y="4546073"/>
            <a:ext cx="657993" cy="144357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7" name="下矢印 26"/>
          <p:cNvSpPr/>
          <p:nvPr/>
        </p:nvSpPr>
        <p:spPr>
          <a:xfrm>
            <a:off x="2267496" y="4546073"/>
            <a:ext cx="657993" cy="144357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9" name="下矢印 18"/>
          <p:cNvSpPr/>
          <p:nvPr/>
        </p:nvSpPr>
        <p:spPr>
          <a:xfrm>
            <a:off x="5718919" y="2780928"/>
            <a:ext cx="657993" cy="1204883"/>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6" name="角丸四角形 5"/>
          <p:cNvSpPr/>
          <p:nvPr/>
        </p:nvSpPr>
        <p:spPr>
          <a:xfrm>
            <a:off x="3779664" y="3015052"/>
            <a:ext cx="4536504" cy="489677"/>
          </a:xfrm>
          <a:prstGeom prst="roundRect">
            <a:avLst/>
          </a:prstGeom>
        </p:spPr>
        <p:style>
          <a:lnRef idx="0">
            <a:schemeClr val="accent1"/>
          </a:lnRef>
          <a:fillRef idx="3">
            <a:schemeClr val="accent1"/>
          </a:fillRef>
          <a:effectRef idx="3">
            <a:schemeClr val="accent1"/>
          </a:effectRef>
          <a:fontRef idx="minor">
            <a:schemeClr val="lt1"/>
          </a:fontRef>
        </p:style>
        <p:txBody>
          <a:bodyPr tIns="0" bIns="72000" rtlCol="0" anchor="ctr"/>
          <a:lstStyle/>
          <a:p>
            <a:pPr algn="ctr"/>
            <a:r>
              <a:rPr kumimoji="1" lang="ja-JP" altLang="en-US" sz="2800" dirty="0" smtClean="0">
                <a:latin typeface="HG丸ｺﾞｼｯｸM-PRO" panose="020F0600000000000000" pitchFamily="50" charset="-128"/>
                <a:ea typeface="HG丸ｺﾞｼｯｸM-PRO" panose="020F0600000000000000" pitchFamily="50" charset="-128"/>
              </a:rPr>
              <a:t>必要に応じて一時保護</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755328" y="6021288"/>
            <a:ext cx="2412000" cy="772196"/>
          </a:xfrm>
          <a:prstGeom prst="roundRect">
            <a:avLst/>
          </a:prstGeom>
          <a:solidFill>
            <a:schemeClr val="tx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tIns="0" bIns="72000" rtlCol="0" anchor="ctr"/>
          <a:lstStyle/>
          <a:p>
            <a:pPr algn="ctr"/>
            <a:r>
              <a:rPr kumimoji="1" lang="ja-JP" altLang="en-US" sz="3600" dirty="0" smtClean="0">
                <a:latin typeface="HG丸ｺﾞｼｯｸM-PRO" panose="020F0600000000000000" pitchFamily="50" charset="-128"/>
                <a:ea typeface="HG丸ｺﾞｼｯｸM-PRO" panose="020F0600000000000000" pitchFamily="50" charset="-128"/>
              </a:rPr>
              <a:t>在宅支援</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3473763" y="6021288"/>
            <a:ext cx="2412000" cy="772196"/>
          </a:xfrm>
          <a:prstGeom prst="roundRect">
            <a:avLst/>
          </a:prstGeom>
          <a:solidFill>
            <a:schemeClr val="tx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tIns="0" bIns="72000" rtlCol="0" anchor="ctr"/>
          <a:lstStyle/>
          <a:p>
            <a:pPr algn="ctr"/>
            <a:r>
              <a:rPr kumimoji="1" lang="ja-JP" altLang="en-US" sz="3600" dirty="0" smtClean="0">
                <a:latin typeface="HG丸ｺﾞｼｯｸM-PRO" panose="020F0600000000000000" pitchFamily="50" charset="-128"/>
                <a:ea typeface="HG丸ｺﾞｼｯｸM-PRO" panose="020F0600000000000000" pitchFamily="50" charset="-128"/>
              </a:rPr>
              <a:t>施設入所</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9" name="角丸四角形 8"/>
          <p:cNvSpPr/>
          <p:nvPr/>
        </p:nvSpPr>
        <p:spPr>
          <a:xfrm>
            <a:off x="6066175" y="6021288"/>
            <a:ext cx="2412000" cy="772196"/>
          </a:xfrm>
          <a:prstGeom prst="roundRect">
            <a:avLst/>
          </a:prstGeom>
          <a:solidFill>
            <a:schemeClr val="tx2"/>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tIns="0" bIns="72000" rtlCol="0" anchor="ctr"/>
          <a:lstStyle/>
          <a:p>
            <a:pPr algn="ctr"/>
            <a:r>
              <a:rPr kumimoji="1" lang="ja-JP" altLang="en-US" sz="3600" dirty="0" smtClean="0">
                <a:latin typeface="HG丸ｺﾞｼｯｸM-PRO" panose="020F0600000000000000" pitchFamily="50" charset="-128"/>
                <a:ea typeface="HG丸ｺﾞｼｯｸM-PRO" panose="020F0600000000000000" pitchFamily="50" charset="-128"/>
              </a:rPr>
              <a:t>里親委託</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12" name="タイトル 1"/>
          <p:cNvSpPr txBox="1">
            <a:spLocks/>
          </p:cNvSpPr>
          <p:nvPr/>
        </p:nvSpPr>
        <p:spPr>
          <a:xfrm>
            <a:off x="179512" y="188640"/>
            <a:ext cx="6552728"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（２）関係機関との連携</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6963869" y="6492637"/>
            <a:ext cx="2133600" cy="365125"/>
          </a:xfrm>
        </p:spPr>
        <p:txBody>
          <a:bodyPr/>
          <a:lstStyle/>
          <a:p>
            <a:fld id="{402A72E2-59D8-4E40-910A-A1617AF4C9CE}" type="slidenum">
              <a:rPr kumimoji="1" lang="ja-JP" altLang="en-US" smtClean="0"/>
              <a:t>24</a:t>
            </a:fld>
            <a:endParaRPr kumimoji="1" lang="ja-JP" altLang="en-US"/>
          </a:p>
        </p:txBody>
      </p:sp>
      <p:graphicFrame>
        <p:nvGraphicFramePr>
          <p:cNvPr id="3" name="図表 2"/>
          <p:cNvGraphicFramePr/>
          <p:nvPr>
            <p:extLst>
              <p:ext uri="{D42A27DB-BD31-4B8C-83A1-F6EECF244321}">
                <p14:modId xmlns:p14="http://schemas.microsoft.com/office/powerpoint/2010/main" val="3257130183"/>
              </p:ext>
            </p:extLst>
          </p:nvPr>
        </p:nvGraphicFramePr>
        <p:xfrm>
          <a:off x="954328" y="1636644"/>
          <a:ext cx="7272808" cy="1018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角丸四角形 22"/>
          <p:cNvSpPr/>
          <p:nvPr/>
        </p:nvSpPr>
        <p:spPr>
          <a:xfrm>
            <a:off x="1763440" y="3985811"/>
            <a:ext cx="6552728" cy="489677"/>
          </a:xfrm>
          <a:prstGeom prst="roundRect">
            <a:avLst/>
          </a:prstGeom>
        </p:spPr>
        <p:style>
          <a:lnRef idx="0">
            <a:schemeClr val="accent1"/>
          </a:lnRef>
          <a:fillRef idx="3">
            <a:schemeClr val="accent1"/>
          </a:fillRef>
          <a:effectRef idx="3">
            <a:schemeClr val="accent1"/>
          </a:effectRef>
          <a:fontRef idx="minor">
            <a:schemeClr val="lt1"/>
          </a:fontRef>
        </p:style>
        <p:txBody>
          <a:bodyPr tIns="0" bIns="72000" rtlCol="0" anchor="ctr"/>
          <a:lstStyle/>
          <a:p>
            <a:pPr algn="ctr"/>
            <a:r>
              <a:rPr kumimoji="1" lang="ja-JP" altLang="en-US" sz="2800" dirty="0" smtClean="0">
                <a:latin typeface="HG丸ｺﾞｼｯｸM-PRO" panose="020F0600000000000000" pitchFamily="50" charset="-128"/>
                <a:ea typeface="HG丸ｺﾞｼｯｸM-PRO" panose="020F0600000000000000" pitchFamily="50" charset="-128"/>
              </a:rPr>
              <a:t>調査継続（関係機関との情報交換等）</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24" name="角丸四角形 23"/>
          <p:cNvSpPr/>
          <p:nvPr/>
        </p:nvSpPr>
        <p:spPr>
          <a:xfrm>
            <a:off x="1763440" y="4778591"/>
            <a:ext cx="6552728" cy="488939"/>
          </a:xfrm>
          <a:prstGeom prst="roundRect">
            <a:avLst/>
          </a:prstGeom>
        </p:spPr>
        <p:style>
          <a:lnRef idx="0">
            <a:schemeClr val="accent1"/>
          </a:lnRef>
          <a:fillRef idx="3">
            <a:schemeClr val="accent1"/>
          </a:fillRef>
          <a:effectRef idx="3">
            <a:schemeClr val="accent1"/>
          </a:effectRef>
          <a:fontRef idx="minor">
            <a:schemeClr val="lt1"/>
          </a:fontRef>
        </p:style>
        <p:txBody>
          <a:bodyPr tIns="0" bIns="72000" rtlCol="0" anchor="ctr"/>
          <a:lstStyle/>
          <a:p>
            <a:pPr algn="ctr"/>
            <a:r>
              <a:rPr kumimoji="1" lang="ja-JP" altLang="en-US" sz="2800" dirty="0" smtClean="0">
                <a:latin typeface="HG丸ｺﾞｼｯｸM-PRO" panose="020F0600000000000000" pitchFamily="50" charset="-128"/>
                <a:ea typeface="HG丸ｺﾞｼｯｸM-PRO" panose="020F0600000000000000" pitchFamily="50" charset="-128"/>
              </a:rPr>
              <a:t>援助方針の決定</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25" name="角丸四角形 24"/>
          <p:cNvSpPr/>
          <p:nvPr/>
        </p:nvSpPr>
        <p:spPr>
          <a:xfrm>
            <a:off x="755328" y="1432652"/>
            <a:ext cx="7632848" cy="1315843"/>
          </a:xfrm>
          <a:prstGeom prst="roundRect">
            <a:avLst>
              <a:gd name="adj" fmla="val 598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2954585" y="2780927"/>
            <a:ext cx="657993" cy="1198597"/>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4" name="曲折矢印 3"/>
          <p:cNvSpPr/>
          <p:nvPr/>
        </p:nvSpPr>
        <p:spPr>
          <a:xfrm>
            <a:off x="1259198" y="3992938"/>
            <a:ext cx="504180" cy="1996711"/>
          </a:xfrm>
          <a:prstGeom prst="bentArrow">
            <a:avLst>
              <a:gd name="adj1" fmla="val 40300"/>
              <a:gd name="adj2" fmla="val 46037"/>
              <a:gd name="adj3" fmla="val 42212"/>
              <a:gd name="adj4" fmla="val 1336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solidFill>
                <a:schemeClr val="tx1"/>
              </a:solidFill>
            </a:endParaRPr>
          </a:p>
        </p:txBody>
      </p:sp>
      <p:sp>
        <p:nvSpPr>
          <p:cNvPr id="30" name="角丸四角形 29"/>
          <p:cNvSpPr/>
          <p:nvPr/>
        </p:nvSpPr>
        <p:spPr>
          <a:xfrm>
            <a:off x="1619424" y="934895"/>
            <a:ext cx="5904656" cy="601299"/>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児童相談所・市町村子ども福祉担当課</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790135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53294" y="6492875"/>
            <a:ext cx="2133600" cy="365125"/>
          </a:xfrm>
        </p:spPr>
        <p:txBody>
          <a:bodyPr/>
          <a:lstStyle/>
          <a:p>
            <a:fld id="{402A72E2-59D8-4E40-910A-A1617AF4C9CE}" type="slidenum">
              <a:rPr kumimoji="1" lang="ja-JP" altLang="en-US" smtClean="0"/>
              <a:t>25</a:t>
            </a:fld>
            <a:endParaRPr kumimoji="1" lang="ja-JP" altLang="en-US" dirty="0"/>
          </a:p>
        </p:txBody>
      </p:sp>
      <p:sp>
        <p:nvSpPr>
          <p:cNvPr id="7" name="四角形吹き出し 6"/>
          <p:cNvSpPr/>
          <p:nvPr/>
        </p:nvSpPr>
        <p:spPr>
          <a:xfrm>
            <a:off x="5868143" y="1556792"/>
            <a:ext cx="3218751" cy="1667436"/>
          </a:xfrm>
          <a:prstGeom prst="wedgeRectCallout">
            <a:avLst>
              <a:gd name="adj1" fmla="val -55603"/>
              <a:gd name="adj2" fmla="val 30800"/>
            </a:avLst>
          </a:prstGeom>
          <a:solidFill>
            <a:srgbClr val="FFFFCC"/>
          </a:solidFill>
        </p:spPr>
        <p:style>
          <a:lnRef idx="2">
            <a:schemeClr val="accent6"/>
          </a:lnRef>
          <a:fillRef idx="1">
            <a:schemeClr val="lt1"/>
          </a:fillRef>
          <a:effectRef idx="0">
            <a:schemeClr val="accent6"/>
          </a:effectRef>
          <a:fontRef idx="minor">
            <a:schemeClr val="dk1"/>
          </a:fontRef>
        </p:style>
        <p:txBody>
          <a:bodyPr lIns="72000" tIns="36000" rIns="72000" bIns="36000" rtlCol="0" anchor="ctr"/>
          <a:lstStyle/>
          <a:p>
            <a:pPr marL="288000" indent="-288000" algn="just">
              <a:buFont typeface="+mj-ea"/>
              <a:buAutoNum type="circleNumDbPlain"/>
            </a:pPr>
            <a:r>
              <a:rPr kumimoji="1" lang="ja-JP" altLang="en-US" sz="2000" dirty="0" smtClean="0">
                <a:solidFill>
                  <a:schemeClr val="tx1"/>
                </a:solidFill>
                <a:latin typeface="+mn-ea"/>
              </a:rPr>
              <a:t>通学・通園できない場合は、学習機会の充実のための連携する。</a:t>
            </a:r>
            <a:endParaRPr kumimoji="1" lang="en-US" altLang="ja-JP" sz="2000" dirty="0" smtClean="0">
              <a:solidFill>
                <a:schemeClr val="tx1"/>
              </a:solidFill>
              <a:latin typeface="+mn-ea"/>
            </a:endParaRPr>
          </a:p>
          <a:p>
            <a:pPr marL="288000" indent="-288000" algn="just">
              <a:buFont typeface="+mj-ea"/>
              <a:buAutoNum type="circleNumDbPlain"/>
            </a:pPr>
            <a:r>
              <a:rPr lang="ja-JP" altLang="en-US" sz="2000" dirty="0" smtClean="0">
                <a:solidFill>
                  <a:schemeClr val="tx1"/>
                </a:solidFill>
                <a:latin typeface="+mn-ea"/>
              </a:rPr>
              <a:t>通学・通園</a:t>
            </a:r>
            <a:r>
              <a:rPr kumimoji="1" lang="ja-JP" altLang="en-US" sz="2000" dirty="0" smtClean="0">
                <a:solidFill>
                  <a:schemeClr val="tx1"/>
                </a:solidFill>
                <a:latin typeface="+mn-ea"/>
              </a:rPr>
              <a:t>できる場合は、学校園で注意深く見守る。</a:t>
            </a:r>
            <a:endParaRPr kumimoji="1" lang="ja-JP" altLang="en-US" sz="2000" dirty="0">
              <a:solidFill>
                <a:schemeClr val="tx1"/>
              </a:solidFill>
              <a:latin typeface="+mn-ea"/>
            </a:endParaRPr>
          </a:p>
        </p:txBody>
      </p:sp>
      <p:sp>
        <p:nvSpPr>
          <p:cNvPr id="8" name="四角形吹き出し 7"/>
          <p:cNvSpPr/>
          <p:nvPr/>
        </p:nvSpPr>
        <p:spPr>
          <a:xfrm>
            <a:off x="179512" y="5759203"/>
            <a:ext cx="3384375" cy="838149"/>
          </a:xfrm>
          <a:prstGeom prst="wedgeRectCallout">
            <a:avLst>
              <a:gd name="adj1" fmla="val -24896"/>
              <a:gd name="adj2" fmla="val -72020"/>
            </a:avLst>
          </a:prstGeom>
          <a:solidFill>
            <a:srgbClr val="FFFFCC"/>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r>
              <a:rPr kumimoji="1" lang="ja-JP" altLang="en-US" sz="2000" dirty="0" smtClean="0">
                <a:solidFill>
                  <a:schemeClr val="tx1"/>
                </a:solidFill>
                <a:latin typeface="+mn-ea"/>
              </a:rPr>
              <a:t>要保護児童対策地域協議会・支援者・関係機関との連携</a:t>
            </a:r>
            <a:endParaRPr kumimoji="1" lang="ja-JP" altLang="en-US" sz="2000" dirty="0">
              <a:solidFill>
                <a:schemeClr val="tx1"/>
              </a:solidFill>
              <a:latin typeface="+mn-ea"/>
            </a:endParaRPr>
          </a:p>
        </p:txBody>
      </p:sp>
      <p:sp>
        <p:nvSpPr>
          <p:cNvPr id="9" name="四角形吹き出し 8"/>
          <p:cNvSpPr/>
          <p:nvPr/>
        </p:nvSpPr>
        <p:spPr>
          <a:xfrm>
            <a:off x="5868143" y="3429000"/>
            <a:ext cx="3218751" cy="1728193"/>
          </a:xfrm>
          <a:prstGeom prst="wedgeRectCallout">
            <a:avLst>
              <a:gd name="adj1" fmla="val -54917"/>
              <a:gd name="adj2" fmla="val -36816"/>
            </a:avLst>
          </a:prstGeom>
          <a:solidFill>
            <a:srgbClr val="FFFFCC"/>
          </a:solidFill>
        </p:spPr>
        <p:style>
          <a:lnRef idx="2">
            <a:schemeClr val="accent6"/>
          </a:lnRef>
          <a:fillRef idx="1">
            <a:schemeClr val="lt1"/>
          </a:fillRef>
          <a:effectRef idx="0">
            <a:schemeClr val="accent6"/>
          </a:effectRef>
          <a:fontRef idx="minor">
            <a:schemeClr val="dk1"/>
          </a:fontRef>
        </p:style>
        <p:txBody>
          <a:bodyPr lIns="72000" tIns="36000" rIns="72000" bIns="36000" rtlCol="0" anchor="ctr"/>
          <a:lstStyle/>
          <a:p>
            <a:pPr algn="just"/>
            <a:r>
              <a:rPr kumimoji="1" lang="ja-JP" altLang="en-US" sz="2000" dirty="0" smtClean="0">
                <a:solidFill>
                  <a:schemeClr val="tx1"/>
                </a:solidFill>
                <a:latin typeface="+mn-ea"/>
              </a:rPr>
              <a:t>子どもや保護者の状況把握</a:t>
            </a:r>
            <a:endParaRPr kumimoji="1" lang="en-US" altLang="ja-JP" sz="2000" dirty="0" smtClean="0">
              <a:solidFill>
                <a:schemeClr val="tx1"/>
              </a:solidFill>
              <a:latin typeface="+mn-ea"/>
            </a:endParaRPr>
          </a:p>
          <a:p>
            <a:pPr marL="342900" indent="-342900" algn="just">
              <a:buFont typeface="Wingdings" panose="05000000000000000000" pitchFamily="2" charset="2"/>
              <a:buChar char="l"/>
            </a:pPr>
            <a:r>
              <a:rPr kumimoji="1" lang="ja-JP" altLang="en-US" sz="2000" dirty="0" smtClean="0">
                <a:solidFill>
                  <a:schemeClr val="tx1"/>
                </a:solidFill>
                <a:latin typeface="+mn-ea"/>
              </a:rPr>
              <a:t>１か月に一度、出欠状況等を報告する。</a:t>
            </a:r>
            <a:endParaRPr kumimoji="1" lang="en-US" altLang="ja-JP" sz="2000" dirty="0" smtClean="0">
              <a:solidFill>
                <a:schemeClr val="tx1"/>
              </a:solidFill>
              <a:latin typeface="+mn-ea"/>
            </a:endParaRPr>
          </a:p>
          <a:p>
            <a:pPr marL="342900" indent="-342900" algn="just">
              <a:buFont typeface="Wingdings" panose="05000000000000000000" pitchFamily="2" charset="2"/>
              <a:buChar char="l"/>
            </a:pPr>
            <a:r>
              <a:rPr lang="ja-JP" altLang="en-US" sz="2000" dirty="0" smtClean="0">
                <a:solidFill>
                  <a:srgbClr val="FF0000"/>
                </a:solidFill>
                <a:latin typeface="+mn-ea"/>
              </a:rPr>
              <a:t>７</a:t>
            </a:r>
            <a:r>
              <a:rPr lang="ja-JP" altLang="en-US" sz="2000" dirty="0">
                <a:solidFill>
                  <a:srgbClr val="FF0000"/>
                </a:solidFill>
                <a:latin typeface="+mn-ea"/>
              </a:rPr>
              <a:t>日</a:t>
            </a:r>
            <a:r>
              <a:rPr lang="ja-JP" altLang="en-US" sz="2000" dirty="0" smtClean="0">
                <a:solidFill>
                  <a:srgbClr val="FF0000"/>
                </a:solidFill>
                <a:latin typeface="+mn-ea"/>
              </a:rPr>
              <a:t>以上欠席した場合は速やかに情報提供</a:t>
            </a:r>
            <a:r>
              <a:rPr lang="ja-JP" altLang="en-US" sz="2000" dirty="0" smtClean="0">
                <a:solidFill>
                  <a:schemeClr val="tx1"/>
                </a:solidFill>
                <a:latin typeface="+mn-ea"/>
              </a:rPr>
              <a:t>する。</a:t>
            </a:r>
            <a:endParaRPr kumimoji="1" lang="ja-JP" altLang="en-US" sz="2000" dirty="0">
              <a:solidFill>
                <a:schemeClr val="tx1"/>
              </a:solidFill>
              <a:latin typeface="+mn-ea"/>
            </a:endParaRPr>
          </a:p>
        </p:txBody>
      </p:sp>
      <p:sp>
        <p:nvSpPr>
          <p:cNvPr id="10" name="四角形吹き出し 9"/>
          <p:cNvSpPr/>
          <p:nvPr/>
        </p:nvSpPr>
        <p:spPr>
          <a:xfrm>
            <a:off x="3660637" y="5759202"/>
            <a:ext cx="4126981" cy="838149"/>
          </a:xfrm>
          <a:prstGeom prst="wedgeRectCallout">
            <a:avLst>
              <a:gd name="adj1" fmla="val -42974"/>
              <a:gd name="adj2" fmla="val -87313"/>
            </a:avLst>
          </a:prstGeom>
          <a:solidFill>
            <a:srgbClr val="FFFFCC"/>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r>
              <a:rPr kumimoji="1" lang="ja-JP" altLang="en-US" sz="2000" dirty="0" smtClean="0">
                <a:solidFill>
                  <a:schemeClr val="tx1"/>
                </a:solidFill>
                <a:latin typeface="+mn-ea"/>
              </a:rPr>
              <a:t>転校の可能性</a:t>
            </a:r>
            <a:endParaRPr kumimoji="1" lang="en-US" altLang="ja-JP" sz="2000" dirty="0" smtClean="0">
              <a:solidFill>
                <a:schemeClr val="tx1"/>
              </a:solidFill>
              <a:latin typeface="+mn-ea"/>
            </a:endParaRPr>
          </a:p>
          <a:p>
            <a:r>
              <a:rPr lang="ja-JP" altLang="en-US" sz="2000" dirty="0" smtClean="0">
                <a:solidFill>
                  <a:schemeClr val="tx1"/>
                </a:solidFill>
                <a:latin typeface="+mn-ea"/>
              </a:rPr>
              <a:t>転出先・兄弟姉妹の学校園との連携</a:t>
            </a:r>
            <a:endParaRPr kumimoji="1" lang="ja-JP" altLang="en-US" sz="2000" dirty="0">
              <a:solidFill>
                <a:schemeClr val="tx1"/>
              </a:solidFill>
              <a:latin typeface="+mn-ea"/>
            </a:endParaRPr>
          </a:p>
        </p:txBody>
      </p:sp>
      <p:sp>
        <p:nvSpPr>
          <p:cNvPr id="11" name="角丸四角形 10"/>
          <p:cNvSpPr/>
          <p:nvPr/>
        </p:nvSpPr>
        <p:spPr>
          <a:xfrm>
            <a:off x="6433402" y="853107"/>
            <a:ext cx="2088232" cy="601299"/>
          </a:xfrm>
          <a:prstGeom prst="roundRect">
            <a:avLst/>
          </a:prstGeom>
          <a:solidFill>
            <a:srgbClr val="FFFFCC"/>
          </a:solidFill>
          <a:ln w="38100">
            <a:solidFill>
              <a:schemeClr val="accent6"/>
            </a:solidFill>
          </a:ln>
          <a:effectLst/>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3200" b="1" dirty="0" smtClean="0">
                <a:solidFill>
                  <a:srgbClr val="FF0000"/>
                </a:solidFill>
                <a:latin typeface="HG丸ｺﾞｼｯｸM-PRO" panose="020F0600000000000000" pitchFamily="50" charset="-128"/>
                <a:ea typeface="HG丸ｺﾞｼｯｸM-PRO" panose="020F0600000000000000" pitchFamily="50" charset="-128"/>
              </a:rPr>
              <a:t>学校</a:t>
            </a:r>
            <a:endParaRPr kumimoji="1" lang="ja-JP" altLang="en-US" sz="32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12" name="タイトル 1"/>
          <p:cNvSpPr txBox="1">
            <a:spLocks/>
          </p:cNvSpPr>
          <p:nvPr/>
        </p:nvSpPr>
        <p:spPr>
          <a:xfrm>
            <a:off x="179512" y="188640"/>
            <a:ext cx="6552728"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（２）関係機関との連携</a:t>
            </a:r>
            <a:endParaRPr lang="en-US" altLang="ja-JP" sz="3600" dirty="0" smtClean="0">
              <a:latin typeface="HG丸ｺﾞｼｯｸM-PRO" panose="020F0600000000000000" pitchFamily="50" charset="-128"/>
              <a:ea typeface="HG丸ｺﾞｼｯｸM-PRO" panose="020F0600000000000000" pitchFamily="50" charset="-128"/>
            </a:endParaRPr>
          </a:p>
        </p:txBody>
      </p:sp>
      <p:pic>
        <p:nvPicPr>
          <p:cNvPr id="2" name="図 1"/>
          <p:cNvPicPr>
            <a:picLocks noChangeAspect="1"/>
          </p:cNvPicPr>
          <p:nvPr/>
        </p:nvPicPr>
        <p:blipFill>
          <a:blip r:embed="rId3"/>
          <a:stretch>
            <a:fillRect/>
          </a:stretch>
        </p:blipFill>
        <p:spPr>
          <a:xfrm>
            <a:off x="179512" y="1164477"/>
            <a:ext cx="5654327" cy="4378116"/>
          </a:xfrm>
          <a:prstGeom prst="rect">
            <a:avLst/>
          </a:prstGeom>
        </p:spPr>
      </p:pic>
    </p:spTree>
    <p:extLst>
      <p:ext uri="{BB962C8B-B14F-4D97-AF65-F5344CB8AC3E}">
        <p14:creationId xmlns:p14="http://schemas.microsoft.com/office/powerpoint/2010/main" val="40968780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2384534" y="1955378"/>
            <a:ext cx="720080" cy="2093317"/>
            <a:chOff x="2627704" y="2495493"/>
            <a:chExt cx="720080" cy="2093317"/>
          </a:xfrm>
        </p:grpSpPr>
        <p:sp>
          <p:nvSpPr>
            <p:cNvPr id="25" name="正方形/長方形 24"/>
            <p:cNvSpPr/>
            <p:nvPr/>
          </p:nvSpPr>
          <p:spPr>
            <a:xfrm>
              <a:off x="2627704" y="3220658"/>
              <a:ext cx="720080" cy="136815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26" name="楕円 25"/>
            <p:cNvSpPr/>
            <p:nvPr/>
          </p:nvSpPr>
          <p:spPr>
            <a:xfrm>
              <a:off x="2627784" y="2495493"/>
              <a:ext cx="720000" cy="72008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sp>
        <p:nvSpPr>
          <p:cNvPr id="13" name="角丸四角形吹き出し 12"/>
          <p:cNvSpPr/>
          <p:nvPr/>
        </p:nvSpPr>
        <p:spPr>
          <a:xfrm>
            <a:off x="3334078" y="2785159"/>
            <a:ext cx="5662464" cy="859564"/>
          </a:xfrm>
          <a:prstGeom prst="wedgeRoundRectCallout">
            <a:avLst>
              <a:gd name="adj1" fmla="val -66127"/>
              <a:gd name="adj2" fmla="val -6169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kumimoji="1" lang="ja-JP" altLang="en-US" sz="2400" dirty="0" smtClean="0">
                <a:latin typeface="+mn-ea"/>
              </a:rPr>
              <a:t>一時保護は児童相談所の判断であって、学校が決定したものではありません。</a:t>
            </a:r>
            <a:endParaRPr kumimoji="1" lang="ja-JP" altLang="en-US" sz="2400" dirty="0">
              <a:latin typeface="+mn-ea"/>
            </a:endParaRPr>
          </a:p>
        </p:txBody>
      </p:sp>
      <p:sp>
        <p:nvSpPr>
          <p:cNvPr id="4" name="スライド番号プレースホルダー 3"/>
          <p:cNvSpPr>
            <a:spLocks noGrp="1"/>
          </p:cNvSpPr>
          <p:nvPr>
            <p:ph type="sldNum" sz="quarter" idx="12"/>
          </p:nvPr>
        </p:nvSpPr>
        <p:spPr>
          <a:xfrm>
            <a:off x="7010400" y="6477930"/>
            <a:ext cx="2133600" cy="365125"/>
          </a:xfrm>
        </p:spPr>
        <p:txBody>
          <a:bodyPr/>
          <a:lstStyle/>
          <a:p>
            <a:fld id="{402A72E2-59D8-4E40-910A-A1617AF4C9CE}" type="slidenum">
              <a:rPr kumimoji="1" lang="ja-JP" altLang="en-US" smtClean="0"/>
              <a:t>26</a:t>
            </a:fld>
            <a:endParaRPr kumimoji="1" lang="ja-JP" altLang="en-US"/>
          </a:p>
        </p:txBody>
      </p:sp>
      <p:sp>
        <p:nvSpPr>
          <p:cNvPr id="5" name="タイトル 1"/>
          <p:cNvSpPr txBox="1">
            <a:spLocks/>
          </p:cNvSpPr>
          <p:nvPr/>
        </p:nvSpPr>
        <p:spPr>
          <a:xfrm>
            <a:off x="179512" y="188640"/>
            <a:ext cx="734481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（３）保護者からの要求に対して</a:t>
            </a:r>
            <a:endParaRPr lang="en-US" altLang="ja-JP" sz="3600" dirty="0" smtClean="0">
              <a:latin typeface="HG丸ｺﾞｼｯｸM-PRO" panose="020F0600000000000000" pitchFamily="50" charset="-128"/>
              <a:ea typeface="HG丸ｺﾞｼｯｸM-PRO" panose="020F0600000000000000" pitchFamily="50" charset="-128"/>
            </a:endParaRPr>
          </a:p>
        </p:txBody>
      </p:sp>
      <p:grpSp>
        <p:nvGrpSpPr>
          <p:cNvPr id="6" name="グループ化 5"/>
          <p:cNvGrpSpPr/>
          <p:nvPr/>
        </p:nvGrpSpPr>
        <p:grpSpPr>
          <a:xfrm>
            <a:off x="1753681" y="2315418"/>
            <a:ext cx="720080" cy="2093317"/>
            <a:chOff x="2627704" y="2495493"/>
            <a:chExt cx="720080" cy="2093317"/>
          </a:xfrm>
        </p:grpSpPr>
        <p:sp>
          <p:nvSpPr>
            <p:cNvPr id="7" name="正方形/長方形 6"/>
            <p:cNvSpPr/>
            <p:nvPr/>
          </p:nvSpPr>
          <p:spPr>
            <a:xfrm>
              <a:off x="2627704" y="3220658"/>
              <a:ext cx="720080" cy="13681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8" name="楕円 7"/>
            <p:cNvSpPr/>
            <p:nvPr/>
          </p:nvSpPr>
          <p:spPr>
            <a:xfrm>
              <a:off x="2627784" y="2495493"/>
              <a:ext cx="72000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grpSp>
      <p:grpSp>
        <p:nvGrpSpPr>
          <p:cNvPr id="9" name="グループ化 8"/>
          <p:cNvGrpSpPr/>
          <p:nvPr/>
        </p:nvGrpSpPr>
        <p:grpSpPr>
          <a:xfrm>
            <a:off x="323528" y="2276872"/>
            <a:ext cx="720080" cy="2093317"/>
            <a:chOff x="2627704" y="2495493"/>
            <a:chExt cx="720080" cy="2093317"/>
          </a:xfrm>
        </p:grpSpPr>
        <p:sp>
          <p:nvSpPr>
            <p:cNvPr id="10" name="正方形/長方形 9"/>
            <p:cNvSpPr/>
            <p:nvPr/>
          </p:nvSpPr>
          <p:spPr>
            <a:xfrm>
              <a:off x="2627704" y="3220658"/>
              <a:ext cx="720080" cy="13681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1" name="楕円 10"/>
            <p:cNvSpPr/>
            <p:nvPr/>
          </p:nvSpPr>
          <p:spPr>
            <a:xfrm>
              <a:off x="2627784" y="2495493"/>
              <a:ext cx="720000" cy="7200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sp>
        <p:nvSpPr>
          <p:cNvPr id="12" name="角丸四角形吹き出し 11"/>
          <p:cNvSpPr/>
          <p:nvPr/>
        </p:nvSpPr>
        <p:spPr>
          <a:xfrm>
            <a:off x="163329" y="877939"/>
            <a:ext cx="4104456" cy="942414"/>
          </a:xfrm>
          <a:prstGeom prst="wedgeRoundRectCallout">
            <a:avLst>
              <a:gd name="adj1" fmla="val -28422"/>
              <a:gd name="adj2" fmla="val 106546"/>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latin typeface="+mn-ea"/>
              </a:rPr>
              <a:t>学校が言いつけた！</a:t>
            </a:r>
            <a:endParaRPr kumimoji="1" lang="en-US" altLang="ja-JP" sz="2400" dirty="0" smtClean="0">
              <a:latin typeface="+mn-ea"/>
            </a:endParaRPr>
          </a:p>
          <a:p>
            <a:pPr algn="ctr"/>
            <a:r>
              <a:rPr lang="ja-JP" altLang="en-US" sz="2400" dirty="0">
                <a:latin typeface="+mn-ea"/>
              </a:rPr>
              <a:t>信</a:t>
            </a:r>
            <a:r>
              <a:rPr lang="ja-JP" altLang="en-US" sz="2400" dirty="0" smtClean="0">
                <a:latin typeface="+mn-ea"/>
              </a:rPr>
              <a:t>じていたのに裏切られた！</a:t>
            </a:r>
            <a:endParaRPr kumimoji="1" lang="ja-JP" altLang="en-US" sz="2400" dirty="0">
              <a:latin typeface="+mn-ea"/>
            </a:endParaRPr>
          </a:p>
        </p:txBody>
      </p:sp>
      <p:grpSp>
        <p:nvGrpSpPr>
          <p:cNvPr id="14" name="グループ化 13"/>
          <p:cNvGrpSpPr/>
          <p:nvPr/>
        </p:nvGrpSpPr>
        <p:grpSpPr>
          <a:xfrm>
            <a:off x="2594526" y="2803367"/>
            <a:ext cx="720080" cy="2093317"/>
            <a:chOff x="2627704" y="2495493"/>
            <a:chExt cx="720080" cy="2093317"/>
          </a:xfrm>
        </p:grpSpPr>
        <p:sp>
          <p:nvSpPr>
            <p:cNvPr id="15" name="正方形/長方形 14"/>
            <p:cNvSpPr/>
            <p:nvPr/>
          </p:nvSpPr>
          <p:spPr>
            <a:xfrm>
              <a:off x="2627704" y="3220658"/>
              <a:ext cx="720080" cy="13681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6" name="楕円 15"/>
            <p:cNvSpPr/>
            <p:nvPr/>
          </p:nvSpPr>
          <p:spPr>
            <a:xfrm>
              <a:off x="2627784" y="2495493"/>
              <a:ext cx="720000" cy="72008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grpSp>
      <p:sp>
        <p:nvSpPr>
          <p:cNvPr id="18" name="角丸四角形 17"/>
          <p:cNvSpPr/>
          <p:nvPr/>
        </p:nvSpPr>
        <p:spPr>
          <a:xfrm>
            <a:off x="4267785" y="4778396"/>
            <a:ext cx="4500129"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複数の教職員・組織的に対応</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19" name="角丸四角形 18"/>
          <p:cNvSpPr/>
          <p:nvPr/>
        </p:nvSpPr>
        <p:spPr>
          <a:xfrm>
            <a:off x="163329" y="4950395"/>
            <a:ext cx="2621423" cy="1656183"/>
          </a:xfrm>
          <a:prstGeom prst="roundRect">
            <a:avLst>
              <a:gd name="adj" fmla="val 11444"/>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rPr>
              <a:t>親権を主張</a:t>
            </a:r>
            <a:endParaRPr lang="en-US" altLang="ja-JP" sz="2800" b="1" dirty="0" smtClean="0">
              <a:solidFill>
                <a:schemeClr val="bg1"/>
              </a:solidFill>
              <a:latin typeface="HG丸ｺﾞｼｯｸM-PRO" panose="020F0600000000000000" pitchFamily="50" charset="-128"/>
              <a:ea typeface="HG丸ｺﾞｼｯｸM-PRO" panose="020F0600000000000000" pitchFamily="50" charset="-128"/>
            </a:endParaRPr>
          </a:p>
          <a:p>
            <a:pPr algn="ctr"/>
            <a:r>
              <a:rPr lang="ja-JP" altLang="en-US" sz="2800" b="1" dirty="0" smtClean="0">
                <a:solidFill>
                  <a:schemeClr val="bg1"/>
                </a:solidFill>
                <a:latin typeface="HG丸ｺﾞｼｯｸM-PRO" panose="020F0600000000000000" pitchFamily="50" charset="-128"/>
                <a:ea typeface="HG丸ｺﾞｼｯｸM-PRO" panose="020F0600000000000000" pitchFamily="50" charset="-128"/>
              </a:rPr>
              <a:t>威圧的な要求</a:t>
            </a:r>
            <a:endParaRPr lang="en-US" altLang="ja-JP" sz="2800" b="1" dirty="0" smtClean="0">
              <a:solidFill>
                <a:schemeClr val="bg1"/>
              </a:solidFill>
              <a:latin typeface="HG丸ｺﾞｼｯｸM-PRO" panose="020F0600000000000000" pitchFamily="50" charset="-128"/>
              <a:ea typeface="HG丸ｺﾞｼｯｸM-PRO" panose="020F0600000000000000" pitchFamily="50" charset="-128"/>
            </a:endParaRPr>
          </a:p>
          <a:p>
            <a:pPr algn="ctr"/>
            <a:r>
              <a:rPr kumimoji="1" lang="ja-JP" altLang="en-US" sz="2800" b="1" dirty="0">
                <a:solidFill>
                  <a:schemeClr val="bg1"/>
                </a:solidFill>
                <a:latin typeface="HG丸ｺﾞｼｯｸM-PRO" panose="020F0600000000000000" pitchFamily="50" charset="-128"/>
                <a:ea typeface="HG丸ｺﾞｼｯｸM-PRO" panose="020F0600000000000000" pitchFamily="50" charset="-128"/>
              </a:rPr>
              <a:t>暴力</a:t>
            </a:r>
            <a:r>
              <a:rPr kumimoji="1" lang="ja-JP" altLang="en-US" sz="2800" b="1" dirty="0" smtClean="0">
                <a:solidFill>
                  <a:schemeClr val="bg1"/>
                </a:solidFill>
                <a:latin typeface="HG丸ｺﾞｼｯｸM-PRO" panose="020F0600000000000000" pitchFamily="50" charset="-128"/>
                <a:ea typeface="HG丸ｺﾞｼｯｸM-PRO" panose="020F0600000000000000" pitchFamily="50" charset="-128"/>
              </a:rPr>
              <a:t>の</a:t>
            </a:r>
            <a:r>
              <a:rPr kumimoji="1" lang="ja-JP" altLang="en-US" sz="2800" b="1" dirty="0">
                <a:solidFill>
                  <a:schemeClr val="bg1"/>
                </a:solidFill>
                <a:latin typeface="HG丸ｺﾞｼｯｸM-PRO" panose="020F0600000000000000" pitchFamily="50" charset="-128"/>
                <a:ea typeface="HG丸ｺﾞｼｯｸM-PRO" panose="020F0600000000000000" pitchFamily="50" charset="-128"/>
              </a:rPr>
              <a:t>行使</a:t>
            </a:r>
          </a:p>
        </p:txBody>
      </p:sp>
      <p:sp>
        <p:nvSpPr>
          <p:cNvPr id="20" name="雲形吹き出し 19"/>
          <p:cNvSpPr/>
          <p:nvPr/>
        </p:nvSpPr>
        <p:spPr>
          <a:xfrm>
            <a:off x="3696781" y="3680161"/>
            <a:ext cx="5299761" cy="1027358"/>
          </a:xfrm>
          <a:prstGeom prst="cloudCallout">
            <a:avLst>
              <a:gd name="adj1" fmla="val -52073"/>
              <a:gd name="adj2" fmla="val -41600"/>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kumimoji="1" lang="ja-JP" altLang="en-US" sz="2000" dirty="0" smtClean="0">
                <a:latin typeface="+mn-ea"/>
              </a:rPr>
              <a:t>通告は刑事上、民事上の責任を問われない</a:t>
            </a:r>
            <a:endParaRPr kumimoji="1" lang="ja-JP" altLang="en-US" sz="2000" dirty="0">
              <a:latin typeface="+mn-ea"/>
            </a:endParaRPr>
          </a:p>
        </p:txBody>
      </p:sp>
      <p:sp>
        <p:nvSpPr>
          <p:cNvPr id="21" name="角丸四角形 20"/>
          <p:cNvSpPr/>
          <p:nvPr/>
        </p:nvSpPr>
        <p:spPr>
          <a:xfrm>
            <a:off x="4267785" y="5477838"/>
            <a:ext cx="4500128"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関係機関と情報共有と連携</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22" name="角丸四角形 21"/>
          <p:cNvSpPr/>
          <p:nvPr/>
        </p:nvSpPr>
        <p:spPr>
          <a:xfrm>
            <a:off x="4267785" y="6177280"/>
            <a:ext cx="4500128"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弁護士等の専門家に相談</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23" name="左右矢印 22"/>
          <p:cNvSpPr/>
          <p:nvPr/>
        </p:nvSpPr>
        <p:spPr>
          <a:xfrm>
            <a:off x="2812120" y="5454451"/>
            <a:ext cx="1313135" cy="648072"/>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7" name="角丸四角形 26"/>
          <p:cNvSpPr/>
          <p:nvPr/>
        </p:nvSpPr>
        <p:spPr>
          <a:xfrm>
            <a:off x="4427984" y="872195"/>
            <a:ext cx="4639578" cy="948158"/>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dirty="0">
                <a:solidFill>
                  <a:schemeClr val="bg1"/>
                </a:solidFill>
                <a:latin typeface="+mn-ea"/>
                <a:cs typeface="メイリオ" panose="020B0604030504040204" pitchFamily="50" charset="-128"/>
              </a:rPr>
              <a:t>対応方針を定め、一貫した</a:t>
            </a:r>
            <a:r>
              <a:rPr lang="ja-JP" altLang="en-US" sz="2400" dirty="0" smtClean="0">
                <a:solidFill>
                  <a:schemeClr val="bg1"/>
                </a:solidFill>
                <a:latin typeface="+mn-ea"/>
                <a:cs typeface="メイリオ" panose="020B0604030504040204" pitchFamily="50" charset="-128"/>
              </a:rPr>
              <a:t>対応</a:t>
            </a:r>
            <a:endParaRPr lang="en-US" altLang="ja-JP" sz="2400" dirty="0" smtClean="0">
              <a:solidFill>
                <a:schemeClr val="bg1"/>
              </a:solidFill>
              <a:latin typeface="+mn-ea"/>
              <a:cs typeface="メイリオ" panose="020B0604030504040204" pitchFamily="50" charset="-128"/>
            </a:endParaRPr>
          </a:p>
          <a:p>
            <a:pPr algn="ctr"/>
            <a:r>
              <a:rPr lang="ja-JP" altLang="en-US" sz="2400" dirty="0" smtClean="0">
                <a:solidFill>
                  <a:schemeClr val="bg1"/>
                </a:solidFill>
                <a:latin typeface="+mn-ea"/>
                <a:cs typeface="メイリオ" panose="020B0604030504040204" pitchFamily="50" charset="-128"/>
              </a:rPr>
              <a:t>（</a:t>
            </a:r>
            <a:r>
              <a:rPr lang="ja-JP" altLang="en-US" sz="2400" dirty="0">
                <a:solidFill>
                  <a:schemeClr val="bg1"/>
                </a:solidFill>
                <a:latin typeface="+mn-ea"/>
                <a:cs typeface="メイリオ" panose="020B0604030504040204" pitchFamily="50" charset="-128"/>
              </a:rPr>
              <a:t>毅然とした態度）</a:t>
            </a:r>
            <a:endParaRPr lang="ja-JP" altLang="en-US" sz="2400" dirty="0">
              <a:solidFill>
                <a:schemeClr val="bg1"/>
              </a:solidFill>
              <a:latin typeface="+mn-ea"/>
            </a:endParaRPr>
          </a:p>
        </p:txBody>
      </p:sp>
      <p:sp>
        <p:nvSpPr>
          <p:cNvPr id="28" name="角丸四角形吹き出し 27"/>
          <p:cNvSpPr/>
          <p:nvPr/>
        </p:nvSpPr>
        <p:spPr>
          <a:xfrm>
            <a:off x="3563888" y="1879689"/>
            <a:ext cx="5432654" cy="834461"/>
          </a:xfrm>
          <a:prstGeom prst="wedgeRoundRectCallout">
            <a:avLst>
              <a:gd name="adj1" fmla="val -57238"/>
              <a:gd name="adj2" fmla="val 810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ja-JP" altLang="en-US" sz="2400" dirty="0">
                <a:latin typeface="+mn-ea"/>
              </a:rPr>
              <a:t>誰が児童相談所に伝えたか（通告元）を明かすことはできません</a:t>
            </a:r>
            <a:r>
              <a:rPr lang="ja-JP" altLang="en-US" sz="2400" dirty="0" smtClean="0">
                <a:latin typeface="+mn-ea"/>
              </a:rPr>
              <a:t>。</a:t>
            </a:r>
            <a:endParaRPr lang="ja-JP" altLang="en-US" sz="2400" dirty="0">
              <a:latin typeface="+mn-ea"/>
            </a:endParaRPr>
          </a:p>
        </p:txBody>
      </p:sp>
    </p:spTree>
    <p:extLst>
      <p:ext uri="{BB962C8B-B14F-4D97-AF65-F5344CB8AC3E}">
        <p14:creationId xmlns:p14="http://schemas.microsoft.com/office/powerpoint/2010/main" val="3329023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角丸四角形吹き出し 38"/>
          <p:cNvSpPr/>
          <p:nvPr/>
        </p:nvSpPr>
        <p:spPr>
          <a:xfrm>
            <a:off x="58760" y="874610"/>
            <a:ext cx="4209025" cy="1072352"/>
          </a:xfrm>
          <a:prstGeom prst="wedgeRoundRectCallout">
            <a:avLst>
              <a:gd name="adj1" fmla="val -29050"/>
              <a:gd name="adj2" fmla="val 7806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ja-JP" altLang="en-US" sz="2000" dirty="0" smtClean="0">
                <a:latin typeface="+mn-ea"/>
              </a:rPr>
              <a:t>通告</a:t>
            </a:r>
            <a:r>
              <a:rPr lang="ja-JP" altLang="en-US" sz="2000" dirty="0">
                <a:latin typeface="+mn-ea"/>
              </a:rPr>
              <a:t>したのは</a:t>
            </a:r>
            <a:r>
              <a:rPr lang="ja-JP" altLang="en-US" sz="2000" dirty="0" smtClean="0">
                <a:latin typeface="+mn-ea"/>
              </a:rPr>
              <a:t>誰だ？誰</a:t>
            </a:r>
            <a:r>
              <a:rPr lang="ja-JP" altLang="en-US" sz="2000" dirty="0">
                <a:latin typeface="+mn-ea"/>
              </a:rPr>
              <a:t>が、何の証拠で通告</a:t>
            </a:r>
            <a:r>
              <a:rPr lang="ja-JP" altLang="en-US" sz="2000" dirty="0" smtClean="0">
                <a:latin typeface="+mn-ea"/>
              </a:rPr>
              <a:t>したんだ？条例</a:t>
            </a:r>
            <a:r>
              <a:rPr lang="ja-JP" altLang="en-US" sz="2000" dirty="0">
                <a:latin typeface="+mn-ea"/>
              </a:rPr>
              <a:t>に則って</a:t>
            </a:r>
            <a:r>
              <a:rPr lang="ja-JP" altLang="en-US" sz="2000" dirty="0" smtClean="0">
                <a:latin typeface="+mn-ea"/>
              </a:rPr>
              <a:t>、個人情報</a:t>
            </a:r>
            <a:r>
              <a:rPr lang="ja-JP" altLang="en-US" sz="2000" dirty="0">
                <a:latin typeface="+mn-ea"/>
              </a:rPr>
              <a:t>の開示請求が</a:t>
            </a:r>
            <a:r>
              <a:rPr lang="ja-JP" altLang="en-US" sz="2000" dirty="0" smtClean="0">
                <a:latin typeface="+mn-ea"/>
              </a:rPr>
              <a:t>できるはずだ。</a:t>
            </a:r>
            <a:endParaRPr lang="ja-JP" altLang="en-US" sz="2000" dirty="0">
              <a:latin typeface="+mn-ea"/>
            </a:endParaRPr>
          </a:p>
        </p:txBody>
      </p:sp>
      <p:sp>
        <p:nvSpPr>
          <p:cNvPr id="4" name="スライド番号プレースホルダー 3"/>
          <p:cNvSpPr>
            <a:spLocks noGrp="1"/>
          </p:cNvSpPr>
          <p:nvPr>
            <p:ph type="sldNum" sz="quarter" idx="12"/>
          </p:nvPr>
        </p:nvSpPr>
        <p:spPr>
          <a:xfrm>
            <a:off x="6992954" y="6451566"/>
            <a:ext cx="2133600" cy="365125"/>
          </a:xfrm>
        </p:spPr>
        <p:txBody>
          <a:bodyPr/>
          <a:lstStyle/>
          <a:p>
            <a:fld id="{402A72E2-59D8-4E40-910A-A1617AF4C9CE}" type="slidenum">
              <a:rPr kumimoji="1" lang="ja-JP" altLang="en-US" smtClean="0"/>
              <a:t>27</a:t>
            </a:fld>
            <a:endParaRPr kumimoji="1" lang="ja-JP" altLang="en-US"/>
          </a:p>
        </p:txBody>
      </p:sp>
      <p:sp>
        <p:nvSpPr>
          <p:cNvPr id="5" name="タイトル 1"/>
          <p:cNvSpPr txBox="1">
            <a:spLocks/>
          </p:cNvSpPr>
          <p:nvPr/>
        </p:nvSpPr>
        <p:spPr>
          <a:xfrm>
            <a:off x="179512" y="188640"/>
            <a:ext cx="7344816"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（３）保護者からの要求に対して</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28" name="正方形/長方形 27"/>
          <p:cNvSpPr/>
          <p:nvPr/>
        </p:nvSpPr>
        <p:spPr>
          <a:xfrm>
            <a:off x="103837" y="5804655"/>
            <a:ext cx="8648294" cy="1015663"/>
          </a:xfrm>
          <a:prstGeom prst="rect">
            <a:avLst/>
          </a:prstGeom>
          <a:solidFill>
            <a:srgbClr val="FFFFCC"/>
          </a:solidFill>
        </p:spPr>
        <p:txBody>
          <a:bodyPr wrap="square">
            <a:spAutoFit/>
          </a:bodyPr>
          <a:lstStyle/>
          <a:p>
            <a:pPr algn="just"/>
            <a:r>
              <a:rPr lang="ja-JP" altLang="en-US" sz="2000" dirty="0" smtClean="0">
                <a:latin typeface="+mn-ea"/>
              </a:rPr>
              <a:t>岡山県個人情報保護条例の場合、</a:t>
            </a:r>
            <a:endParaRPr lang="en-US" altLang="ja-JP" sz="2000" dirty="0" smtClean="0">
              <a:latin typeface="+mn-ea"/>
            </a:endParaRPr>
          </a:p>
          <a:p>
            <a:pPr algn="just"/>
            <a:r>
              <a:rPr lang="ja-JP" altLang="en-US" sz="2000" dirty="0" smtClean="0">
                <a:latin typeface="+mn-ea"/>
              </a:rPr>
              <a:t>第１６条（保有個人情報の開示義務）の２に、</a:t>
            </a:r>
            <a:r>
              <a:rPr lang="ja-JP" altLang="en-US" sz="2000" dirty="0" smtClean="0">
                <a:solidFill>
                  <a:srgbClr val="FF0000"/>
                </a:solidFill>
                <a:latin typeface="+mn-ea"/>
              </a:rPr>
              <a:t>「開示請求者の生命、健康、生活又は財産を害するおそれがある情報」</a:t>
            </a:r>
            <a:r>
              <a:rPr lang="ja-JP" altLang="en-US" sz="2000" dirty="0" smtClean="0">
                <a:latin typeface="+mn-ea"/>
              </a:rPr>
              <a:t>は開示しなくてよいとなっている。</a:t>
            </a:r>
            <a:endParaRPr lang="en-US" altLang="ja-JP" sz="2000" dirty="0">
              <a:latin typeface="+mn-ea"/>
            </a:endParaRPr>
          </a:p>
        </p:txBody>
      </p:sp>
      <p:grpSp>
        <p:nvGrpSpPr>
          <p:cNvPr id="15" name="グループ化 14"/>
          <p:cNvGrpSpPr/>
          <p:nvPr/>
        </p:nvGrpSpPr>
        <p:grpSpPr>
          <a:xfrm>
            <a:off x="2384534" y="1955378"/>
            <a:ext cx="720080" cy="2093317"/>
            <a:chOff x="2627704" y="2495493"/>
            <a:chExt cx="720080" cy="2093317"/>
          </a:xfrm>
        </p:grpSpPr>
        <p:sp>
          <p:nvSpPr>
            <p:cNvPr id="16" name="正方形/長方形 15"/>
            <p:cNvSpPr/>
            <p:nvPr/>
          </p:nvSpPr>
          <p:spPr>
            <a:xfrm>
              <a:off x="2627704" y="3220658"/>
              <a:ext cx="720080" cy="136815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17" name="楕円 16"/>
            <p:cNvSpPr/>
            <p:nvPr/>
          </p:nvSpPr>
          <p:spPr>
            <a:xfrm>
              <a:off x="2627784" y="2495493"/>
              <a:ext cx="720000" cy="72008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grpSp>
        <p:nvGrpSpPr>
          <p:cNvPr id="20" name="グループ化 19"/>
          <p:cNvGrpSpPr/>
          <p:nvPr/>
        </p:nvGrpSpPr>
        <p:grpSpPr>
          <a:xfrm>
            <a:off x="1753681" y="2315418"/>
            <a:ext cx="720080" cy="2093317"/>
            <a:chOff x="2627704" y="2495493"/>
            <a:chExt cx="720080" cy="2093317"/>
          </a:xfrm>
        </p:grpSpPr>
        <p:sp>
          <p:nvSpPr>
            <p:cNvPr id="21" name="正方形/長方形 20"/>
            <p:cNvSpPr/>
            <p:nvPr/>
          </p:nvSpPr>
          <p:spPr>
            <a:xfrm>
              <a:off x="2627704" y="3220658"/>
              <a:ext cx="720080" cy="13681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22" name="楕円 21"/>
            <p:cNvSpPr/>
            <p:nvPr/>
          </p:nvSpPr>
          <p:spPr>
            <a:xfrm>
              <a:off x="2627784" y="2495493"/>
              <a:ext cx="72000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323528" y="2276872"/>
            <a:ext cx="720080" cy="2093317"/>
            <a:chOff x="2627704" y="2495493"/>
            <a:chExt cx="720080" cy="2093317"/>
          </a:xfrm>
        </p:grpSpPr>
        <p:sp>
          <p:nvSpPr>
            <p:cNvPr id="25" name="正方形/長方形 24"/>
            <p:cNvSpPr/>
            <p:nvPr/>
          </p:nvSpPr>
          <p:spPr>
            <a:xfrm>
              <a:off x="2627704" y="3220658"/>
              <a:ext cx="720080" cy="136815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26" name="楕円 25"/>
            <p:cNvSpPr/>
            <p:nvPr/>
          </p:nvSpPr>
          <p:spPr>
            <a:xfrm>
              <a:off x="2627784" y="2495493"/>
              <a:ext cx="720000" cy="7200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grpSp>
        <p:nvGrpSpPr>
          <p:cNvPr id="30" name="グループ化 29"/>
          <p:cNvGrpSpPr/>
          <p:nvPr/>
        </p:nvGrpSpPr>
        <p:grpSpPr>
          <a:xfrm>
            <a:off x="2889606" y="2527674"/>
            <a:ext cx="720080" cy="2093317"/>
            <a:chOff x="2627704" y="2495493"/>
            <a:chExt cx="720080" cy="2093317"/>
          </a:xfrm>
        </p:grpSpPr>
        <p:sp>
          <p:nvSpPr>
            <p:cNvPr id="31" name="正方形/長方形 30"/>
            <p:cNvSpPr/>
            <p:nvPr/>
          </p:nvSpPr>
          <p:spPr>
            <a:xfrm>
              <a:off x="2627704" y="3220658"/>
              <a:ext cx="720080" cy="136815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eaVert" rtlCol="0" anchor="ctr"/>
            <a:lstStyle/>
            <a:p>
              <a:pPr algn="ct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32" name="楕円 31"/>
            <p:cNvSpPr/>
            <p:nvPr/>
          </p:nvSpPr>
          <p:spPr>
            <a:xfrm>
              <a:off x="2627784" y="2495493"/>
              <a:ext cx="720000" cy="72008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grpSp>
      <p:sp>
        <p:nvSpPr>
          <p:cNvPr id="33" name="角丸四角形 32"/>
          <p:cNvSpPr/>
          <p:nvPr/>
        </p:nvSpPr>
        <p:spPr>
          <a:xfrm>
            <a:off x="4478345" y="2978095"/>
            <a:ext cx="4500129"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複数の教職員・組織的に対応</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35" name="角丸四角形 34"/>
          <p:cNvSpPr/>
          <p:nvPr/>
        </p:nvSpPr>
        <p:spPr>
          <a:xfrm>
            <a:off x="4473641" y="3636998"/>
            <a:ext cx="4500128"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関係機関と情報共有と連携</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36" name="角丸四角形 35"/>
          <p:cNvSpPr/>
          <p:nvPr/>
        </p:nvSpPr>
        <p:spPr>
          <a:xfrm>
            <a:off x="4473641" y="4289593"/>
            <a:ext cx="4500128" cy="601299"/>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弁護士等の専門家に相談</a:t>
            </a:r>
            <a:endParaRPr kumimoji="1" lang="ja-JP" altLang="en-US" sz="24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37" name="左右矢印 36"/>
          <p:cNvSpPr/>
          <p:nvPr/>
        </p:nvSpPr>
        <p:spPr>
          <a:xfrm>
            <a:off x="3301845" y="5042391"/>
            <a:ext cx="1126140" cy="435816"/>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8" name="角丸四角形 37"/>
          <p:cNvSpPr/>
          <p:nvPr/>
        </p:nvSpPr>
        <p:spPr>
          <a:xfrm>
            <a:off x="4427984" y="872195"/>
            <a:ext cx="4639578" cy="948158"/>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dirty="0">
                <a:solidFill>
                  <a:schemeClr val="bg1"/>
                </a:solidFill>
                <a:latin typeface="+mn-ea"/>
                <a:cs typeface="メイリオ" panose="020B0604030504040204" pitchFamily="50" charset="-128"/>
              </a:rPr>
              <a:t>対応方針を定め、一貫した</a:t>
            </a:r>
            <a:r>
              <a:rPr lang="ja-JP" altLang="en-US" sz="2400" dirty="0" smtClean="0">
                <a:solidFill>
                  <a:schemeClr val="bg1"/>
                </a:solidFill>
                <a:latin typeface="+mn-ea"/>
                <a:cs typeface="メイリオ" panose="020B0604030504040204" pitchFamily="50" charset="-128"/>
              </a:rPr>
              <a:t>対応</a:t>
            </a:r>
            <a:endParaRPr lang="en-US" altLang="ja-JP" sz="2400" dirty="0" smtClean="0">
              <a:solidFill>
                <a:schemeClr val="bg1"/>
              </a:solidFill>
              <a:latin typeface="+mn-ea"/>
              <a:cs typeface="メイリオ" panose="020B0604030504040204" pitchFamily="50" charset="-128"/>
            </a:endParaRPr>
          </a:p>
          <a:p>
            <a:pPr algn="ctr"/>
            <a:r>
              <a:rPr lang="ja-JP" altLang="en-US" sz="2400" dirty="0" smtClean="0">
                <a:solidFill>
                  <a:schemeClr val="bg1"/>
                </a:solidFill>
                <a:latin typeface="+mn-ea"/>
                <a:cs typeface="メイリオ" panose="020B0604030504040204" pitchFamily="50" charset="-128"/>
              </a:rPr>
              <a:t>（</a:t>
            </a:r>
            <a:r>
              <a:rPr lang="ja-JP" altLang="en-US" sz="2400" dirty="0">
                <a:solidFill>
                  <a:schemeClr val="bg1"/>
                </a:solidFill>
                <a:latin typeface="+mn-ea"/>
                <a:cs typeface="メイリオ" panose="020B0604030504040204" pitchFamily="50" charset="-128"/>
              </a:rPr>
              <a:t>毅然とした態度）</a:t>
            </a:r>
            <a:endParaRPr lang="ja-JP" altLang="en-US" sz="2400" dirty="0">
              <a:solidFill>
                <a:schemeClr val="bg1"/>
              </a:solidFill>
              <a:latin typeface="+mn-ea"/>
            </a:endParaRPr>
          </a:p>
        </p:txBody>
      </p:sp>
      <p:sp>
        <p:nvSpPr>
          <p:cNvPr id="40" name="角丸四角形吹き出し 39"/>
          <p:cNvSpPr/>
          <p:nvPr/>
        </p:nvSpPr>
        <p:spPr>
          <a:xfrm>
            <a:off x="3923929" y="1880811"/>
            <a:ext cx="5143634" cy="1040495"/>
          </a:xfrm>
          <a:prstGeom prst="wedgeRoundRectCallout">
            <a:avLst>
              <a:gd name="adj1" fmla="val -63399"/>
              <a:gd name="adj2" fmla="val -8922"/>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ja-JP" altLang="en-US" sz="2000" dirty="0" smtClean="0">
                <a:latin typeface="+mn-ea"/>
              </a:rPr>
              <a:t>通告元は明かせません</a:t>
            </a:r>
            <a:r>
              <a:rPr lang="ja-JP" altLang="en-US" sz="2000" dirty="0">
                <a:latin typeface="+mn-ea"/>
              </a:rPr>
              <a:t>。開示請求されましたら、法令に照らして検討させていただき、回答することになります。</a:t>
            </a:r>
          </a:p>
        </p:txBody>
      </p:sp>
      <p:sp>
        <p:nvSpPr>
          <p:cNvPr id="41" name="角丸四角形 40"/>
          <p:cNvSpPr/>
          <p:nvPr/>
        </p:nvSpPr>
        <p:spPr>
          <a:xfrm>
            <a:off x="58760" y="4668618"/>
            <a:ext cx="3243085" cy="109912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2000" dirty="0">
                <a:solidFill>
                  <a:schemeClr val="bg1"/>
                </a:solidFill>
                <a:latin typeface="+mn-ea"/>
              </a:rPr>
              <a:t>本人（子ども）に代わっての</a:t>
            </a:r>
            <a:endParaRPr lang="en-US" altLang="ja-JP" sz="2000" dirty="0">
              <a:solidFill>
                <a:schemeClr val="bg1"/>
              </a:solidFill>
              <a:latin typeface="+mn-ea"/>
            </a:endParaRPr>
          </a:p>
          <a:p>
            <a:pPr algn="ctr"/>
            <a:r>
              <a:rPr lang="ja-JP" altLang="en-US" sz="2000" dirty="0">
                <a:solidFill>
                  <a:schemeClr val="bg1"/>
                </a:solidFill>
                <a:latin typeface="+mn-ea"/>
              </a:rPr>
              <a:t>個人情報保護条例に</a:t>
            </a:r>
            <a:r>
              <a:rPr lang="ja-JP" altLang="en-US" sz="2000" dirty="0" smtClean="0">
                <a:solidFill>
                  <a:schemeClr val="bg1"/>
                </a:solidFill>
                <a:latin typeface="+mn-ea"/>
              </a:rPr>
              <a:t>基づく</a:t>
            </a:r>
            <a:endParaRPr lang="en-US" altLang="ja-JP" sz="2000" dirty="0" smtClean="0">
              <a:solidFill>
                <a:schemeClr val="bg1"/>
              </a:solidFill>
              <a:latin typeface="+mn-ea"/>
            </a:endParaRPr>
          </a:p>
          <a:p>
            <a:pPr algn="ctr"/>
            <a:r>
              <a:rPr lang="ja-JP" altLang="en-US" sz="2000" dirty="0" smtClean="0">
                <a:solidFill>
                  <a:schemeClr val="bg1"/>
                </a:solidFill>
                <a:latin typeface="+mn-ea"/>
              </a:rPr>
              <a:t>開示</a:t>
            </a:r>
            <a:r>
              <a:rPr lang="ja-JP" altLang="en-US" sz="2000" dirty="0">
                <a:solidFill>
                  <a:schemeClr val="bg1"/>
                </a:solidFill>
                <a:latin typeface="+mn-ea"/>
              </a:rPr>
              <a:t>請求</a:t>
            </a:r>
          </a:p>
        </p:txBody>
      </p:sp>
      <p:sp>
        <p:nvSpPr>
          <p:cNvPr id="42" name="角丸四角形 41"/>
          <p:cNvSpPr/>
          <p:nvPr/>
        </p:nvSpPr>
        <p:spPr>
          <a:xfrm>
            <a:off x="4443347" y="4941673"/>
            <a:ext cx="4530422" cy="806518"/>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000" dirty="0">
                <a:solidFill>
                  <a:schemeClr val="bg1"/>
                </a:solidFill>
                <a:latin typeface="+mn-ea"/>
              </a:rPr>
              <a:t>個人情報保護条例に照らして検討</a:t>
            </a:r>
            <a:endParaRPr lang="en-US" altLang="ja-JP" sz="2000" dirty="0">
              <a:solidFill>
                <a:schemeClr val="bg1"/>
              </a:solidFill>
              <a:latin typeface="+mn-ea"/>
            </a:endParaRPr>
          </a:p>
          <a:p>
            <a:pPr algn="ctr"/>
            <a:r>
              <a:rPr lang="ja-JP" altLang="en-US" sz="2000" dirty="0">
                <a:solidFill>
                  <a:schemeClr val="bg1"/>
                </a:solidFill>
                <a:latin typeface="+mn-ea"/>
              </a:rPr>
              <a:t>所定の手続きで「不開示」とする</a:t>
            </a:r>
          </a:p>
        </p:txBody>
      </p:sp>
    </p:spTree>
    <p:extLst>
      <p:ext uri="{BB962C8B-B14F-4D97-AF65-F5344CB8AC3E}">
        <p14:creationId xmlns:p14="http://schemas.microsoft.com/office/powerpoint/2010/main" val="1416868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12109" y="5041749"/>
            <a:ext cx="8739475" cy="1384995"/>
          </a:xfrm>
          <a:prstGeom prst="rect">
            <a:avLst/>
          </a:prstGeom>
          <a:solidFill>
            <a:srgbClr val="FFFFCC"/>
          </a:solidFill>
        </p:spPr>
        <p:txBody>
          <a:bodyPr wrap="square" rtlCol="0">
            <a:spAutoFit/>
          </a:bodyPr>
          <a:lstStyle/>
          <a:p>
            <a:pPr algn="just"/>
            <a:r>
              <a:rPr lang="ja-JP" altLang="en-US" sz="2800" dirty="0" smtClean="0">
                <a:latin typeface="ＭＳ Ｐゴシック" panose="020B0600070205080204" pitchFamily="50" charset="-128"/>
                <a:ea typeface="ＭＳ Ｐゴシック" panose="020B0600070205080204" pitchFamily="50" charset="-128"/>
                <a:cs typeface="メイリオ" panose="020B0604030504040204" pitchFamily="50" charset="-128"/>
              </a:rPr>
              <a:t>   通告することで、関係機関と連携した支援を始めることができ、学校等と保護者との新たな関係づくりへと発展させることができます</a:t>
            </a:r>
            <a:r>
              <a:rPr lang="ja-JP" altLang="en-US" sz="2800" dirty="0">
                <a:latin typeface="ＭＳ Ｐゴシック" panose="020B0600070205080204" pitchFamily="50" charset="-128"/>
                <a:ea typeface="ＭＳ Ｐゴシック" panose="020B0600070205080204" pitchFamily="50" charset="-128"/>
                <a:cs typeface="メイリオ" panose="020B0604030504040204" pitchFamily="50" charset="-128"/>
              </a:rPr>
              <a:t>。</a:t>
            </a:r>
            <a:endParaRPr lang="en-US" altLang="ja-JP" sz="2800" dirty="0" smtClean="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10" name="円/楕円 9"/>
          <p:cNvSpPr/>
          <p:nvPr/>
        </p:nvSpPr>
        <p:spPr>
          <a:xfrm>
            <a:off x="4791997" y="2041964"/>
            <a:ext cx="1620000" cy="1620000"/>
          </a:xfrm>
          <a:prstGeom prst="ellipse">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保護者</a:t>
            </a:r>
            <a:endParaRPr kumimoji="1" lang="ja-JP" altLang="en-US" sz="2400" dirty="0"/>
          </a:p>
        </p:txBody>
      </p:sp>
      <p:sp>
        <p:nvSpPr>
          <p:cNvPr id="9" name="円/楕円 8"/>
          <p:cNvSpPr/>
          <p:nvPr/>
        </p:nvSpPr>
        <p:spPr>
          <a:xfrm>
            <a:off x="3028764" y="2097146"/>
            <a:ext cx="1620000" cy="1620000"/>
          </a:xfrm>
          <a:prstGeom prst="ellipse">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学校</a:t>
            </a:r>
            <a:endParaRPr kumimoji="1" lang="ja-JP" altLang="en-US" sz="2800" dirty="0"/>
          </a:p>
        </p:txBody>
      </p:sp>
      <p:sp>
        <p:nvSpPr>
          <p:cNvPr id="3" name="円/楕円 2"/>
          <p:cNvSpPr/>
          <p:nvPr/>
        </p:nvSpPr>
        <p:spPr>
          <a:xfrm>
            <a:off x="2838435" y="1192248"/>
            <a:ext cx="3724559" cy="2395398"/>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73094" y="875451"/>
            <a:ext cx="6111274" cy="3561911"/>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p:nvSpPr>
        <p:spPr>
          <a:xfrm>
            <a:off x="3857129" y="548433"/>
            <a:ext cx="1620000" cy="1620000"/>
          </a:xfrm>
          <a:prstGeom prst="ellipse">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子ども</a:t>
            </a:r>
            <a:endParaRPr kumimoji="1" lang="ja-JP" altLang="en-US" sz="2800" dirty="0"/>
          </a:p>
        </p:txBody>
      </p:sp>
      <p:sp>
        <p:nvSpPr>
          <p:cNvPr id="8" name="角丸四角形 7"/>
          <p:cNvSpPr/>
          <p:nvPr/>
        </p:nvSpPr>
        <p:spPr>
          <a:xfrm>
            <a:off x="1302851" y="1229114"/>
            <a:ext cx="2268773" cy="793714"/>
          </a:xfrm>
          <a:prstGeom prst="roundRect">
            <a:avLst/>
          </a:prstGeom>
          <a:solidFill>
            <a:srgbClr val="D7E4BD"/>
          </a:soli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児童相談所</a:t>
            </a:r>
            <a:endParaRPr kumimoji="1" lang="ja-JP" altLang="en-US" sz="2400" dirty="0">
              <a:solidFill>
                <a:schemeClr val="tx1"/>
              </a:solidFill>
            </a:endParaRPr>
          </a:p>
        </p:txBody>
      </p:sp>
      <p:sp>
        <p:nvSpPr>
          <p:cNvPr id="11" name="角丸四角形 10"/>
          <p:cNvSpPr/>
          <p:nvPr/>
        </p:nvSpPr>
        <p:spPr>
          <a:xfrm>
            <a:off x="5820946" y="1202490"/>
            <a:ext cx="2348927" cy="873689"/>
          </a:xfrm>
          <a:prstGeom prst="roundRect">
            <a:avLst/>
          </a:prstGeom>
          <a:solidFill>
            <a:srgbClr val="D7E4BD"/>
          </a:solidFill>
          <a:scene3d>
            <a:camera prst="perspectiveContrastingLef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市町村担当者</a:t>
            </a:r>
            <a:endParaRPr kumimoji="1" lang="ja-JP" altLang="en-US" sz="2400" dirty="0">
              <a:solidFill>
                <a:schemeClr val="tx1"/>
              </a:solidFill>
            </a:endParaRPr>
          </a:p>
        </p:txBody>
      </p:sp>
      <p:sp>
        <p:nvSpPr>
          <p:cNvPr id="12" name="角丸四角形 11"/>
          <p:cNvSpPr/>
          <p:nvPr/>
        </p:nvSpPr>
        <p:spPr>
          <a:xfrm>
            <a:off x="1186279" y="3512574"/>
            <a:ext cx="2670849" cy="737243"/>
          </a:xfrm>
          <a:prstGeom prst="roundRect">
            <a:avLst/>
          </a:prstGeom>
          <a:solidFill>
            <a:srgbClr val="D7E4BD"/>
          </a:solidFill>
          <a:scene3d>
            <a:camera prst="perspectiveContrastingLef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民生児童委員　等</a:t>
            </a:r>
            <a:endParaRPr kumimoji="1" lang="ja-JP" altLang="en-US" sz="2400" dirty="0">
              <a:solidFill>
                <a:schemeClr val="tx1"/>
              </a:solidFill>
            </a:endParaRPr>
          </a:p>
        </p:txBody>
      </p:sp>
      <p:sp>
        <p:nvSpPr>
          <p:cNvPr id="7" name="角丸四角形 6"/>
          <p:cNvSpPr/>
          <p:nvPr/>
        </p:nvSpPr>
        <p:spPr>
          <a:xfrm>
            <a:off x="4416968" y="3564497"/>
            <a:ext cx="4534617" cy="793714"/>
          </a:xfrm>
          <a:prstGeom prst="roundRect">
            <a:avLst/>
          </a:prstGeom>
          <a:solidFill>
            <a:srgbClr val="D7E4BD"/>
          </a:soli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要保護児童対策地域協議会</a:t>
            </a:r>
            <a:endParaRPr kumimoji="1" lang="ja-JP" altLang="en-US" sz="2400" dirty="0">
              <a:solidFill>
                <a:schemeClr val="tx1"/>
              </a:solidFill>
            </a:endParaRPr>
          </a:p>
        </p:txBody>
      </p:sp>
      <p:sp>
        <p:nvSpPr>
          <p:cNvPr id="14" name="テキスト ボックス 13"/>
          <p:cNvSpPr txBox="1"/>
          <p:nvPr/>
        </p:nvSpPr>
        <p:spPr>
          <a:xfrm>
            <a:off x="323446" y="317199"/>
            <a:ext cx="244781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kumimoji="1" lang="ja-JP" altLang="en-US" sz="2400" dirty="0" smtClean="0"/>
              <a:t>ソーシャルワーク</a:t>
            </a:r>
            <a:endParaRPr kumimoji="1" lang="ja-JP" altLang="en-US" sz="2400" dirty="0"/>
          </a:p>
        </p:txBody>
      </p:sp>
      <p:sp>
        <p:nvSpPr>
          <p:cNvPr id="15" name="テキスト ボックス 14"/>
          <p:cNvSpPr txBox="1"/>
          <p:nvPr/>
        </p:nvSpPr>
        <p:spPr>
          <a:xfrm>
            <a:off x="323446" y="4437362"/>
            <a:ext cx="244781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kumimoji="1" lang="ja-JP" altLang="en-US" sz="2400" dirty="0" smtClean="0"/>
              <a:t>チームワーク</a:t>
            </a:r>
            <a:endParaRPr kumimoji="1" lang="ja-JP" altLang="en-US" sz="2400" dirty="0"/>
          </a:p>
        </p:txBody>
      </p:sp>
      <p:sp>
        <p:nvSpPr>
          <p:cNvPr id="16" name="テキスト ボックス 15"/>
          <p:cNvSpPr txBox="1"/>
          <p:nvPr/>
        </p:nvSpPr>
        <p:spPr>
          <a:xfrm>
            <a:off x="6411997" y="317199"/>
            <a:ext cx="244781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kumimoji="1" lang="ja-JP" altLang="en-US" sz="2400" dirty="0" smtClean="0"/>
              <a:t>ネットワーク</a:t>
            </a:r>
            <a:endParaRPr kumimoji="1" lang="ja-JP" altLang="en-US" sz="2400" dirty="0"/>
          </a:p>
        </p:txBody>
      </p:sp>
      <p:sp>
        <p:nvSpPr>
          <p:cNvPr id="17" name="テキスト ボックス 16"/>
          <p:cNvSpPr txBox="1"/>
          <p:nvPr/>
        </p:nvSpPr>
        <p:spPr>
          <a:xfrm>
            <a:off x="6503767" y="4437362"/>
            <a:ext cx="2447818"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kumimoji="1" lang="ja-JP" altLang="en-US" sz="2400" dirty="0" smtClean="0"/>
              <a:t>フットワーク</a:t>
            </a:r>
            <a:endParaRPr kumimoji="1" lang="ja-JP" altLang="en-US" sz="2400" dirty="0"/>
          </a:p>
        </p:txBody>
      </p:sp>
      <p:sp>
        <p:nvSpPr>
          <p:cNvPr id="4" name="スライド番号プレースホルダー 3"/>
          <p:cNvSpPr>
            <a:spLocks noGrp="1"/>
          </p:cNvSpPr>
          <p:nvPr>
            <p:ph type="sldNum" sz="quarter" idx="12"/>
          </p:nvPr>
        </p:nvSpPr>
        <p:spPr>
          <a:xfrm>
            <a:off x="6995409" y="6492875"/>
            <a:ext cx="2133600" cy="365125"/>
          </a:xfrm>
        </p:spPr>
        <p:txBody>
          <a:bodyPr/>
          <a:lstStyle/>
          <a:p>
            <a:fld id="{402A72E2-59D8-4E40-910A-A1617AF4C9CE}" type="slidenum">
              <a:rPr kumimoji="1" lang="ja-JP" altLang="en-US" smtClean="0"/>
              <a:t>28</a:t>
            </a:fld>
            <a:endParaRPr kumimoji="1" lang="ja-JP" altLang="en-US"/>
          </a:p>
        </p:txBody>
      </p:sp>
    </p:spTree>
    <p:extLst>
      <p:ext uri="{BB962C8B-B14F-4D97-AF65-F5344CB8AC3E}">
        <p14:creationId xmlns:p14="http://schemas.microsoft.com/office/powerpoint/2010/main" val="22475921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88640"/>
            <a:ext cx="8712968" cy="6408712"/>
          </a:xfrm>
        </p:spPr>
        <p:txBody>
          <a:bodyPr anchor="t">
            <a:noAutofit/>
          </a:bodyPr>
          <a:lstStyle/>
          <a:p>
            <a:pPr algn="l"/>
            <a:r>
              <a:rPr lang="ja-JP" altLang="en-US" sz="3200" dirty="0" smtClean="0">
                <a:latin typeface="HG丸ｺﾞｼｯｸM-PRO" panose="020F0600000000000000" pitchFamily="50" charset="-128"/>
                <a:ea typeface="HG丸ｺﾞｼｯｸM-PRO" panose="020F0600000000000000" pitchFamily="50" charset="-128"/>
              </a:rPr>
              <a:t>参考文献</a:t>
            </a:r>
            <a:r>
              <a:rPr lang="en-US" altLang="ja-JP" sz="2800" dirty="0" smtClean="0">
                <a:latin typeface="+mn-ea"/>
                <a:ea typeface="+mn-ea"/>
              </a:rPr>
              <a:t/>
            </a:r>
            <a:br>
              <a:rPr lang="en-US" altLang="ja-JP" sz="2800" dirty="0" smtClean="0">
                <a:latin typeface="+mn-ea"/>
                <a:ea typeface="+mn-ea"/>
              </a:rPr>
            </a:br>
            <a:r>
              <a:rPr lang="ja-JP" altLang="en-US" sz="2800" dirty="0" smtClean="0">
                <a:latin typeface="+mn-ea"/>
                <a:ea typeface="+mn-ea"/>
              </a:rPr>
              <a:t>○「教職員</a:t>
            </a:r>
            <a:r>
              <a:rPr lang="ja-JP" altLang="en-US" sz="2800" dirty="0">
                <a:latin typeface="+mn-ea"/>
                <a:ea typeface="+mn-ea"/>
              </a:rPr>
              <a:t>・保育従事者のため</a:t>
            </a:r>
            <a:r>
              <a:rPr lang="ja-JP" altLang="en-US" sz="2800" dirty="0" smtClean="0">
                <a:latin typeface="+mn-ea"/>
                <a:ea typeface="+mn-ea"/>
              </a:rPr>
              <a:t>の</a:t>
            </a:r>
            <a:r>
              <a:rPr lang="en-US" altLang="ja-JP" sz="2800" dirty="0" smtClean="0">
                <a:latin typeface="+mn-ea"/>
                <a:ea typeface="+mn-ea"/>
              </a:rPr>
              <a:t/>
            </a:r>
            <a:br>
              <a:rPr lang="en-US" altLang="ja-JP" sz="2800" dirty="0" smtClean="0">
                <a:latin typeface="+mn-ea"/>
                <a:ea typeface="+mn-ea"/>
              </a:rPr>
            </a:br>
            <a:r>
              <a:rPr lang="ja-JP" altLang="en-US" sz="2800" dirty="0">
                <a:latin typeface="+mn-ea"/>
                <a:ea typeface="+mn-ea"/>
              </a:rPr>
              <a:t>　</a:t>
            </a:r>
            <a:r>
              <a:rPr lang="ja-JP" altLang="en-US" sz="2800" dirty="0" smtClean="0">
                <a:latin typeface="+mn-ea"/>
                <a:ea typeface="+mn-ea"/>
              </a:rPr>
              <a:t>　　児童</a:t>
            </a:r>
            <a:r>
              <a:rPr lang="ja-JP" altLang="en-US" sz="2800" dirty="0">
                <a:latin typeface="+mn-ea"/>
                <a:ea typeface="+mn-ea"/>
              </a:rPr>
              <a:t>虐待</a:t>
            </a:r>
            <a:r>
              <a:rPr lang="ja-JP" altLang="en-US" sz="2800" dirty="0" smtClean="0">
                <a:latin typeface="+mn-ea"/>
                <a:ea typeface="+mn-ea"/>
              </a:rPr>
              <a:t>対応の手引き（第二版）</a:t>
            </a:r>
            <a:r>
              <a:rPr lang="ja-JP" altLang="en-US" sz="2800" dirty="0">
                <a:latin typeface="+mn-ea"/>
                <a:ea typeface="+mn-ea"/>
              </a:rPr>
              <a:t>」</a:t>
            </a:r>
            <a:r>
              <a:rPr lang="ja-JP" altLang="en-US" sz="2800" dirty="0" smtClean="0">
                <a:latin typeface="+mn-ea"/>
                <a:ea typeface="+mn-ea"/>
              </a:rPr>
              <a:t>　（平成</a:t>
            </a:r>
            <a:r>
              <a:rPr lang="en-US" altLang="ja-JP" sz="2800" dirty="0" smtClean="0">
                <a:latin typeface="+mn-ea"/>
                <a:ea typeface="+mn-ea"/>
              </a:rPr>
              <a:t>3</a:t>
            </a:r>
            <a:r>
              <a:rPr lang="en-US" altLang="ja-JP" sz="2800" dirty="0">
                <a:latin typeface="+mn-ea"/>
                <a:ea typeface="+mn-ea"/>
              </a:rPr>
              <a:t>0</a:t>
            </a:r>
            <a:r>
              <a:rPr lang="ja-JP" altLang="en-US" sz="2800" dirty="0" smtClean="0">
                <a:latin typeface="+mn-ea"/>
                <a:ea typeface="+mn-ea"/>
              </a:rPr>
              <a:t>年３月）</a:t>
            </a:r>
            <a:r>
              <a:rPr lang="en-US" altLang="ja-JP" sz="2800" dirty="0" smtClean="0">
                <a:latin typeface="+mn-ea"/>
                <a:ea typeface="+mn-ea"/>
              </a:rPr>
              <a:t/>
            </a:r>
            <a:br>
              <a:rPr lang="en-US" altLang="ja-JP" sz="2800" dirty="0" smtClean="0">
                <a:latin typeface="+mn-ea"/>
                <a:ea typeface="+mn-ea"/>
              </a:rPr>
            </a:br>
            <a:r>
              <a:rPr lang="ja-JP" altLang="en-US" sz="2800" dirty="0" smtClean="0">
                <a:latin typeface="+mn-ea"/>
                <a:ea typeface="+mn-ea"/>
              </a:rPr>
              <a:t>○「人権教育指導資料</a:t>
            </a:r>
            <a:r>
              <a:rPr lang="en-US" altLang="ja-JP" sz="2800" dirty="0" smtClean="0">
                <a:latin typeface="+mn-ea"/>
                <a:ea typeface="+mn-ea"/>
              </a:rPr>
              <a:t>Ⅶ</a:t>
            </a:r>
            <a:br>
              <a:rPr lang="en-US" altLang="ja-JP" sz="2800" dirty="0" smtClean="0">
                <a:latin typeface="+mn-ea"/>
                <a:ea typeface="+mn-ea"/>
              </a:rPr>
            </a:br>
            <a:r>
              <a:rPr lang="ja-JP" altLang="en-US" sz="2800" dirty="0">
                <a:latin typeface="+mn-ea"/>
                <a:ea typeface="+mn-ea"/>
              </a:rPr>
              <a:t>　</a:t>
            </a:r>
            <a:r>
              <a:rPr lang="ja-JP" altLang="en-US" sz="2800" dirty="0" smtClean="0">
                <a:latin typeface="+mn-ea"/>
                <a:ea typeface="+mn-ea"/>
              </a:rPr>
              <a:t>　　児童虐待防止編</a:t>
            </a:r>
            <a:r>
              <a:rPr lang="ja-JP" altLang="en-US" sz="2800" dirty="0">
                <a:latin typeface="+mn-ea"/>
                <a:ea typeface="+mn-ea"/>
              </a:rPr>
              <a:t>」</a:t>
            </a:r>
            <a:r>
              <a:rPr lang="ja-JP" altLang="en-US" sz="2800" dirty="0" smtClean="0">
                <a:latin typeface="+mn-ea"/>
                <a:ea typeface="+mn-ea"/>
              </a:rPr>
              <a:t>（平成</a:t>
            </a:r>
            <a:r>
              <a:rPr lang="en-US" altLang="ja-JP" sz="2800" dirty="0" smtClean="0">
                <a:latin typeface="+mn-ea"/>
                <a:ea typeface="+mn-ea"/>
              </a:rPr>
              <a:t>2</a:t>
            </a:r>
            <a:r>
              <a:rPr lang="en-US" altLang="ja-JP" sz="2800" dirty="0">
                <a:latin typeface="+mn-ea"/>
                <a:ea typeface="+mn-ea"/>
              </a:rPr>
              <a:t>4</a:t>
            </a:r>
            <a:r>
              <a:rPr lang="ja-JP" altLang="en-US" sz="2800" dirty="0" smtClean="0">
                <a:latin typeface="+mn-ea"/>
                <a:ea typeface="+mn-ea"/>
              </a:rPr>
              <a:t>年３月）</a:t>
            </a:r>
            <a:r>
              <a:rPr lang="en-US" altLang="ja-JP" sz="2800" dirty="0" smtClean="0">
                <a:latin typeface="+mn-ea"/>
                <a:ea typeface="+mn-ea"/>
              </a:rPr>
              <a:t/>
            </a:r>
            <a:br>
              <a:rPr lang="en-US" altLang="ja-JP" sz="2800" dirty="0" smtClean="0">
                <a:latin typeface="+mn-ea"/>
                <a:ea typeface="+mn-ea"/>
              </a:rPr>
            </a:br>
            <a:r>
              <a:rPr lang="en-US" altLang="ja-JP" sz="2400" dirty="0" smtClean="0">
                <a:latin typeface="+mn-ea"/>
                <a:ea typeface="+mn-ea"/>
              </a:rPr>
              <a:t>※</a:t>
            </a:r>
            <a:r>
              <a:rPr lang="ja-JP" altLang="en-US" sz="2400" dirty="0" smtClean="0">
                <a:latin typeface="+mn-ea"/>
                <a:ea typeface="+mn-ea"/>
              </a:rPr>
              <a:t>県教育庁人権教育課ＨＰからダウンロードできます。</a:t>
            </a:r>
            <a:r>
              <a:rPr lang="en-US" altLang="ja-JP" sz="2400" dirty="0" smtClean="0">
                <a:latin typeface="+mn-ea"/>
                <a:ea typeface="+mn-ea"/>
              </a:rPr>
              <a:t/>
            </a:r>
            <a:br>
              <a:rPr lang="en-US" altLang="ja-JP" sz="2400" dirty="0" smtClean="0">
                <a:latin typeface="+mn-ea"/>
                <a:ea typeface="+mn-ea"/>
              </a:rPr>
            </a:br>
            <a:r>
              <a:rPr lang="en-US" altLang="ja-JP" sz="2800" dirty="0" smtClean="0">
                <a:latin typeface="+mn-ea"/>
                <a:ea typeface="+mn-ea"/>
              </a:rPr>
              <a:t/>
            </a:r>
            <a:br>
              <a:rPr lang="en-US" altLang="ja-JP" sz="2800" dirty="0" smtClean="0">
                <a:latin typeface="+mn-ea"/>
                <a:ea typeface="+mn-ea"/>
              </a:rPr>
            </a:br>
            <a:r>
              <a:rPr lang="ja-JP" altLang="en-US" sz="2800" dirty="0" smtClean="0">
                <a:latin typeface="+mn-ea"/>
                <a:ea typeface="+mn-ea"/>
              </a:rPr>
              <a:t>○「学校・教育委員会等向け</a:t>
            </a:r>
            <a:r>
              <a:rPr lang="en-US" altLang="ja-JP" sz="2800" dirty="0" smtClean="0">
                <a:latin typeface="+mn-ea"/>
                <a:ea typeface="+mn-ea"/>
              </a:rPr>
              <a:t/>
            </a:r>
            <a:br>
              <a:rPr lang="en-US" altLang="ja-JP" sz="2800" dirty="0" smtClean="0">
                <a:latin typeface="+mn-ea"/>
                <a:ea typeface="+mn-ea"/>
              </a:rPr>
            </a:br>
            <a:r>
              <a:rPr lang="ja-JP" altLang="en-US" sz="2800" dirty="0">
                <a:latin typeface="+mn-ea"/>
                <a:ea typeface="+mn-ea"/>
              </a:rPr>
              <a:t>　</a:t>
            </a:r>
            <a:r>
              <a:rPr lang="ja-JP" altLang="en-US" sz="2800" dirty="0" smtClean="0">
                <a:latin typeface="+mn-ea"/>
                <a:ea typeface="+mn-ea"/>
              </a:rPr>
              <a:t>　　虐待対応の手引き」（令和元年５月）</a:t>
            </a:r>
            <a:r>
              <a:rPr lang="en-US" altLang="ja-JP" sz="2800" dirty="0" smtClean="0">
                <a:latin typeface="+mn-ea"/>
                <a:ea typeface="+mn-ea"/>
              </a:rPr>
              <a:t/>
            </a:r>
            <a:br>
              <a:rPr lang="en-US" altLang="ja-JP" sz="2800" dirty="0" smtClean="0">
                <a:latin typeface="+mn-ea"/>
                <a:ea typeface="+mn-ea"/>
              </a:rPr>
            </a:br>
            <a:r>
              <a:rPr lang="ja-JP" altLang="en-US" sz="2800" dirty="0">
                <a:latin typeface="+mn-ea"/>
                <a:ea typeface="+mn-ea"/>
              </a:rPr>
              <a:t>○</a:t>
            </a:r>
            <a:r>
              <a:rPr lang="ja-JP" altLang="en-US" sz="2800" dirty="0" smtClean="0">
                <a:latin typeface="+mn-ea"/>
                <a:ea typeface="+mn-ea"/>
              </a:rPr>
              <a:t>研修</a:t>
            </a:r>
            <a:r>
              <a:rPr lang="ja-JP" altLang="en-US" sz="2800" dirty="0">
                <a:latin typeface="+mn-ea"/>
                <a:ea typeface="+mn-ea"/>
              </a:rPr>
              <a:t>教材「児童虐待防止と学校</a:t>
            </a:r>
            <a:r>
              <a:rPr lang="ja-JP" altLang="en-US" sz="2800" dirty="0" smtClean="0">
                <a:latin typeface="+mn-ea"/>
                <a:ea typeface="+mn-ea"/>
              </a:rPr>
              <a:t>」</a:t>
            </a:r>
            <a:r>
              <a:rPr lang="en-US" altLang="ja-JP" sz="2800" dirty="0" smtClean="0">
                <a:latin typeface="+mn-ea"/>
                <a:ea typeface="+mn-ea"/>
              </a:rPr>
              <a:t/>
            </a:r>
            <a:br>
              <a:rPr lang="en-US" altLang="ja-JP" sz="2800" dirty="0" smtClean="0">
                <a:latin typeface="+mn-ea"/>
                <a:ea typeface="+mn-ea"/>
              </a:rPr>
            </a:br>
            <a:r>
              <a:rPr lang="en-US" altLang="ja-JP" sz="2400" dirty="0" smtClean="0">
                <a:latin typeface="+mn-ea"/>
                <a:ea typeface="+mn-ea"/>
              </a:rPr>
              <a:t>※</a:t>
            </a:r>
            <a:r>
              <a:rPr lang="ja-JP" altLang="en-US" sz="2400" dirty="0" smtClean="0">
                <a:latin typeface="+mn-ea"/>
                <a:ea typeface="+mn-ea"/>
              </a:rPr>
              <a:t>文部科学省ＨＰからダウンロードできます。</a:t>
            </a:r>
            <a:r>
              <a:rPr lang="en-US" altLang="ja-JP" sz="2800" dirty="0" smtClean="0">
                <a:latin typeface="+mn-ea"/>
                <a:ea typeface="+mn-ea"/>
              </a:rPr>
              <a:t/>
            </a:r>
            <a:br>
              <a:rPr lang="en-US" altLang="ja-JP" sz="2800" dirty="0" smtClean="0">
                <a:latin typeface="+mn-ea"/>
                <a:ea typeface="+mn-ea"/>
              </a:rPr>
            </a:br>
            <a:r>
              <a:rPr lang="en-US" altLang="ja-JP" sz="2800" dirty="0" smtClean="0">
                <a:latin typeface="+mn-ea"/>
                <a:ea typeface="+mn-ea"/>
              </a:rPr>
              <a:t/>
            </a:r>
            <a:br>
              <a:rPr lang="en-US" altLang="ja-JP" sz="2800" dirty="0" smtClean="0">
                <a:latin typeface="+mn-ea"/>
                <a:ea typeface="+mn-ea"/>
              </a:rPr>
            </a:br>
            <a:r>
              <a:rPr lang="ja-JP" altLang="en-US" sz="2800" dirty="0" smtClean="0">
                <a:latin typeface="+mn-ea"/>
                <a:ea typeface="+mn-ea"/>
              </a:rPr>
              <a:t>○「子どもたちを児童虐待から守るために</a:t>
            </a:r>
            <a:r>
              <a:rPr lang="en-US" altLang="ja-JP" sz="2800" dirty="0" smtClean="0">
                <a:latin typeface="+mn-ea"/>
                <a:ea typeface="+mn-ea"/>
              </a:rPr>
              <a:t/>
            </a:r>
            <a:br>
              <a:rPr lang="en-US" altLang="ja-JP" sz="2800" dirty="0" smtClean="0">
                <a:latin typeface="+mn-ea"/>
                <a:ea typeface="+mn-ea"/>
              </a:rPr>
            </a:br>
            <a:r>
              <a:rPr lang="ja-JP" altLang="en-US" sz="2800" dirty="0">
                <a:latin typeface="+mn-ea"/>
                <a:ea typeface="+mn-ea"/>
              </a:rPr>
              <a:t>　</a:t>
            </a:r>
            <a:r>
              <a:rPr lang="ja-JP" altLang="en-US" sz="2800" dirty="0" smtClean="0">
                <a:latin typeface="+mn-ea"/>
                <a:ea typeface="+mn-ea"/>
              </a:rPr>
              <a:t>　　</a:t>
            </a:r>
            <a:r>
              <a:rPr lang="en-US" altLang="ja-JP" sz="2800" dirty="0" smtClean="0">
                <a:latin typeface="+mn-ea"/>
                <a:ea typeface="+mn-ea"/>
              </a:rPr>
              <a:t>-</a:t>
            </a:r>
            <a:r>
              <a:rPr lang="ja-JP" altLang="en-US" sz="2800" dirty="0" smtClean="0">
                <a:latin typeface="+mn-ea"/>
                <a:ea typeface="+mn-ea"/>
              </a:rPr>
              <a:t>養護教諭のための児童虐待対応マニュアル</a:t>
            </a:r>
            <a:r>
              <a:rPr lang="en-US" altLang="ja-JP" sz="2800" dirty="0" smtClean="0">
                <a:latin typeface="+mn-ea"/>
                <a:ea typeface="+mn-ea"/>
              </a:rPr>
              <a:t>–</a:t>
            </a:r>
            <a:r>
              <a:rPr lang="ja-JP" altLang="en-US" sz="2800" dirty="0" smtClean="0">
                <a:latin typeface="+mn-ea"/>
                <a:ea typeface="+mn-ea"/>
              </a:rPr>
              <a:t>」</a:t>
            </a:r>
            <a:r>
              <a:rPr lang="en-US" altLang="ja-JP" sz="2800" dirty="0" smtClean="0">
                <a:latin typeface="+mn-ea"/>
                <a:ea typeface="+mn-ea"/>
              </a:rPr>
              <a:t/>
            </a:r>
            <a:br>
              <a:rPr lang="en-US" altLang="ja-JP" sz="2800" dirty="0" smtClean="0">
                <a:latin typeface="+mn-ea"/>
                <a:ea typeface="+mn-ea"/>
              </a:rPr>
            </a:br>
            <a:r>
              <a:rPr lang="ja-JP" altLang="en-US" sz="2800" dirty="0" smtClean="0">
                <a:latin typeface="+mn-ea"/>
                <a:ea typeface="+mn-ea"/>
              </a:rPr>
              <a:t>　　　（公益財団法人　日本学校保健会）</a:t>
            </a:r>
            <a:endParaRPr lang="ja-JP" altLang="en-US" sz="2800" dirty="0">
              <a:latin typeface="+mn-ea"/>
              <a:ea typeface="+mn-ea"/>
            </a:endParaRPr>
          </a:p>
        </p:txBody>
      </p:sp>
      <p:sp>
        <p:nvSpPr>
          <p:cNvPr id="3" name="スライド番号プレースホルダー 2"/>
          <p:cNvSpPr>
            <a:spLocks noGrp="1"/>
          </p:cNvSpPr>
          <p:nvPr>
            <p:ph type="sldNum" sz="quarter" idx="12"/>
          </p:nvPr>
        </p:nvSpPr>
        <p:spPr>
          <a:xfrm>
            <a:off x="6986251" y="6467496"/>
            <a:ext cx="2133600" cy="365125"/>
          </a:xfrm>
        </p:spPr>
        <p:txBody>
          <a:bodyPr/>
          <a:lstStyle/>
          <a:p>
            <a:fld id="{402A72E2-59D8-4E40-910A-A1617AF4C9CE}" type="slidenum">
              <a:rPr kumimoji="1" lang="ja-JP" altLang="en-US" smtClean="0"/>
              <a:t>29</a:t>
            </a:fld>
            <a:endParaRPr kumimoji="1" lang="ja-JP" altLang="en-US" dirty="0"/>
          </a:p>
        </p:txBody>
      </p:sp>
    </p:spTree>
    <p:extLst>
      <p:ext uri="{BB962C8B-B14F-4D97-AF65-F5344CB8AC3E}">
        <p14:creationId xmlns:p14="http://schemas.microsoft.com/office/powerpoint/2010/main" val="3769138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548680"/>
            <a:ext cx="914400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t>１　児童虐待の基本的理解</a:t>
            </a:r>
            <a:endParaRPr kumimoji="1" lang="ja-JP" altLang="en-US" sz="4800" dirty="0"/>
          </a:p>
        </p:txBody>
      </p:sp>
      <p:sp>
        <p:nvSpPr>
          <p:cNvPr id="3" name="スライド番号プレースホルダー 2"/>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3</a:t>
            </a:fld>
            <a:endParaRPr kumimoji="1" lang="ja-JP" altLang="en-US"/>
          </a:p>
        </p:txBody>
      </p:sp>
      <p:sp>
        <p:nvSpPr>
          <p:cNvPr id="4" name="正方形/長方形 3"/>
          <p:cNvSpPr/>
          <p:nvPr/>
        </p:nvSpPr>
        <p:spPr>
          <a:xfrm>
            <a:off x="119502" y="1556792"/>
            <a:ext cx="8905002" cy="2862322"/>
          </a:xfrm>
          <a:prstGeom prst="rect">
            <a:avLst/>
          </a:prstGeom>
        </p:spPr>
        <p:txBody>
          <a:bodyPr wrap="none">
            <a:spAutoFit/>
          </a:bodyPr>
          <a:lstStyle/>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（１）児童</a:t>
            </a:r>
            <a:r>
              <a:rPr lang="ja-JP" altLang="en-US" sz="4000" dirty="0">
                <a:latin typeface="HG丸ｺﾞｼｯｸM-PRO" panose="020F0600000000000000" pitchFamily="50" charset="-128"/>
                <a:ea typeface="HG丸ｺﾞｼｯｸM-PRO" panose="020F0600000000000000" pitchFamily="50" charset="-128"/>
              </a:rPr>
              <a:t>虐待の定義と</a:t>
            </a:r>
            <a:r>
              <a:rPr lang="ja-JP" altLang="en-US" sz="4000" dirty="0" smtClean="0">
                <a:latin typeface="HG丸ｺﾞｼｯｸM-PRO" panose="020F0600000000000000" pitchFamily="50" charset="-128"/>
                <a:ea typeface="HG丸ｺﾞｼｯｸM-PRO" panose="020F0600000000000000" pitchFamily="50" charset="-128"/>
              </a:rPr>
              <a:t>種類</a:t>
            </a:r>
            <a:endParaRPr lang="en-US" altLang="ja-JP" sz="40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（２）児童</a:t>
            </a:r>
            <a:r>
              <a:rPr lang="ja-JP" altLang="en-US" sz="4000" dirty="0">
                <a:latin typeface="HG丸ｺﾞｼｯｸM-PRO" panose="020F0600000000000000" pitchFamily="50" charset="-128"/>
                <a:ea typeface="HG丸ｺﾞｼｯｸM-PRO" panose="020F0600000000000000" pitchFamily="50" charset="-128"/>
              </a:rPr>
              <a:t>虐待</a:t>
            </a:r>
            <a:r>
              <a:rPr lang="ja-JP" altLang="en-US" sz="4000" dirty="0" smtClean="0">
                <a:latin typeface="HG丸ｺﾞｼｯｸM-PRO" panose="020F0600000000000000" pitchFamily="50" charset="-128"/>
                <a:ea typeface="HG丸ｺﾞｼｯｸM-PRO" panose="020F0600000000000000" pitchFamily="50" charset="-128"/>
              </a:rPr>
              <a:t>による子どもへの影響</a:t>
            </a:r>
            <a:endParaRPr lang="en-US" altLang="ja-JP" sz="4000" dirty="0" smtClean="0">
              <a:latin typeface="HG丸ｺﾞｼｯｸM-PRO" panose="020F0600000000000000" pitchFamily="50" charset="-128"/>
              <a:ea typeface="HG丸ｺﾞｼｯｸM-PRO" panose="020F0600000000000000" pitchFamily="50" charset="-128"/>
            </a:endParaRPr>
          </a:p>
          <a:p>
            <a:pPr algn="just">
              <a:lnSpc>
                <a:spcPct val="150000"/>
              </a:lnSpc>
            </a:pPr>
            <a:r>
              <a:rPr lang="ja-JP" altLang="en-US" sz="4000" dirty="0" smtClean="0">
                <a:latin typeface="HG丸ｺﾞｼｯｸM-PRO" panose="020F0600000000000000" pitchFamily="50" charset="-128"/>
                <a:ea typeface="HG丸ｺﾞｼｯｸM-PRO" panose="020F0600000000000000" pitchFamily="50" charset="-128"/>
              </a:rPr>
              <a:t>（３）教育現場の役割と責務</a:t>
            </a:r>
            <a:endParaRPr lang="en-US" altLang="ja-JP" sz="40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750053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476672"/>
            <a:ext cx="8352928" cy="4375317"/>
          </a:xfrm>
        </p:spPr>
        <p:txBody>
          <a:bodyPr anchor="t">
            <a:normAutofit/>
          </a:bodyPr>
          <a:lstStyle/>
          <a:p>
            <a:pPr algn="l"/>
            <a:r>
              <a:rPr lang="en-US" altLang="ja-JP" dirty="0" smtClean="0"/>
              <a:t>※</a:t>
            </a:r>
            <a:r>
              <a:rPr lang="ja-JP" altLang="en-US" dirty="0" smtClean="0"/>
              <a:t>必要</a:t>
            </a:r>
            <a:r>
              <a:rPr lang="ja-JP" altLang="en-US" dirty="0"/>
              <a:t>に</a:t>
            </a:r>
            <a:r>
              <a:rPr lang="ja-JP" altLang="en-US" dirty="0" smtClean="0"/>
              <a:t>応じて利用してください</a:t>
            </a:r>
            <a:r>
              <a:rPr lang="en-US" altLang="ja-JP" dirty="0" smtClean="0"/>
              <a:t/>
            </a:r>
            <a:br>
              <a:rPr lang="en-US" altLang="ja-JP" dirty="0" smtClean="0"/>
            </a:br>
            <a:r>
              <a:rPr lang="en-US" altLang="ja-JP" sz="1200" dirty="0" smtClean="0"/>
              <a:t/>
            </a:r>
            <a:br>
              <a:rPr lang="en-US" altLang="ja-JP" sz="1200" dirty="0" smtClean="0"/>
            </a:br>
            <a:r>
              <a:rPr lang="ja-JP" altLang="en-US" sz="3600" dirty="0" smtClean="0"/>
              <a:t>○「子どもが心配」チェックリスト</a:t>
            </a:r>
            <a:r>
              <a:rPr lang="en-US" altLang="ja-JP" sz="3600" dirty="0" smtClean="0"/>
              <a:t/>
            </a:r>
            <a:br>
              <a:rPr lang="en-US" altLang="ja-JP" sz="3600" dirty="0" smtClean="0"/>
            </a:br>
            <a:r>
              <a:rPr lang="ja-JP" altLang="en-US" sz="3600" dirty="0" smtClean="0"/>
              <a:t>　　　　　　　　　　　　　　</a:t>
            </a:r>
            <a:r>
              <a:rPr lang="ja-JP" altLang="en-US" sz="3600" dirty="0"/>
              <a:t>　</a:t>
            </a:r>
            <a:r>
              <a:rPr lang="ja-JP" altLang="en-US" sz="3600" dirty="0" smtClean="0"/>
              <a:t>（児童生徒用）</a:t>
            </a:r>
            <a:r>
              <a:rPr lang="en-US" altLang="ja-JP" sz="3600" dirty="0" smtClean="0"/>
              <a:t/>
            </a:r>
            <a:br>
              <a:rPr lang="en-US" altLang="ja-JP" sz="3600" dirty="0" smtClean="0"/>
            </a:br>
            <a:r>
              <a:rPr lang="ja-JP" altLang="en-US" sz="3600" dirty="0" smtClean="0"/>
              <a:t>○「子どもが心配」チェックリスト</a:t>
            </a:r>
            <a:r>
              <a:rPr lang="en-US" altLang="ja-JP" sz="3600" dirty="0" smtClean="0"/>
              <a:t/>
            </a:r>
            <a:br>
              <a:rPr lang="en-US" altLang="ja-JP" sz="3600" dirty="0" smtClean="0"/>
            </a:br>
            <a:r>
              <a:rPr lang="ja-JP" altLang="en-US" sz="3600" dirty="0"/>
              <a:t>　</a:t>
            </a:r>
            <a:r>
              <a:rPr lang="ja-JP" altLang="en-US" sz="3600" dirty="0" smtClean="0"/>
              <a:t>　　　　　　　　　　　　　　（幼児用）</a:t>
            </a:r>
            <a:r>
              <a:rPr lang="en-US" altLang="ja-JP" sz="3600" dirty="0" smtClean="0"/>
              <a:t/>
            </a:r>
            <a:br>
              <a:rPr lang="en-US" altLang="ja-JP" sz="3600" dirty="0" smtClean="0"/>
            </a:br>
            <a:r>
              <a:rPr lang="ja-JP" altLang="en-US" sz="3600" dirty="0" smtClean="0"/>
              <a:t>○学校における対応の流れチェックシート</a:t>
            </a:r>
            <a:r>
              <a:rPr lang="en-US" altLang="ja-JP" sz="3600" dirty="0" smtClean="0"/>
              <a:t/>
            </a:r>
            <a:br>
              <a:rPr lang="en-US" altLang="ja-JP" sz="3600" dirty="0" smtClean="0"/>
            </a:br>
            <a:r>
              <a:rPr lang="ja-JP" altLang="en-US" sz="3600" dirty="0" smtClean="0"/>
              <a:t>○校内研修プログラム</a:t>
            </a:r>
            <a:endParaRPr kumimoji="1" lang="ja-JP" altLang="en-US" dirty="0"/>
          </a:p>
        </p:txBody>
      </p:sp>
      <p:sp>
        <p:nvSpPr>
          <p:cNvPr id="5" name="角丸四角形 4"/>
          <p:cNvSpPr/>
          <p:nvPr/>
        </p:nvSpPr>
        <p:spPr>
          <a:xfrm>
            <a:off x="791580" y="5006642"/>
            <a:ext cx="7848872" cy="131721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kumimoji="1" lang="en-US" altLang="ja-JP" sz="2400" dirty="0" smtClean="0">
                <a:solidFill>
                  <a:schemeClr val="tx1"/>
                </a:solidFill>
                <a:latin typeface="+mn-ea"/>
              </a:rPr>
              <a:t>  </a:t>
            </a:r>
            <a:r>
              <a:rPr kumimoji="1" lang="ja-JP" altLang="en-US" sz="2400" dirty="0" smtClean="0">
                <a:solidFill>
                  <a:schemeClr val="tx1"/>
                </a:solidFill>
                <a:latin typeface="+mn-ea"/>
              </a:rPr>
              <a:t>虐待の発見、対応の協議の際などの参考として、</a:t>
            </a:r>
            <a:r>
              <a:rPr lang="ja-JP" altLang="en-US" sz="2400" dirty="0" smtClean="0">
                <a:solidFill>
                  <a:schemeClr val="tx1"/>
                </a:solidFill>
                <a:latin typeface="+mn-ea"/>
              </a:rPr>
              <a:t>教育庁</a:t>
            </a:r>
            <a:r>
              <a:rPr lang="ja-JP" altLang="en-US" sz="2400" dirty="0">
                <a:solidFill>
                  <a:schemeClr val="tx1"/>
                </a:solidFill>
                <a:latin typeface="+mn-ea"/>
              </a:rPr>
              <a:t>人権教育課</a:t>
            </a:r>
            <a:r>
              <a:rPr lang="ja-JP" altLang="en-US" sz="2400" dirty="0" smtClean="0">
                <a:solidFill>
                  <a:schemeClr val="tx1"/>
                </a:solidFill>
                <a:latin typeface="+mn-ea"/>
              </a:rPr>
              <a:t>のホームページより</a:t>
            </a:r>
            <a:r>
              <a:rPr kumimoji="1" lang="ja-JP" altLang="en-US" sz="2400" dirty="0" smtClean="0">
                <a:solidFill>
                  <a:schemeClr val="tx1"/>
                </a:solidFill>
                <a:latin typeface="+mn-ea"/>
              </a:rPr>
              <a:t>ダウンロードして、ご活用ください。</a:t>
            </a:r>
            <a:endParaRPr kumimoji="1" lang="ja-JP" altLang="en-US" sz="2400" dirty="0">
              <a:solidFill>
                <a:schemeClr val="tx1"/>
              </a:solidFill>
            </a:endParaRPr>
          </a:p>
        </p:txBody>
      </p:sp>
      <p:sp>
        <p:nvSpPr>
          <p:cNvPr id="3" name="スライド番号プレースホルダー 2"/>
          <p:cNvSpPr>
            <a:spLocks noGrp="1"/>
          </p:cNvSpPr>
          <p:nvPr>
            <p:ph type="sldNum" sz="quarter" idx="12"/>
          </p:nvPr>
        </p:nvSpPr>
        <p:spPr>
          <a:xfrm>
            <a:off x="7010400" y="6478513"/>
            <a:ext cx="2133600" cy="365125"/>
          </a:xfrm>
        </p:spPr>
        <p:txBody>
          <a:bodyPr/>
          <a:lstStyle/>
          <a:p>
            <a:fld id="{402A72E2-59D8-4E40-910A-A1617AF4C9CE}" type="slidenum">
              <a:rPr kumimoji="1" lang="ja-JP" altLang="en-US" smtClean="0"/>
              <a:t>30</a:t>
            </a:fld>
            <a:endParaRPr kumimoji="1" lang="ja-JP" altLang="en-US"/>
          </a:p>
        </p:txBody>
      </p:sp>
    </p:spTree>
    <p:extLst>
      <p:ext uri="{BB962C8B-B14F-4D97-AF65-F5344CB8AC3E}">
        <p14:creationId xmlns:p14="http://schemas.microsoft.com/office/powerpoint/2010/main" val="351738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010400" y="6492875"/>
            <a:ext cx="2133600" cy="365125"/>
          </a:xfrm>
        </p:spPr>
        <p:txBody>
          <a:bodyPr/>
          <a:lstStyle/>
          <a:p>
            <a:fld id="{402A72E2-59D8-4E40-910A-A1617AF4C9CE}" type="slidenum">
              <a:rPr kumimoji="1" lang="ja-JP" altLang="en-US" smtClean="0"/>
              <a:t>4</a:t>
            </a:fld>
            <a:endParaRPr kumimoji="1" lang="ja-JP" altLang="en-US"/>
          </a:p>
        </p:txBody>
      </p:sp>
      <p:sp>
        <p:nvSpPr>
          <p:cNvPr id="5" name="タイトル 1"/>
          <p:cNvSpPr>
            <a:spLocks noGrp="1"/>
          </p:cNvSpPr>
          <p:nvPr>
            <p:ph type="title"/>
          </p:nvPr>
        </p:nvSpPr>
        <p:spPr>
          <a:xfrm>
            <a:off x="179512" y="188640"/>
            <a:ext cx="6768752" cy="576064"/>
          </a:xfrm>
        </p:spPr>
        <p:txBody>
          <a:bodyPr>
            <a:noAutofit/>
          </a:bodyPr>
          <a:lstStyle/>
          <a:p>
            <a:pPr algn="l"/>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（１）児童虐待の定義と種類</a:t>
            </a:r>
            <a:endParaRPr kumimoji="1" lang="ja-JP" altLang="en-US" sz="2400" dirty="0">
              <a:latin typeface="HG丸ｺﾞｼｯｸM-PRO" panose="020F0600000000000000" pitchFamily="50" charset="-128"/>
              <a:ea typeface="HG丸ｺﾞｼｯｸM-PRO" panose="020F0600000000000000" pitchFamily="50" charset="-128"/>
            </a:endParaRPr>
          </a:p>
        </p:txBody>
      </p:sp>
      <p:graphicFrame>
        <p:nvGraphicFramePr>
          <p:cNvPr id="6" name="図表 5"/>
          <p:cNvGraphicFramePr/>
          <p:nvPr>
            <p:extLst>
              <p:ext uri="{D42A27DB-BD31-4B8C-83A1-F6EECF244321}">
                <p14:modId xmlns:p14="http://schemas.microsoft.com/office/powerpoint/2010/main" val="3102465842"/>
              </p:ext>
            </p:extLst>
          </p:nvPr>
        </p:nvGraphicFramePr>
        <p:xfrm>
          <a:off x="194842" y="1718811"/>
          <a:ext cx="8640960" cy="48477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正方形/長方形 6"/>
          <p:cNvSpPr/>
          <p:nvPr/>
        </p:nvSpPr>
        <p:spPr>
          <a:xfrm>
            <a:off x="323528" y="764704"/>
            <a:ext cx="8633320" cy="954107"/>
          </a:xfrm>
          <a:prstGeom prst="rect">
            <a:avLst/>
          </a:prstGeom>
        </p:spPr>
        <p:txBody>
          <a:bodyPr wrap="square">
            <a:spAutoFit/>
          </a:bodyPr>
          <a:lstStyle/>
          <a:p>
            <a:r>
              <a:rPr lang="ja-JP" altLang="en-US" sz="2800" dirty="0" smtClean="0">
                <a:solidFill>
                  <a:prstClr val="black"/>
                </a:solidFill>
                <a:latin typeface="ＭＳ Ｐゴシック"/>
              </a:rPr>
              <a:t>「児童虐待」とは、保護者</a:t>
            </a:r>
            <a:r>
              <a:rPr lang="ja-JP" altLang="en-US" sz="2800" dirty="0">
                <a:solidFill>
                  <a:prstClr val="black"/>
                </a:solidFill>
                <a:latin typeface="ＭＳ Ｐゴシック"/>
              </a:rPr>
              <a:t>がその監護する児童</a:t>
            </a:r>
            <a:r>
              <a:rPr lang="ja-JP" altLang="en-US" sz="2800" dirty="0" smtClean="0">
                <a:solidFill>
                  <a:prstClr val="black"/>
                </a:solidFill>
                <a:latin typeface="ＭＳ Ｐゴシック"/>
              </a:rPr>
              <a:t>について行う次に揚げる行為</a:t>
            </a:r>
            <a:endParaRPr lang="ja-JP" altLang="en-US" sz="2800" dirty="0"/>
          </a:p>
        </p:txBody>
      </p:sp>
    </p:spTree>
    <p:extLst>
      <p:ext uri="{BB962C8B-B14F-4D97-AF65-F5344CB8AC3E}">
        <p14:creationId xmlns:p14="http://schemas.microsoft.com/office/powerpoint/2010/main" val="1368005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676736113"/>
              </p:ext>
            </p:extLst>
          </p:nvPr>
        </p:nvGraphicFramePr>
        <p:xfrm>
          <a:off x="179512" y="900785"/>
          <a:ext cx="8784976" cy="54555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タイトル 1"/>
          <p:cNvSpPr>
            <a:spLocks noGrp="1"/>
          </p:cNvSpPr>
          <p:nvPr>
            <p:ph type="title"/>
          </p:nvPr>
        </p:nvSpPr>
        <p:spPr>
          <a:xfrm>
            <a:off x="179512" y="188640"/>
            <a:ext cx="8507288" cy="576064"/>
          </a:xfrm>
        </p:spPr>
        <p:txBody>
          <a:bodyPr>
            <a:noAutofit/>
          </a:bodyPr>
          <a:lstStyle/>
          <a:p>
            <a:pPr algn="l"/>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（２）児童虐待による子どもへの影響</a:t>
            </a:r>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6981141" y="6492875"/>
            <a:ext cx="2133600" cy="365125"/>
          </a:xfrm>
        </p:spPr>
        <p:txBody>
          <a:bodyPr/>
          <a:lstStyle/>
          <a:p>
            <a:fld id="{402A72E2-59D8-4E40-910A-A1617AF4C9CE}" type="slidenum">
              <a:rPr kumimoji="1" lang="ja-JP" altLang="en-US" smtClean="0"/>
              <a:t>5</a:t>
            </a:fld>
            <a:endParaRPr kumimoji="1" lang="ja-JP" altLang="en-US"/>
          </a:p>
        </p:txBody>
      </p:sp>
    </p:spTree>
    <p:extLst>
      <p:ext uri="{BB962C8B-B14F-4D97-AF65-F5344CB8AC3E}">
        <p14:creationId xmlns:p14="http://schemas.microsoft.com/office/powerpoint/2010/main" val="2823901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メモ 9"/>
          <p:cNvSpPr/>
          <p:nvPr/>
        </p:nvSpPr>
        <p:spPr>
          <a:xfrm>
            <a:off x="179512" y="1080466"/>
            <a:ext cx="8853277" cy="1909750"/>
          </a:xfrm>
          <a:prstGeom prst="foldedCorner">
            <a:avLst>
              <a:gd name="adj" fmla="val 23931"/>
            </a:avLst>
          </a:prstGeom>
          <a:solidFill>
            <a:schemeClr val="accent5">
              <a:lumMod val="20000"/>
              <a:lumOff val="8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dirty="0"/>
          </a:p>
        </p:txBody>
      </p:sp>
      <p:sp>
        <p:nvSpPr>
          <p:cNvPr id="6" name="正方形/長方形 5"/>
          <p:cNvSpPr/>
          <p:nvPr/>
        </p:nvSpPr>
        <p:spPr>
          <a:xfrm>
            <a:off x="94099" y="3167415"/>
            <a:ext cx="8981823" cy="3377060"/>
          </a:xfrm>
          <a:prstGeom prst="rect">
            <a:avLst/>
          </a:prstGeom>
          <a:solidFill>
            <a:srgbClr val="FFFFCC"/>
          </a:solidFill>
        </p:spPr>
        <p:txBody>
          <a:bodyPr wrap="square" lIns="180000" tIns="72000" rIns="180000" bIns="72000">
            <a:spAutoFit/>
          </a:bodyPr>
          <a:lstStyle/>
          <a:p>
            <a:pPr algn="just">
              <a:lnSpc>
                <a:spcPts val="3600"/>
              </a:lnSpc>
            </a:pPr>
            <a:r>
              <a:rPr lang="ja-JP" altLang="en-US" sz="2800" dirty="0" smtClean="0">
                <a:latin typeface="+mn-ea"/>
              </a:rPr>
              <a:t>　第３条は、何人も、本来保護すべき児童を虐待してはならないことを規定するものであること。本条にいう「虐待」とは、第２条で定義されている保護者による児童虐待のみならず、幅広く児童の福祉に害する行為や不作為を含むものであること。</a:t>
            </a:r>
            <a:endParaRPr lang="en-US" altLang="ja-JP" sz="2800" dirty="0" smtClean="0">
              <a:latin typeface="+mn-ea"/>
            </a:endParaRPr>
          </a:p>
          <a:p>
            <a:pPr algn="r">
              <a:lnSpc>
                <a:spcPts val="3600"/>
              </a:lnSpc>
            </a:pPr>
            <a:r>
              <a:rPr lang="ja-JP" altLang="en-US" sz="2000" dirty="0" smtClean="0">
                <a:latin typeface="+mn-ea"/>
              </a:rPr>
              <a:t>Ｈ</a:t>
            </a:r>
            <a:r>
              <a:rPr lang="en-US" altLang="ja-JP" sz="2000" dirty="0" smtClean="0">
                <a:latin typeface="+mn-ea"/>
              </a:rPr>
              <a:t>12</a:t>
            </a:r>
            <a:r>
              <a:rPr lang="ja-JP" altLang="en-US" sz="2000" dirty="0" smtClean="0">
                <a:latin typeface="+mn-ea"/>
              </a:rPr>
              <a:t>年</a:t>
            </a:r>
            <a:r>
              <a:rPr lang="en-US" altLang="ja-JP" sz="2000" dirty="0" smtClean="0">
                <a:latin typeface="+mn-ea"/>
              </a:rPr>
              <a:t>11</a:t>
            </a:r>
            <a:r>
              <a:rPr lang="ja-JP" altLang="en-US" sz="2000" dirty="0" smtClean="0">
                <a:latin typeface="+mn-ea"/>
              </a:rPr>
              <a:t>月</a:t>
            </a:r>
            <a:r>
              <a:rPr lang="en-US" altLang="ja-JP" sz="2000" dirty="0" smtClean="0">
                <a:latin typeface="+mn-ea"/>
              </a:rPr>
              <a:t>20</a:t>
            </a:r>
            <a:r>
              <a:rPr lang="ja-JP" altLang="en-US" sz="2000" dirty="0" smtClean="0">
                <a:latin typeface="+mn-ea"/>
              </a:rPr>
              <a:t>日　児発第</a:t>
            </a:r>
            <a:r>
              <a:rPr lang="en-US" altLang="ja-JP" sz="2000" dirty="0" smtClean="0">
                <a:latin typeface="+mn-ea"/>
              </a:rPr>
              <a:t>875</a:t>
            </a:r>
            <a:r>
              <a:rPr lang="ja-JP" altLang="en-US" sz="2000" dirty="0" smtClean="0">
                <a:latin typeface="+mn-ea"/>
              </a:rPr>
              <a:t>号　厚生省児童家庭局長通知</a:t>
            </a:r>
            <a:endParaRPr lang="en-US" altLang="ja-JP" sz="2000" dirty="0" smtClean="0">
              <a:latin typeface="+mn-ea"/>
            </a:endParaRPr>
          </a:p>
          <a:p>
            <a:pPr algn="r">
              <a:lnSpc>
                <a:spcPts val="3600"/>
              </a:lnSpc>
            </a:pPr>
            <a:r>
              <a:rPr lang="ja-JP" altLang="en-US" sz="2000" dirty="0">
                <a:latin typeface="+mn-ea"/>
              </a:rPr>
              <a:t>「児童虐待の防止等に関する法律</a:t>
            </a:r>
            <a:r>
              <a:rPr lang="ja-JP" altLang="en-US" sz="2000" dirty="0" smtClean="0">
                <a:latin typeface="+mn-ea"/>
              </a:rPr>
              <a:t>」の施行について</a:t>
            </a:r>
            <a:endParaRPr lang="ja-JP" altLang="en-US" sz="2000" dirty="0">
              <a:latin typeface="+mn-ea"/>
            </a:endParaRPr>
          </a:p>
        </p:txBody>
      </p:sp>
      <p:sp>
        <p:nvSpPr>
          <p:cNvPr id="7" name="タイトル 1"/>
          <p:cNvSpPr>
            <a:spLocks noGrp="1"/>
          </p:cNvSpPr>
          <p:nvPr>
            <p:ph type="title"/>
          </p:nvPr>
        </p:nvSpPr>
        <p:spPr>
          <a:xfrm>
            <a:off x="179512" y="188640"/>
            <a:ext cx="8676964" cy="576064"/>
          </a:xfrm>
        </p:spPr>
        <p:txBody>
          <a:bodyPr>
            <a:noAutofit/>
          </a:bodyPr>
          <a:lstStyle/>
          <a:p>
            <a:pPr algn="l"/>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（３）教育現場の役割と責務</a:t>
            </a:r>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7009081" y="6463980"/>
            <a:ext cx="2133600" cy="365125"/>
          </a:xfrm>
        </p:spPr>
        <p:txBody>
          <a:bodyPr/>
          <a:lstStyle/>
          <a:p>
            <a:fld id="{402A72E2-59D8-4E40-910A-A1617AF4C9CE}" type="slidenum">
              <a:rPr kumimoji="1" lang="ja-JP" altLang="en-US" smtClean="0"/>
              <a:t>6</a:t>
            </a:fld>
            <a:endParaRPr kumimoji="1" lang="ja-JP" altLang="en-US"/>
          </a:p>
        </p:txBody>
      </p:sp>
      <p:sp>
        <p:nvSpPr>
          <p:cNvPr id="8" name="正方形/長方形 7"/>
          <p:cNvSpPr/>
          <p:nvPr/>
        </p:nvSpPr>
        <p:spPr>
          <a:xfrm>
            <a:off x="179512" y="1896040"/>
            <a:ext cx="8676964" cy="954107"/>
          </a:xfrm>
          <a:prstGeom prst="rect">
            <a:avLst/>
          </a:prstGeom>
        </p:spPr>
        <p:txBody>
          <a:bodyPr wrap="square">
            <a:spAutoFit/>
          </a:bodyPr>
          <a:lstStyle/>
          <a:p>
            <a:pPr lvl="0"/>
            <a:r>
              <a:rPr lang="ja-JP" altLang="en-US" sz="2800" dirty="0">
                <a:solidFill>
                  <a:prstClr val="black"/>
                </a:solidFill>
                <a:latin typeface="ＭＳ Ｐゴシック" panose="020B0600070205080204" pitchFamily="50" charset="-128"/>
              </a:rPr>
              <a:t>（児童に対する虐待の禁止）</a:t>
            </a:r>
          </a:p>
          <a:p>
            <a:pPr lvl="0"/>
            <a:r>
              <a:rPr lang="ja-JP" altLang="en-US" sz="2800" dirty="0">
                <a:solidFill>
                  <a:prstClr val="black"/>
                </a:solidFill>
                <a:latin typeface="ＭＳ Ｐゴシック" panose="020B0600070205080204" pitchFamily="50" charset="-128"/>
              </a:rPr>
              <a:t>第３条　何人も、児童に対し、虐待をしてはならない。</a:t>
            </a:r>
            <a:endParaRPr lang="ja-JP" altLang="en-US" sz="3200" dirty="0">
              <a:solidFill>
                <a:prstClr val="black"/>
              </a:solidFill>
            </a:endParaRPr>
          </a:p>
        </p:txBody>
      </p:sp>
      <p:sp>
        <p:nvSpPr>
          <p:cNvPr id="9" name="正方形/長方形 8"/>
          <p:cNvSpPr/>
          <p:nvPr/>
        </p:nvSpPr>
        <p:spPr>
          <a:xfrm>
            <a:off x="179512" y="1134066"/>
            <a:ext cx="6678488" cy="584775"/>
          </a:xfrm>
          <a:prstGeom prst="rect">
            <a:avLst/>
          </a:prstGeom>
        </p:spPr>
        <p:txBody>
          <a:bodyPr wrap="square">
            <a:spAutoFit/>
          </a:bodyPr>
          <a:lstStyle/>
          <a:p>
            <a:pPr lvl="0"/>
            <a:r>
              <a:rPr lang="ja-JP" altLang="en-US" sz="3200" dirty="0">
                <a:solidFill>
                  <a:prstClr val="black"/>
                </a:solidFill>
                <a:latin typeface="ＭＳ Ｐゴシック" panose="020B0600070205080204" pitchFamily="50" charset="-128"/>
              </a:rPr>
              <a:t>「児童虐待の防止等に関する法律」</a:t>
            </a:r>
            <a:endParaRPr lang="en-US" altLang="ja-JP" sz="3200" dirty="0">
              <a:solidFill>
                <a:prstClr val="black"/>
              </a:solidFill>
              <a:latin typeface="ＭＳ Ｐゴシック" panose="020B0600070205080204" pitchFamily="50" charset="-128"/>
            </a:endParaRPr>
          </a:p>
        </p:txBody>
      </p:sp>
    </p:spTree>
    <p:extLst>
      <p:ext uri="{BB962C8B-B14F-4D97-AF65-F5344CB8AC3E}">
        <p14:creationId xmlns:p14="http://schemas.microsoft.com/office/powerpoint/2010/main" val="4155126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a:xfrm>
            <a:off x="179512" y="188640"/>
            <a:ext cx="8676964" cy="576064"/>
          </a:xfrm>
        </p:spPr>
        <p:txBody>
          <a:bodyPr>
            <a:noAutofit/>
          </a:bodyPr>
          <a:lstStyle/>
          <a:p>
            <a:pPr algn="l"/>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（３）教育現場の役割と責務</a:t>
            </a:r>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a:xfrm>
            <a:off x="7009081" y="6463980"/>
            <a:ext cx="2133600" cy="365125"/>
          </a:xfrm>
        </p:spPr>
        <p:txBody>
          <a:bodyPr/>
          <a:lstStyle/>
          <a:p>
            <a:fld id="{402A72E2-59D8-4E40-910A-A1617AF4C9CE}" type="slidenum">
              <a:rPr kumimoji="1" lang="ja-JP" altLang="en-US" smtClean="0"/>
              <a:t>7</a:t>
            </a:fld>
            <a:endParaRPr kumimoji="1" lang="ja-JP" altLang="en-US"/>
          </a:p>
        </p:txBody>
      </p:sp>
      <p:sp>
        <p:nvSpPr>
          <p:cNvPr id="9" name="正方形/長方形 8"/>
          <p:cNvSpPr/>
          <p:nvPr/>
        </p:nvSpPr>
        <p:spPr>
          <a:xfrm>
            <a:off x="179511" y="4310623"/>
            <a:ext cx="8705883" cy="2422953"/>
          </a:xfrm>
          <a:prstGeom prst="rect">
            <a:avLst/>
          </a:prstGeom>
          <a:solidFill>
            <a:srgbClr val="FFFFCC"/>
          </a:solidFill>
        </p:spPr>
        <p:txBody>
          <a:bodyPr wrap="square" lIns="180000" tIns="72000" rIns="180000" bIns="72000">
            <a:spAutoFit/>
          </a:bodyPr>
          <a:lstStyle/>
          <a:p>
            <a:pPr algn="just"/>
            <a:r>
              <a:rPr lang="ja-JP" altLang="en-US" sz="2800" dirty="0">
                <a:latin typeface="UD デジタル 教科書体 NP-R" panose="02020400000000000000" pitchFamily="18" charset="-128"/>
                <a:ea typeface="UD デジタル 教科書体 NP-R" panose="02020400000000000000" pitchFamily="18" charset="-128"/>
              </a:rPr>
              <a:t>　</a:t>
            </a:r>
            <a:r>
              <a:rPr lang="ja-JP" altLang="en-US" sz="2800" dirty="0" smtClean="0">
                <a:latin typeface="UD デジタル 教科書体 NP-R" panose="02020400000000000000" pitchFamily="18" charset="-128"/>
                <a:ea typeface="UD デジタル 教科書体 NP-R" panose="02020400000000000000" pitchFamily="18" charset="-128"/>
              </a:rPr>
              <a:t>体罰とは、たとえしつけのためだと親が思っても、身体に、何らかの苦痛を引き起こし、又は不快感を意図的にもたらす行為（罰）である場合は、どんなに軽いものであっても体罰に該当する。</a:t>
            </a:r>
            <a:endParaRPr lang="en-US" altLang="ja-JP" sz="1600" dirty="0">
              <a:latin typeface="UD デジタル 教科書体 NP-R" panose="02020400000000000000" pitchFamily="18" charset="-128"/>
              <a:ea typeface="UD デジタル 教科書体 NP-R" panose="02020400000000000000" pitchFamily="18" charset="-128"/>
            </a:endParaRPr>
          </a:p>
          <a:p>
            <a:pPr algn="r"/>
            <a:r>
              <a:rPr lang="ja-JP" altLang="en-US" dirty="0" smtClean="0">
                <a:latin typeface="UD デジタル 教科書体 NP-R" panose="02020400000000000000" pitchFamily="18" charset="-128"/>
                <a:ea typeface="UD デジタル 教科書体 NP-R" panose="02020400000000000000" pitchFamily="18" charset="-128"/>
              </a:rPr>
              <a:t>「体罰等によらない子育てのために～みんなで育児を支える</a:t>
            </a:r>
            <a:r>
              <a:rPr lang="ja-JP" altLang="en-US" dirty="0">
                <a:latin typeface="UD デジタル 教科書体 NP-R" panose="02020400000000000000" pitchFamily="18" charset="-128"/>
                <a:ea typeface="UD デジタル 教科書体 NP-R" panose="02020400000000000000" pitchFamily="18" charset="-128"/>
              </a:rPr>
              <a:t>社会</a:t>
            </a:r>
            <a:r>
              <a:rPr lang="ja-JP" altLang="en-US" dirty="0" smtClean="0">
                <a:latin typeface="UD デジタル 教科書体 NP-R" panose="02020400000000000000" pitchFamily="18" charset="-128"/>
                <a:ea typeface="UD デジタル 教科書体 NP-R" panose="02020400000000000000" pitchFamily="18" charset="-128"/>
              </a:rPr>
              <a:t>に～」</a:t>
            </a:r>
            <a:endParaRPr lang="en-US" altLang="ja-JP" dirty="0" smtClean="0">
              <a:latin typeface="UD デジタル 教科書体 NP-R" panose="02020400000000000000" pitchFamily="18" charset="-128"/>
              <a:ea typeface="UD デジタル 教科書体 NP-R" panose="02020400000000000000" pitchFamily="18" charset="-128"/>
            </a:endParaRPr>
          </a:p>
          <a:p>
            <a:pPr algn="r"/>
            <a:r>
              <a:rPr lang="ja-JP" altLang="en-US" dirty="0" smtClean="0">
                <a:latin typeface="UD デジタル 教科書体 NP-R" panose="02020400000000000000" pitchFamily="18" charset="-128"/>
                <a:ea typeface="UD デジタル 教科書体 NP-R" panose="02020400000000000000" pitchFamily="18" charset="-128"/>
              </a:rPr>
              <a:t>Ｒ</a:t>
            </a:r>
            <a:r>
              <a:rPr lang="en-US" altLang="ja-JP" dirty="0">
                <a:latin typeface="UD デジタル 教科書体 NP-R" panose="02020400000000000000" pitchFamily="18" charset="-128"/>
                <a:ea typeface="UD デジタル 教科書体 NP-R" panose="02020400000000000000" pitchFamily="18" charset="-128"/>
              </a:rPr>
              <a:t>2</a:t>
            </a:r>
            <a:r>
              <a:rPr lang="ja-JP" altLang="en-US" dirty="0">
                <a:latin typeface="UD デジタル 教科書体 NP-R" panose="02020400000000000000" pitchFamily="18" charset="-128"/>
                <a:ea typeface="UD デジタル 教科書体 NP-R" panose="02020400000000000000" pitchFamily="18" charset="-128"/>
              </a:rPr>
              <a:t>年２月　</a:t>
            </a:r>
            <a:r>
              <a:rPr lang="ja-JP" altLang="en-US" dirty="0" smtClean="0">
                <a:latin typeface="UD デジタル 教科書体 NP-R" panose="02020400000000000000" pitchFamily="18" charset="-128"/>
                <a:ea typeface="UD デジタル 教科書体 NP-R" panose="02020400000000000000" pitchFamily="18" charset="-128"/>
              </a:rPr>
              <a:t>厚生労働省</a:t>
            </a:r>
            <a:endParaRPr lang="ja-JP" altLang="en-US" sz="2000" dirty="0">
              <a:latin typeface="UD デジタル 教科書体 NP-R" panose="02020400000000000000" pitchFamily="18" charset="-128"/>
              <a:ea typeface="UD デジタル 教科書体 NP-R" panose="02020400000000000000" pitchFamily="18" charset="-128"/>
            </a:endParaRPr>
          </a:p>
        </p:txBody>
      </p:sp>
      <p:sp>
        <p:nvSpPr>
          <p:cNvPr id="10" name="正方形/長方形 9"/>
          <p:cNvSpPr/>
          <p:nvPr/>
        </p:nvSpPr>
        <p:spPr>
          <a:xfrm>
            <a:off x="145060" y="865348"/>
            <a:ext cx="4562467" cy="584775"/>
          </a:xfrm>
          <a:prstGeom prst="rect">
            <a:avLst/>
          </a:prstGeom>
        </p:spPr>
        <p:txBody>
          <a:bodyPr wrap="none">
            <a:spAutoFit/>
          </a:bodyPr>
          <a:lstStyle/>
          <a:p>
            <a:r>
              <a:rPr lang="ja-JP" altLang="en-US" sz="3200" dirty="0" smtClean="0">
                <a:latin typeface="+mn-ea"/>
              </a:rPr>
              <a:t>親権者による体罰の禁止</a:t>
            </a:r>
            <a:endParaRPr lang="ja-JP" altLang="en-US" sz="3200" dirty="0"/>
          </a:p>
        </p:txBody>
      </p:sp>
      <p:sp>
        <p:nvSpPr>
          <p:cNvPr id="11" name="メモ 10"/>
          <p:cNvSpPr/>
          <p:nvPr/>
        </p:nvSpPr>
        <p:spPr>
          <a:xfrm>
            <a:off x="179511" y="1439527"/>
            <a:ext cx="8853277" cy="2709553"/>
          </a:xfrm>
          <a:prstGeom prst="foldedCorner">
            <a:avLst>
              <a:gd name="adj" fmla="val 18425"/>
            </a:avLst>
          </a:prstGeom>
          <a:solidFill>
            <a:schemeClr val="accent5">
              <a:lumMod val="20000"/>
              <a:lumOff val="8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dirty="0"/>
          </a:p>
        </p:txBody>
      </p:sp>
      <p:sp>
        <p:nvSpPr>
          <p:cNvPr id="12" name="正方形/長方形 11"/>
          <p:cNvSpPr/>
          <p:nvPr/>
        </p:nvSpPr>
        <p:spPr>
          <a:xfrm>
            <a:off x="208537" y="1471268"/>
            <a:ext cx="8795224" cy="265802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72000" tIns="36000" rIns="72000" bIns="36000">
            <a:spAutoFit/>
          </a:bodyPr>
          <a:lstStyle/>
          <a:p>
            <a:pPr algn="just"/>
            <a:r>
              <a:rPr lang="ja-JP" altLang="en-US" sz="2800" dirty="0" smtClean="0">
                <a:latin typeface="+mn-ea"/>
              </a:rPr>
              <a:t>（親権の行使に関する配慮等）</a:t>
            </a:r>
            <a:endParaRPr lang="en-US" altLang="ja-JP" sz="2800" dirty="0" smtClean="0">
              <a:latin typeface="+mn-ea"/>
            </a:endParaRPr>
          </a:p>
          <a:p>
            <a:pPr algn="just"/>
            <a:r>
              <a:rPr lang="ja-JP" altLang="en-US" sz="2800" dirty="0" smtClean="0">
                <a:latin typeface="+mn-ea"/>
              </a:rPr>
              <a:t>第</a:t>
            </a:r>
            <a:r>
              <a:rPr lang="en-US" altLang="ja-JP" sz="2800" dirty="0" smtClean="0">
                <a:latin typeface="+mn-ea"/>
              </a:rPr>
              <a:t>14</a:t>
            </a:r>
            <a:r>
              <a:rPr lang="ja-JP" altLang="en-US" sz="2800" dirty="0" smtClean="0">
                <a:latin typeface="+mn-ea"/>
              </a:rPr>
              <a:t>条　児童の親権を行う者は、</a:t>
            </a:r>
            <a:r>
              <a:rPr lang="ja-JP" altLang="en-US" sz="2800" u="sng" dirty="0" smtClean="0">
                <a:solidFill>
                  <a:srgbClr val="FF0000"/>
                </a:solidFill>
                <a:latin typeface="+mn-ea"/>
              </a:rPr>
              <a:t>児童のしつけに際して、体罰を加えること</a:t>
            </a:r>
            <a:r>
              <a:rPr lang="ja-JP" altLang="en-US" sz="2800" dirty="0" smtClean="0">
                <a:latin typeface="+mn-ea"/>
              </a:rPr>
              <a:t>その他民法の</a:t>
            </a:r>
            <a:r>
              <a:rPr lang="ja-JP" altLang="en-US" sz="2800" dirty="0">
                <a:latin typeface="+mn-ea"/>
              </a:rPr>
              <a:t>規定</a:t>
            </a:r>
            <a:r>
              <a:rPr lang="ja-JP" altLang="en-US" sz="2800" dirty="0" smtClean="0">
                <a:latin typeface="+mn-ea"/>
              </a:rPr>
              <a:t>による</a:t>
            </a:r>
            <a:r>
              <a:rPr lang="ja-JP" altLang="en-US" sz="2800" u="sng" dirty="0" smtClean="0">
                <a:solidFill>
                  <a:srgbClr val="FF0000"/>
                </a:solidFill>
                <a:latin typeface="+mn-ea"/>
              </a:rPr>
              <a:t>監護及び教育に必要な範囲を超える行為により当該児童を懲戒してはならず</a:t>
            </a:r>
            <a:r>
              <a:rPr lang="ja-JP" altLang="en-US" sz="2800" dirty="0" smtClean="0">
                <a:latin typeface="+mn-ea"/>
              </a:rPr>
              <a:t>、当該児童の親権の適切な行使に配慮しなければならない。</a:t>
            </a:r>
            <a:endParaRPr lang="ja-JP" altLang="en-US" sz="2800" dirty="0">
              <a:latin typeface="+mn-ea"/>
            </a:endParaRPr>
          </a:p>
        </p:txBody>
      </p:sp>
      <p:sp>
        <p:nvSpPr>
          <p:cNvPr id="13" name="正方形/長方形 12"/>
          <p:cNvSpPr/>
          <p:nvPr/>
        </p:nvSpPr>
        <p:spPr>
          <a:xfrm>
            <a:off x="5263826" y="1055178"/>
            <a:ext cx="3592650" cy="369332"/>
          </a:xfrm>
          <a:prstGeom prst="rect">
            <a:avLst/>
          </a:prstGeom>
        </p:spPr>
        <p:txBody>
          <a:bodyPr wrap="none">
            <a:spAutoFit/>
          </a:bodyPr>
          <a:lstStyle/>
          <a:p>
            <a:r>
              <a:rPr lang="ja-JP" altLang="en-US" dirty="0">
                <a:latin typeface="+mn-ea"/>
              </a:rPr>
              <a:t>「児童虐待の防止等に関する法律」</a:t>
            </a:r>
            <a:endParaRPr lang="ja-JP" altLang="en-US" dirty="0"/>
          </a:p>
        </p:txBody>
      </p:sp>
    </p:spTree>
    <p:extLst>
      <p:ext uri="{BB962C8B-B14F-4D97-AF65-F5344CB8AC3E}">
        <p14:creationId xmlns:p14="http://schemas.microsoft.com/office/powerpoint/2010/main" val="13647006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メモ 11"/>
          <p:cNvSpPr/>
          <p:nvPr/>
        </p:nvSpPr>
        <p:spPr>
          <a:xfrm>
            <a:off x="179512" y="1202341"/>
            <a:ext cx="8820726" cy="5467019"/>
          </a:xfrm>
          <a:prstGeom prst="foldedCorner">
            <a:avLst>
              <a:gd name="adj" fmla="val 11513"/>
            </a:avLst>
          </a:prstGeom>
          <a:solidFill>
            <a:schemeClr val="accent5">
              <a:lumMod val="20000"/>
              <a:lumOff val="8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dirty="0"/>
          </a:p>
        </p:txBody>
      </p:sp>
      <p:sp>
        <p:nvSpPr>
          <p:cNvPr id="4" name="タイトル 1"/>
          <p:cNvSpPr txBox="1">
            <a:spLocks/>
          </p:cNvSpPr>
          <p:nvPr/>
        </p:nvSpPr>
        <p:spPr>
          <a:xfrm>
            <a:off x="179512" y="188640"/>
            <a:ext cx="6768752"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（３）教育現場の役割と責務</a:t>
            </a:r>
            <a:endParaRPr lang="en-US" altLang="ja-JP" sz="3600" dirty="0" smtClean="0">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a:off x="172617" y="5590999"/>
            <a:ext cx="8820726" cy="954107"/>
          </a:xfrm>
          <a:prstGeom prst="rect">
            <a:avLst/>
          </a:prstGeom>
        </p:spPr>
        <p:txBody>
          <a:bodyPr wrap="square">
            <a:spAutoFit/>
          </a:bodyPr>
          <a:lstStyle/>
          <a:p>
            <a:pPr algn="just">
              <a:spcAft>
                <a:spcPts val="1800"/>
              </a:spcAft>
            </a:pPr>
            <a:r>
              <a:rPr lang="ja-JP" altLang="en-US" sz="2800" dirty="0" smtClean="0"/>
              <a:t>５　児童</a:t>
            </a:r>
            <a:r>
              <a:rPr lang="ja-JP" altLang="en-US" sz="2800" dirty="0"/>
              <a:t>及び保護者に対して、虐待防止の</a:t>
            </a:r>
            <a:r>
              <a:rPr lang="ja-JP" altLang="en-US" sz="2800" dirty="0" smtClean="0"/>
              <a:t>ため</a:t>
            </a:r>
            <a:r>
              <a:rPr lang="ja-JP" altLang="en-US" sz="2800" dirty="0"/>
              <a:t>の</a:t>
            </a:r>
            <a:r>
              <a:rPr lang="ja-JP" altLang="en-US" sz="2800" dirty="0" smtClean="0"/>
              <a:t>教育</a:t>
            </a:r>
            <a:r>
              <a:rPr lang="ja-JP" altLang="en-US" sz="2800" dirty="0"/>
              <a:t>・啓発に</a:t>
            </a:r>
            <a:r>
              <a:rPr lang="ja-JP" altLang="en-US" sz="2800" dirty="0" smtClean="0"/>
              <a:t>努めなければならない。</a:t>
            </a:r>
            <a:endParaRPr lang="en-US" altLang="ja-JP" sz="2800" dirty="0"/>
          </a:p>
        </p:txBody>
      </p:sp>
      <p:sp>
        <p:nvSpPr>
          <p:cNvPr id="2" name="スライド番号プレースホルダー 1"/>
          <p:cNvSpPr>
            <a:spLocks noGrp="1"/>
          </p:cNvSpPr>
          <p:nvPr>
            <p:ph type="sldNum" sz="quarter" idx="12"/>
          </p:nvPr>
        </p:nvSpPr>
        <p:spPr>
          <a:xfrm>
            <a:off x="7010400" y="6468908"/>
            <a:ext cx="2133600" cy="365125"/>
          </a:xfrm>
        </p:spPr>
        <p:txBody>
          <a:bodyPr/>
          <a:lstStyle/>
          <a:p>
            <a:fld id="{402A72E2-59D8-4E40-910A-A1617AF4C9CE}" type="slidenum">
              <a:rPr kumimoji="1" lang="ja-JP" altLang="en-US" smtClean="0"/>
              <a:t>8</a:t>
            </a:fld>
            <a:endParaRPr kumimoji="1" lang="ja-JP" altLang="en-US"/>
          </a:p>
        </p:txBody>
      </p:sp>
      <p:sp>
        <p:nvSpPr>
          <p:cNvPr id="13" name="正方形/長方形 12"/>
          <p:cNvSpPr/>
          <p:nvPr/>
        </p:nvSpPr>
        <p:spPr>
          <a:xfrm>
            <a:off x="186409" y="1376263"/>
            <a:ext cx="8820724" cy="954107"/>
          </a:xfrm>
          <a:prstGeom prst="rect">
            <a:avLst/>
          </a:prstGeom>
        </p:spPr>
        <p:txBody>
          <a:bodyPr wrap="square">
            <a:spAutoFit/>
          </a:bodyPr>
          <a:lstStyle/>
          <a:p>
            <a:r>
              <a:rPr lang="ja-JP" altLang="en-US" sz="2800" dirty="0" smtClean="0">
                <a:latin typeface="+mn-ea"/>
              </a:rPr>
              <a:t>（児童虐待の早期発見等）</a:t>
            </a:r>
            <a:endParaRPr lang="en-US" altLang="ja-JP" sz="2800" dirty="0" smtClean="0">
              <a:latin typeface="+mn-ea"/>
            </a:endParaRPr>
          </a:p>
          <a:p>
            <a:r>
              <a:rPr lang="ja-JP" altLang="en-US" sz="2800" dirty="0" smtClean="0">
                <a:latin typeface="+mn-ea"/>
              </a:rPr>
              <a:t>第５条　</a:t>
            </a:r>
            <a:r>
              <a:rPr lang="ja-JP" altLang="en-US" sz="2800" dirty="0"/>
              <a:t>児童虐待の早期発見に</a:t>
            </a:r>
            <a:r>
              <a:rPr lang="ja-JP" altLang="en-US" sz="2800" dirty="0" smtClean="0"/>
              <a:t>努めなければならない。</a:t>
            </a:r>
            <a:endParaRPr lang="ja-JP" altLang="en-US" sz="2800" dirty="0">
              <a:latin typeface="+mn-ea"/>
            </a:endParaRPr>
          </a:p>
        </p:txBody>
      </p:sp>
      <p:sp>
        <p:nvSpPr>
          <p:cNvPr id="3" name="正方形/長方形 2"/>
          <p:cNvSpPr/>
          <p:nvPr/>
        </p:nvSpPr>
        <p:spPr>
          <a:xfrm>
            <a:off x="179511" y="2513563"/>
            <a:ext cx="8820725" cy="1384995"/>
          </a:xfrm>
          <a:prstGeom prst="rect">
            <a:avLst/>
          </a:prstGeom>
        </p:spPr>
        <p:txBody>
          <a:bodyPr wrap="square">
            <a:spAutoFit/>
          </a:bodyPr>
          <a:lstStyle/>
          <a:p>
            <a:pPr algn="just">
              <a:spcAft>
                <a:spcPts val="1800"/>
              </a:spcAft>
            </a:pPr>
            <a:r>
              <a:rPr lang="ja-JP" altLang="en-US" sz="2800" dirty="0" smtClean="0"/>
              <a:t>２　児童</a:t>
            </a:r>
            <a:r>
              <a:rPr lang="ja-JP" altLang="en-US" sz="2800" dirty="0"/>
              <a:t>虐待の予防その他の児童虐待の防止並びに児童虐待を受けた児童の保護・自立支援に関し、関係機関への協力に</a:t>
            </a:r>
            <a:r>
              <a:rPr lang="ja-JP" altLang="en-US" sz="2800" dirty="0" smtClean="0"/>
              <a:t>努めなければならない。</a:t>
            </a:r>
            <a:endParaRPr lang="en-US" altLang="ja-JP" sz="2800" dirty="0"/>
          </a:p>
        </p:txBody>
      </p:sp>
      <p:sp>
        <p:nvSpPr>
          <p:cNvPr id="7" name="正方形/長方形 6"/>
          <p:cNvSpPr/>
          <p:nvPr/>
        </p:nvSpPr>
        <p:spPr>
          <a:xfrm>
            <a:off x="185225" y="4081751"/>
            <a:ext cx="8815011" cy="1384995"/>
          </a:xfrm>
          <a:prstGeom prst="rect">
            <a:avLst/>
          </a:prstGeom>
        </p:spPr>
        <p:txBody>
          <a:bodyPr wrap="square">
            <a:spAutoFit/>
          </a:bodyPr>
          <a:lstStyle/>
          <a:p>
            <a:pPr algn="just">
              <a:spcAft>
                <a:spcPts val="1800"/>
              </a:spcAft>
            </a:pPr>
            <a:r>
              <a:rPr lang="ja-JP" altLang="en-US" sz="2800" dirty="0" smtClean="0">
                <a:solidFill>
                  <a:srgbClr val="FF0000"/>
                </a:solidFill>
              </a:rPr>
              <a:t>３　</a:t>
            </a:r>
            <a:r>
              <a:rPr lang="ja-JP" altLang="en-US" sz="2800" u="sng" dirty="0" smtClean="0">
                <a:solidFill>
                  <a:srgbClr val="FF0000"/>
                </a:solidFill>
              </a:rPr>
              <a:t>正当な理由がなく、その</a:t>
            </a:r>
            <a:r>
              <a:rPr lang="ja-JP" altLang="en-US" sz="2800" u="sng" dirty="0">
                <a:solidFill>
                  <a:srgbClr val="FF0000"/>
                </a:solidFill>
              </a:rPr>
              <a:t>職務に関して知り得た児童虐待を受けたと思われる児童に関する秘密を</a:t>
            </a:r>
            <a:r>
              <a:rPr lang="ja-JP" altLang="en-US" sz="2800" u="sng" dirty="0" smtClean="0">
                <a:solidFill>
                  <a:srgbClr val="FF0000"/>
                </a:solidFill>
              </a:rPr>
              <a:t>漏らしてはならない。</a:t>
            </a:r>
            <a:endParaRPr lang="en-US" altLang="ja-JP" sz="2800" u="sng" dirty="0">
              <a:solidFill>
                <a:srgbClr val="FF0000"/>
              </a:solidFill>
            </a:endParaRPr>
          </a:p>
        </p:txBody>
      </p:sp>
      <p:sp>
        <p:nvSpPr>
          <p:cNvPr id="9" name="正方形/長方形 8"/>
          <p:cNvSpPr/>
          <p:nvPr/>
        </p:nvSpPr>
        <p:spPr>
          <a:xfrm>
            <a:off x="5263826" y="798857"/>
            <a:ext cx="3592650" cy="369332"/>
          </a:xfrm>
          <a:prstGeom prst="rect">
            <a:avLst/>
          </a:prstGeom>
        </p:spPr>
        <p:txBody>
          <a:bodyPr wrap="none">
            <a:spAutoFit/>
          </a:bodyPr>
          <a:lstStyle/>
          <a:p>
            <a:r>
              <a:rPr lang="ja-JP" altLang="en-US" dirty="0">
                <a:latin typeface="+mn-ea"/>
              </a:rPr>
              <a:t>「児童虐待の防止等に関する法律」</a:t>
            </a:r>
            <a:endParaRPr lang="ja-JP" altLang="en-US" dirty="0"/>
          </a:p>
        </p:txBody>
      </p:sp>
    </p:spTree>
    <p:extLst>
      <p:ext uri="{BB962C8B-B14F-4D97-AF65-F5344CB8AC3E}">
        <p14:creationId xmlns:p14="http://schemas.microsoft.com/office/powerpoint/2010/main" val="2432302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メモ 13"/>
          <p:cNvSpPr/>
          <p:nvPr/>
        </p:nvSpPr>
        <p:spPr>
          <a:xfrm>
            <a:off x="107470" y="1168189"/>
            <a:ext cx="8964489" cy="2260983"/>
          </a:xfrm>
          <a:prstGeom prst="foldedCorner">
            <a:avLst>
              <a:gd name="adj" fmla="val 11513"/>
            </a:avLst>
          </a:prstGeom>
          <a:solidFill>
            <a:schemeClr val="accent5">
              <a:lumMod val="20000"/>
              <a:lumOff val="8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kumimoji="1" lang="ja-JP" altLang="en-US" dirty="0"/>
          </a:p>
        </p:txBody>
      </p:sp>
      <p:sp>
        <p:nvSpPr>
          <p:cNvPr id="5" name="正方形/長方形 4"/>
          <p:cNvSpPr/>
          <p:nvPr/>
        </p:nvSpPr>
        <p:spPr>
          <a:xfrm>
            <a:off x="179352" y="1168189"/>
            <a:ext cx="8820726" cy="1384995"/>
          </a:xfrm>
          <a:prstGeom prst="rect">
            <a:avLst/>
          </a:prstGeom>
        </p:spPr>
        <p:txBody>
          <a:bodyPr wrap="square">
            <a:spAutoFit/>
          </a:bodyPr>
          <a:lstStyle/>
          <a:p>
            <a:pPr algn="just"/>
            <a:r>
              <a:rPr lang="ja-JP" altLang="en-US" sz="2800" dirty="0" smtClean="0"/>
              <a:t>（児童虐待に係る通告）</a:t>
            </a:r>
            <a:endParaRPr lang="en-US" altLang="ja-JP" sz="2800" dirty="0" smtClean="0"/>
          </a:p>
          <a:p>
            <a:pPr algn="just"/>
            <a:r>
              <a:rPr lang="ja-JP" altLang="en-US" sz="2800" dirty="0" smtClean="0"/>
              <a:t>第６条　</a:t>
            </a:r>
            <a:r>
              <a:rPr lang="ja-JP" altLang="en-US" sz="2800" dirty="0">
                <a:solidFill>
                  <a:srgbClr val="FF0000"/>
                </a:solidFill>
              </a:rPr>
              <a:t>児童虐待を受けたと思われる児童を発見した者は</a:t>
            </a:r>
            <a:r>
              <a:rPr lang="ja-JP" altLang="en-US" sz="2800" dirty="0"/>
              <a:t>、市町村や児童相談所等へ</a:t>
            </a:r>
            <a:r>
              <a:rPr lang="ja-JP" altLang="en-US" sz="2800" dirty="0">
                <a:solidFill>
                  <a:srgbClr val="FF0000"/>
                </a:solidFill>
              </a:rPr>
              <a:t>通告しなければならない</a:t>
            </a:r>
            <a:r>
              <a:rPr lang="ja-JP" altLang="en-US" sz="2800" dirty="0"/>
              <a:t>。</a:t>
            </a:r>
          </a:p>
        </p:txBody>
      </p:sp>
      <p:sp>
        <p:nvSpPr>
          <p:cNvPr id="2" name="スライド番号プレースホルダー 1"/>
          <p:cNvSpPr>
            <a:spLocks noGrp="1"/>
          </p:cNvSpPr>
          <p:nvPr>
            <p:ph type="sldNum" sz="quarter" idx="12"/>
          </p:nvPr>
        </p:nvSpPr>
        <p:spPr>
          <a:xfrm>
            <a:off x="7010400" y="6541404"/>
            <a:ext cx="2133600" cy="316596"/>
          </a:xfrm>
        </p:spPr>
        <p:txBody>
          <a:bodyPr/>
          <a:lstStyle/>
          <a:p>
            <a:fld id="{402A72E2-59D8-4E40-910A-A1617AF4C9CE}" type="slidenum">
              <a:rPr kumimoji="1" lang="ja-JP" altLang="en-US" smtClean="0"/>
              <a:t>9</a:t>
            </a:fld>
            <a:endParaRPr kumimoji="1" lang="ja-JP" altLang="en-US"/>
          </a:p>
        </p:txBody>
      </p:sp>
      <p:sp>
        <p:nvSpPr>
          <p:cNvPr id="3" name="正方形/長方形 2"/>
          <p:cNvSpPr/>
          <p:nvPr/>
        </p:nvSpPr>
        <p:spPr>
          <a:xfrm>
            <a:off x="179511" y="2475065"/>
            <a:ext cx="8820727" cy="954107"/>
          </a:xfrm>
          <a:prstGeom prst="rect">
            <a:avLst/>
          </a:prstGeom>
        </p:spPr>
        <p:txBody>
          <a:bodyPr wrap="square">
            <a:spAutoFit/>
          </a:bodyPr>
          <a:lstStyle/>
          <a:p>
            <a:pPr algn="just">
              <a:spcAft>
                <a:spcPts val="1800"/>
              </a:spcAft>
            </a:pPr>
            <a:r>
              <a:rPr lang="ja-JP" altLang="en-US" sz="2800" dirty="0" smtClean="0"/>
              <a:t>３　秘密漏示罪の規定や守秘義務に関する法律は</a:t>
            </a:r>
            <a:r>
              <a:rPr lang="ja-JP" altLang="en-US" sz="2800" dirty="0"/>
              <a:t>、通告の義務の遵守を</a:t>
            </a:r>
            <a:r>
              <a:rPr lang="ja-JP" altLang="en-US" sz="2800" dirty="0" smtClean="0"/>
              <a:t>妨げるものではない。</a:t>
            </a:r>
            <a:endParaRPr lang="ja-JP" altLang="en-US" sz="2800" dirty="0"/>
          </a:p>
        </p:txBody>
      </p:sp>
      <p:sp>
        <p:nvSpPr>
          <p:cNvPr id="7" name="正方形/長方形 6"/>
          <p:cNvSpPr/>
          <p:nvPr/>
        </p:nvSpPr>
        <p:spPr>
          <a:xfrm>
            <a:off x="179511" y="3480361"/>
            <a:ext cx="8820727" cy="3108543"/>
          </a:xfrm>
          <a:prstGeom prst="rect">
            <a:avLst/>
          </a:prstGeom>
          <a:solidFill>
            <a:srgbClr val="FFFFCC"/>
          </a:solidFill>
        </p:spPr>
        <p:txBody>
          <a:bodyPr wrap="square">
            <a:spAutoFit/>
          </a:bodyPr>
          <a:lstStyle/>
          <a:p>
            <a:pPr algn="just"/>
            <a:r>
              <a:rPr lang="ja-JP" altLang="en-US" sz="2000" dirty="0" smtClean="0">
                <a:latin typeface="+mn-ea"/>
              </a:rPr>
              <a:t>　通告</a:t>
            </a:r>
            <a:r>
              <a:rPr lang="ja-JP" altLang="en-US" sz="2000" dirty="0">
                <a:latin typeface="+mn-ea"/>
              </a:rPr>
              <a:t>の対象が「児童虐待を受けた児童」から「児童虐待を受けたと思われる児童」に拡大された。これにより</a:t>
            </a:r>
            <a:r>
              <a:rPr lang="ja-JP" altLang="en-US" sz="2000" u="sng" dirty="0" smtClean="0">
                <a:solidFill>
                  <a:srgbClr val="FF0000"/>
                </a:solidFill>
                <a:latin typeface="+mn-ea"/>
              </a:rPr>
              <a:t>虐待の</a:t>
            </a:r>
            <a:r>
              <a:rPr lang="ja-JP" altLang="en-US" sz="2000" u="sng" dirty="0">
                <a:solidFill>
                  <a:srgbClr val="FF0000"/>
                </a:solidFill>
                <a:latin typeface="+mn-ea"/>
              </a:rPr>
              <a:t>事実が必ずしも明らかでなくても、一般の人の目から見れば主観的に児童虐待があったと思うであろうという場合</a:t>
            </a:r>
            <a:r>
              <a:rPr lang="ja-JP" altLang="en-US" sz="2000" dirty="0">
                <a:latin typeface="+mn-ea"/>
              </a:rPr>
              <a:t>で</a:t>
            </a:r>
            <a:r>
              <a:rPr lang="ja-JP" altLang="en-US" sz="2000" dirty="0" smtClean="0">
                <a:latin typeface="+mn-ea"/>
              </a:rPr>
              <a:t>あれば</a:t>
            </a:r>
            <a:r>
              <a:rPr lang="ja-JP" altLang="en-US" sz="2000" dirty="0">
                <a:latin typeface="+mn-ea"/>
              </a:rPr>
              <a:t>、 通告義務が生じることとなり、児童虐待の防止に資することが期待されるところである。</a:t>
            </a:r>
          </a:p>
          <a:p>
            <a:pPr algn="just"/>
            <a:r>
              <a:rPr lang="ja-JP" altLang="en-US" sz="2000" dirty="0" smtClean="0">
                <a:latin typeface="+mn-ea"/>
              </a:rPr>
              <a:t>　なお</a:t>
            </a:r>
            <a:r>
              <a:rPr lang="ja-JP" altLang="en-US" sz="2000" dirty="0">
                <a:latin typeface="+mn-ea"/>
              </a:rPr>
              <a:t>、こうした通告については、法の趣旨に基づくものであれば、それが結果として誤りであったとしても、そのことに</a:t>
            </a:r>
            <a:r>
              <a:rPr lang="ja-JP" altLang="en-US" sz="2000" dirty="0" smtClean="0">
                <a:latin typeface="+mn-ea"/>
              </a:rPr>
              <a:t>よって</a:t>
            </a:r>
            <a:r>
              <a:rPr lang="ja-JP" altLang="en-US" sz="2000" dirty="0">
                <a:latin typeface="+mn-ea"/>
              </a:rPr>
              <a:t>刑事上、民事上の責任を問われることは基本的には想定されないものと考えられる</a:t>
            </a:r>
            <a:r>
              <a:rPr lang="ja-JP" altLang="en-US" sz="2000" dirty="0" smtClean="0">
                <a:latin typeface="+mn-ea"/>
              </a:rPr>
              <a:t>。</a:t>
            </a:r>
            <a:endParaRPr lang="en-US" altLang="ja-JP" sz="2000" dirty="0" smtClean="0">
              <a:latin typeface="+mn-ea"/>
            </a:endParaRPr>
          </a:p>
          <a:p>
            <a:pPr algn="r"/>
            <a:r>
              <a:rPr lang="ja-JP" altLang="en-US" dirty="0" smtClean="0">
                <a:latin typeface="+mn-ea"/>
              </a:rPr>
              <a:t>Ｈ</a:t>
            </a:r>
            <a:r>
              <a:rPr lang="en-US" altLang="ja-JP" dirty="0" smtClean="0">
                <a:latin typeface="+mn-ea"/>
              </a:rPr>
              <a:t>16</a:t>
            </a:r>
            <a:r>
              <a:rPr lang="ja-JP" altLang="en-US" dirty="0" smtClean="0">
                <a:latin typeface="+mn-ea"/>
              </a:rPr>
              <a:t>年</a:t>
            </a:r>
            <a:r>
              <a:rPr lang="en-US" altLang="ja-JP" dirty="0">
                <a:latin typeface="+mn-ea"/>
              </a:rPr>
              <a:t>8</a:t>
            </a:r>
            <a:r>
              <a:rPr lang="ja-JP" altLang="en-US" dirty="0" smtClean="0">
                <a:latin typeface="+mn-ea"/>
              </a:rPr>
              <a:t>月</a:t>
            </a:r>
            <a:r>
              <a:rPr lang="en-US" altLang="ja-JP" dirty="0" smtClean="0">
                <a:latin typeface="+mn-ea"/>
              </a:rPr>
              <a:t>13</a:t>
            </a:r>
            <a:r>
              <a:rPr lang="ja-JP" altLang="en-US" dirty="0" smtClean="0">
                <a:latin typeface="+mn-ea"/>
              </a:rPr>
              <a:t>日</a:t>
            </a:r>
            <a:r>
              <a:rPr lang="ja-JP" altLang="en-US" dirty="0">
                <a:latin typeface="+mn-ea"/>
              </a:rPr>
              <a:t>　</a:t>
            </a:r>
            <a:r>
              <a:rPr lang="ja-JP" altLang="en-US" dirty="0" smtClean="0">
                <a:latin typeface="+mn-ea"/>
              </a:rPr>
              <a:t>雇児発第</a:t>
            </a:r>
            <a:r>
              <a:rPr lang="en-US" altLang="ja-JP" dirty="0" smtClean="0">
                <a:latin typeface="+mn-ea"/>
              </a:rPr>
              <a:t>0813003</a:t>
            </a:r>
            <a:r>
              <a:rPr lang="ja-JP" altLang="en-US" dirty="0" smtClean="0">
                <a:latin typeface="+mn-ea"/>
              </a:rPr>
              <a:t>号</a:t>
            </a:r>
            <a:r>
              <a:rPr lang="ja-JP" altLang="en-US" dirty="0">
                <a:latin typeface="+mn-ea"/>
              </a:rPr>
              <a:t>　</a:t>
            </a:r>
            <a:r>
              <a:rPr lang="ja-JP" altLang="en-US" dirty="0" smtClean="0">
                <a:latin typeface="+mn-ea"/>
              </a:rPr>
              <a:t>厚生労働省雇用均等・児童</a:t>
            </a:r>
            <a:r>
              <a:rPr lang="ja-JP" altLang="en-US" dirty="0">
                <a:latin typeface="+mn-ea"/>
              </a:rPr>
              <a:t>家庭局長通知</a:t>
            </a:r>
          </a:p>
          <a:p>
            <a:pPr algn="r"/>
            <a:r>
              <a:rPr lang="ja-JP" altLang="en-US" dirty="0">
                <a:latin typeface="+mn-ea"/>
              </a:rPr>
              <a:t>「児童虐待の防止等に関する</a:t>
            </a:r>
            <a:r>
              <a:rPr lang="ja-JP" altLang="en-US" dirty="0" smtClean="0">
                <a:latin typeface="+mn-ea"/>
              </a:rPr>
              <a:t>法律の一部を改正する法律」</a:t>
            </a:r>
            <a:r>
              <a:rPr lang="ja-JP" altLang="en-US" dirty="0">
                <a:latin typeface="+mn-ea"/>
              </a:rPr>
              <a:t>の施行に</a:t>
            </a:r>
            <a:r>
              <a:rPr lang="ja-JP" altLang="en-US" dirty="0" smtClean="0">
                <a:latin typeface="+mn-ea"/>
              </a:rPr>
              <a:t>ついて</a:t>
            </a:r>
            <a:endParaRPr lang="ja-JP" altLang="en-US" dirty="0">
              <a:latin typeface="+mn-ea"/>
            </a:endParaRPr>
          </a:p>
        </p:txBody>
      </p:sp>
      <p:sp>
        <p:nvSpPr>
          <p:cNvPr id="8" name="正方形/長方形 7"/>
          <p:cNvSpPr/>
          <p:nvPr/>
        </p:nvSpPr>
        <p:spPr>
          <a:xfrm>
            <a:off x="5263826" y="798857"/>
            <a:ext cx="3592650" cy="369332"/>
          </a:xfrm>
          <a:prstGeom prst="rect">
            <a:avLst/>
          </a:prstGeom>
        </p:spPr>
        <p:txBody>
          <a:bodyPr wrap="none">
            <a:spAutoFit/>
          </a:bodyPr>
          <a:lstStyle/>
          <a:p>
            <a:r>
              <a:rPr lang="ja-JP" altLang="en-US" dirty="0">
                <a:latin typeface="+mn-ea"/>
              </a:rPr>
              <a:t>「児童虐待の防止等に関する法律」</a:t>
            </a:r>
            <a:endParaRPr lang="ja-JP" altLang="en-US" dirty="0"/>
          </a:p>
        </p:txBody>
      </p:sp>
      <p:sp>
        <p:nvSpPr>
          <p:cNvPr id="9" name="タイトル 1"/>
          <p:cNvSpPr txBox="1">
            <a:spLocks/>
          </p:cNvSpPr>
          <p:nvPr/>
        </p:nvSpPr>
        <p:spPr>
          <a:xfrm>
            <a:off x="179512" y="188640"/>
            <a:ext cx="6768752"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600" dirty="0" smtClean="0">
                <a:latin typeface="HG丸ｺﾞｼｯｸM-PRO" panose="020F0600000000000000" pitchFamily="50" charset="-128"/>
                <a:ea typeface="HG丸ｺﾞｼｯｸM-PRO" panose="020F0600000000000000" pitchFamily="50" charset="-128"/>
              </a:rPr>
              <a:t>（３）教育現場の役割と責務</a:t>
            </a:r>
            <a:endParaRPr lang="en-US" altLang="ja-JP" sz="36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214334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7797</Words>
  <Application>Microsoft Office PowerPoint</Application>
  <PresentationFormat>画面に合わせる (4:3)</PresentationFormat>
  <Paragraphs>457</Paragraphs>
  <Slides>30</Slides>
  <Notes>30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30</vt:i4>
      </vt:variant>
    </vt:vector>
  </HeadingPairs>
  <TitlesOfParts>
    <vt:vector size="41" baseType="lpstr">
      <vt:lpstr>HG丸ｺﾞｼｯｸM-PRO</vt:lpstr>
      <vt:lpstr>ＭＳ Ｐゴシック</vt:lpstr>
      <vt:lpstr>ＭＳ ゴシック</vt:lpstr>
      <vt:lpstr>UD デジタル 教科書体 NK-R</vt:lpstr>
      <vt:lpstr>UD デジタル 教科書体 NP-R</vt:lpstr>
      <vt:lpstr>メイリオ</vt:lpstr>
      <vt:lpstr>Arial</vt:lpstr>
      <vt:lpstr>Calibri</vt:lpstr>
      <vt:lpstr>Times New Roman</vt:lpstr>
      <vt:lpstr>Wingdings</vt:lpstr>
      <vt:lpstr>Office ​​テーマ</vt:lpstr>
      <vt:lpstr>PowerPoint プレゼンテーション</vt:lpstr>
      <vt:lpstr>「児童福祉法」 「児童虐待の防止等に関する法律」（以下、「児童虐待防止法」）で使用される言葉</vt:lpstr>
      <vt:lpstr>PowerPoint プレゼンテーション</vt:lpstr>
      <vt:lpstr>（１）児童虐待の定義と種類</vt:lpstr>
      <vt:lpstr>（２）児童虐待による子どもへの影響</vt:lpstr>
      <vt:lpstr>（３）教育現場の役割と責務</vt:lpstr>
      <vt:lpstr>（３）教育現場の役割と責務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参考文献 ○「教職員・保育従事者のための 　　　児童虐待対応の手引き（第二版）」　（平成30年３月） ○「人権教育指導資料Ⅶ 　　　児童虐待防止編」（平成24年３月） ※県教育庁人権教育課ＨＰからダウンロードできます。  ○「学校・教育委員会等向け 　　　虐待対応の手引き」（令和元年５月） ○研修教材「児童虐待防止と学校」 ※文部科学省ＨＰからダウンロードできます。  ○「子どもたちを児童虐待から守るために 　　　-養護教諭のための児童虐待対応マニュアル–」 　　　（公益財団法人　日本学校保健会）</vt:lpstr>
      <vt:lpstr>※必要に応じて利用してください  ○「子どもが心配」チェックリスト 　　　　　　　　　　　　　　　（児童生徒用） ○「子どもが心配」チェックリスト 　　　　　　　　　　　　　　　（幼児用） ○学校における対応の流れチェックシート ○校内研修プログラム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2022-07-08T02:13:53Z</dcterms:created>
  <dcterms:modified xsi:type="dcterms:W3CDTF">2022-07-08T02:14:11Z</dcterms:modified>
</cp:coreProperties>
</file>