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88" r:id="rId2"/>
    <p:sldId id="424" r:id="rId3"/>
    <p:sldId id="290" r:id="rId4"/>
    <p:sldId id="294" r:id="rId5"/>
    <p:sldId id="258" r:id="rId6"/>
    <p:sldId id="286" r:id="rId7"/>
    <p:sldId id="324" r:id="rId8"/>
    <p:sldId id="407" r:id="rId9"/>
    <p:sldId id="289" r:id="rId10"/>
    <p:sldId id="413" r:id="rId11"/>
    <p:sldId id="425" r:id="rId12"/>
    <p:sldId id="431" r:id="rId13"/>
    <p:sldId id="423" r:id="rId14"/>
    <p:sldId id="415" r:id="rId15"/>
    <p:sldId id="416" r:id="rId16"/>
    <p:sldId id="426" r:id="rId17"/>
    <p:sldId id="417" r:id="rId18"/>
    <p:sldId id="418" r:id="rId19"/>
    <p:sldId id="419" r:id="rId20"/>
    <p:sldId id="420" r:id="rId21"/>
    <p:sldId id="421" r:id="rId22"/>
    <p:sldId id="408" r:id="rId23"/>
    <p:sldId id="410" r:id="rId24"/>
    <p:sldId id="411" r:id="rId25"/>
    <p:sldId id="430" r:id="rId26"/>
    <p:sldId id="412" r:id="rId27"/>
    <p:sldId id="433" r:id="rId28"/>
    <p:sldId id="434" r:id="rId29"/>
    <p:sldId id="390" r:id="rId30"/>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76" autoAdjust="0"/>
    <p:restoredTop sz="68739" autoAdjust="0"/>
  </p:normalViewPr>
  <p:slideViewPr>
    <p:cSldViewPr>
      <p:cViewPr>
        <p:scale>
          <a:sx n="40" d="100"/>
          <a:sy n="40" d="100"/>
        </p:scale>
        <p:origin x="2046" y="19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notesViewPr>
    <p:cSldViewPr>
      <p:cViewPr>
        <p:scale>
          <a:sx n="60" d="100"/>
          <a:sy n="60" d="100"/>
        </p:scale>
        <p:origin x="269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___.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______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0638587237952845E-2"/>
          <c:y val="7.9601514766108536E-2"/>
          <c:w val="0.88929857032513804"/>
          <c:h val="0.83434781326491492"/>
        </c:manualLayout>
      </c:layout>
      <c:barChart>
        <c:barDir val="col"/>
        <c:grouping val="clustered"/>
        <c:varyColors val="0"/>
        <c:ser>
          <c:idx val="0"/>
          <c:order val="0"/>
          <c:tx>
            <c:strRef>
              <c:f>Sheet2!$C$1</c:f>
              <c:strCache>
                <c:ptCount val="1"/>
                <c:pt idx="0">
                  <c:v>交通事故死者数</c:v>
                </c:pt>
              </c:strCache>
            </c:strRef>
          </c:tx>
          <c:invertIfNegative val="0"/>
          <c:cat>
            <c:strRef>
              <c:f>Sheet2!$B$14:$B$24</c:f>
              <c:strCache>
                <c:ptCount val="11"/>
                <c:pt idx="0">
                  <c:v>H24</c:v>
                </c:pt>
                <c:pt idx="1">
                  <c:v>H25</c:v>
                </c:pt>
                <c:pt idx="2">
                  <c:v>H26</c:v>
                </c:pt>
                <c:pt idx="3">
                  <c:v>H27</c:v>
                </c:pt>
                <c:pt idx="4">
                  <c:v>H28</c:v>
                </c:pt>
                <c:pt idx="5">
                  <c:v>H29</c:v>
                </c:pt>
                <c:pt idx="6">
                  <c:v>H30</c:v>
                </c:pt>
                <c:pt idx="7">
                  <c:v>R1</c:v>
                </c:pt>
                <c:pt idx="8">
                  <c:v>R2</c:v>
                </c:pt>
                <c:pt idx="9">
                  <c:v>R3</c:v>
                </c:pt>
                <c:pt idx="10">
                  <c:v>R4</c:v>
                </c:pt>
              </c:strCache>
            </c:strRef>
          </c:cat>
          <c:val>
            <c:numRef>
              <c:f>Sheet2!$C$14:$C$24</c:f>
              <c:numCache>
                <c:formatCode>#,##0</c:formatCode>
                <c:ptCount val="11"/>
                <c:pt idx="0">
                  <c:v>4438</c:v>
                </c:pt>
                <c:pt idx="1">
                  <c:v>4388</c:v>
                </c:pt>
                <c:pt idx="2">
                  <c:v>4113</c:v>
                </c:pt>
                <c:pt idx="3">
                  <c:v>4117</c:v>
                </c:pt>
                <c:pt idx="4">
                  <c:v>3904</c:v>
                </c:pt>
                <c:pt idx="5">
                  <c:v>3694</c:v>
                </c:pt>
                <c:pt idx="6">
                  <c:v>3532</c:v>
                </c:pt>
                <c:pt idx="7">
                  <c:v>3215</c:v>
                </c:pt>
                <c:pt idx="8">
                  <c:v>2839</c:v>
                </c:pt>
                <c:pt idx="9">
                  <c:v>2636</c:v>
                </c:pt>
                <c:pt idx="10">
                  <c:v>2610</c:v>
                </c:pt>
              </c:numCache>
            </c:numRef>
          </c:val>
          <c:extLst>
            <c:ext xmlns:c16="http://schemas.microsoft.com/office/drawing/2014/chart" uri="{C3380CC4-5D6E-409C-BE32-E72D297353CC}">
              <c16:uniqueId val="{00000000-4D28-48AD-BC94-3E43C9E56F54}"/>
            </c:ext>
          </c:extLst>
        </c:ser>
        <c:ser>
          <c:idx val="1"/>
          <c:order val="1"/>
          <c:tx>
            <c:strRef>
              <c:f>Sheet2!$D$1</c:f>
              <c:strCache>
                <c:ptCount val="1"/>
                <c:pt idx="0">
                  <c:v>自殺者数</c:v>
                </c:pt>
              </c:strCache>
            </c:strRef>
          </c:tx>
          <c:invertIfNegative val="0"/>
          <c:cat>
            <c:strRef>
              <c:f>Sheet2!$B$14:$B$24</c:f>
              <c:strCache>
                <c:ptCount val="11"/>
                <c:pt idx="0">
                  <c:v>H24</c:v>
                </c:pt>
                <c:pt idx="1">
                  <c:v>H25</c:v>
                </c:pt>
                <c:pt idx="2">
                  <c:v>H26</c:v>
                </c:pt>
                <c:pt idx="3">
                  <c:v>H27</c:v>
                </c:pt>
                <c:pt idx="4">
                  <c:v>H28</c:v>
                </c:pt>
                <c:pt idx="5">
                  <c:v>H29</c:v>
                </c:pt>
                <c:pt idx="6">
                  <c:v>H30</c:v>
                </c:pt>
                <c:pt idx="7">
                  <c:v>R1</c:v>
                </c:pt>
                <c:pt idx="8">
                  <c:v>R2</c:v>
                </c:pt>
                <c:pt idx="9">
                  <c:v>R3</c:v>
                </c:pt>
                <c:pt idx="10">
                  <c:v>R4</c:v>
                </c:pt>
              </c:strCache>
            </c:strRef>
          </c:cat>
          <c:val>
            <c:numRef>
              <c:f>Sheet2!$D$14:$D$24</c:f>
              <c:numCache>
                <c:formatCode>#,##0</c:formatCode>
                <c:ptCount val="11"/>
                <c:pt idx="0">
                  <c:v>27858</c:v>
                </c:pt>
                <c:pt idx="1">
                  <c:v>27283</c:v>
                </c:pt>
                <c:pt idx="2">
                  <c:v>25427</c:v>
                </c:pt>
                <c:pt idx="3">
                  <c:v>24025</c:v>
                </c:pt>
                <c:pt idx="4">
                  <c:v>21897</c:v>
                </c:pt>
                <c:pt idx="5">
                  <c:v>21321</c:v>
                </c:pt>
                <c:pt idx="6">
                  <c:v>20840</c:v>
                </c:pt>
                <c:pt idx="7">
                  <c:v>20169</c:v>
                </c:pt>
                <c:pt idx="8">
                  <c:v>21081</c:v>
                </c:pt>
                <c:pt idx="9">
                  <c:v>21007</c:v>
                </c:pt>
                <c:pt idx="10">
                  <c:v>21843</c:v>
                </c:pt>
              </c:numCache>
            </c:numRef>
          </c:val>
          <c:extLst>
            <c:ext xmlns:c16="http://schemas.microsoft.com/office/drawing/2014/chart" uri="{C3380CC4-5D6E-409C-BE32-E72D297353CC}">
              <c16:uniqueId val="{00000001-4D28-48AD-BC94-3E43C9E56F54}"/>
            </c:ext>
          </c:extLst>
        </c:ser>
        <c:dLbls>
          <c:showLegendKey val="0"/>
          <c:showVal val="0"/>
          <c:showCatName val="0"/>
          <c:showSerName val="0"/>
          <c:showPercent val="0"/>
          <c:showBubbleSize val="0"/>
        </c:dLbls>
        <c:gapWidth val="150"/>
        <c:axId val="145997184"/>
        <c:axId val="146012032"/>
      </c:barChart>
      <c:catAx>
        <c:axId val="145997184"/>
        <c:scaling>
          <c:orientation val="minMax"/>
        </c:scaling>
        <c:delete val="0"/>
        <c:axPos val="b"/>
        <c:numFmt formatCode="General" sourceLinked="0"/>
        <c:majorTickMark val="out"/>
        <c:minorTickMark val="none"/>
        <c:tickLblPos val="nextTo"/>
        <c:txPr>
          <a:bodyPr/>
          <a:lstStyle/>
          <a:p>
            <a:pPr>
              <a:defRPr sz="1100" baseline="0"/>
            </a:pPr>
            <a:endParaRPr lang="ja-JP"/>
          </a:p>
        </c:txPr>
        <c:crossAx val="146012032"/>
        <c:crosses val="autoZero"/>
        <c:auto val="1"/>
        <c:lblAlgn val="ctr"/>
        <c:lblOffset val="100"/>
        <c:noMultiLvlLbl val="0"/>
      </c:catAx>
      <c:valAx>
        <c:axId val="146012032"/>
        <c:scaling>
          <c:orientation val="minMax"/>
        </c:scaling>
        <c:delete val="0"/>
        <c:axPos val="l"/>
        <c:majorGridlines/>
        <c:numFmt formatCode="#,##0" sourceLinked="1"/>
        <c:majorTickMark val="out"/>
        <c:minorTickMark val="none"/>
        <c:tickLblPos val="nextTo"/>
        <c:txPr>
          <a:bodyPr/>
          <a:lstStyle/>
          <a:p>
            <a:pPr>
              <a:defRPr sz="1400"/>
            </a:pPr>
            <a:endParaRPr lang="ja-JP"/>
          </a:p>
        </c:txPr>
        <c:crossAx val="145997184"/>
        <c:crosses val="autoZero"/>
        <c:crossBetween val="between"/>
      </c:valAx>
    </c:plotArea>
    <c:legend>
      <c:legendPos val="r"/>
      <c:legendEntry>
        <c:idx val="0"/>
        <c:txPr>
          <a:bodyPr/>
          <a:lstStyle/>
          <a:p>
            <a:pPr>
              <a:defRPr sz="2000" baseline="0"/>
            </a:pPr>
            <a:endParaRPr lang="ja-JP"/>
          </a:p>
        </c:txPr>
      </c:legendEntry>
      <c:legendEntry>
        <c:idx val="1"/>
        <c:txPr>
          <a:bodyPr/>
          <a:lstStyle/>
          <a:p>
            <a:pPr>
              <a:defRPr sz="2000" baseline="0"/>
            </a:pPr>
            <a:endParaRPr lang="ja-JP"/>
          </a:p>
        </c:txPr>
      </c:legendEntry>
      <c:layout>
        <c:manualLayout>
          <c:xMode val="edge"/>
          <c:yMode val="edge"/>
          <c:x val="0.27826063111631666"/>
          <c:y val="9.0291234518593486E-2"/>
          <c:w val="0.28667718652729735"/>
          <c:h val="0.1323672487323099"/>
        </c:manualLayout>
      </c:layout>
      <c:overlay val="0"/>
      <c:txPr>
        <a:bodyPr/>
        <a:lstStyle/>
        <a:p>
          <a:pPr>
            <a:defRPr sz="1600"/>
          </a:pPr>
          <a:endParaRPr lang="ja-JP"/>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9643184487437901E-2"/>
          <c:y val="0.15677336835991501"/>
          <c:w val="0.90303483144729946"/>
          <c:h val="0.71272847320761823"/>
        </c:manualLayout>
      </c:layout>
      <c:barChart>
        <c:barDir val="col"/>
        <c:grouping val="clustered"/>
        <c:varyColors val="0"/>
        <c:ser>
          <c:idx val="0"/>
          <c:order val="0"/>
          <c:spPr>
            <a:solidFill>
              <a:srgbClr val="1F497D">
                <a:lumMod val="60000"/>
                <a:lumOff val="40000"/>
              </a:srgb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lumMod val="75000"/>
                        <a:lumOff val="25000"/>
                      </a:schemeClr>
                    </a:solidFill>
                    <a:latin typeface="UD デジタル 教科書体 N-R" panose="02020400000000000000" pitchFamily="17" charset="-128"/>
                    <a:ea typeface="UD デジタル 教科書体 N-R" panose="02020400000000000000" pitchFamily="17" charset="-128"/>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Sheet1!$A$5:$A$15</c:f>
              <c:strCache>
                <c:ptCount val="11"/>
                <c:pt idx="0">
                  <c:v>H24</c:v>
                </c:pt>
                <c:pt idx="1">
                  <c:v>H25</c:v>
                </c:pt>
                <c:pt idx="2">
                  <c:v>H26</c:v>
                </c:pt>
                <c:pt idx="3">
                  <c:v>H27</c:v>
                </c:pt>
                <c:pt idx="4">
                  <c:v>H28</c:v>
                </c:pt>
                <c:pt idx="5">
                  <c:v>H29</c:v>
                </c:pt>
                <c:pt idx="6">
                  <c:v>H30</c:v>
                </c:pt>
                <c:pt idx="7">
                  <c:v>R1</c:v>
                </c:pt>
                <c:pt idx="8">
                  <c:v>R2</c:v>
                </c:pt>
                <c:pt idx="9">
                  <c:v>R3</c:v>
                </c:pt>
                <c:pt idx="10">
                  <c:v>R4</c:v>
                </c:pt>
              </c:strCache>
            </c:strRef>
          </c:cat>
          <c:val>
            <c:numRef>
              <c:f>Sheet1!$B$5:$B$15</c:f>
              <c:numCache>
                <c:formatCode>General</c:formatCode>
                <c:ptCount val="11"/>
                <c:pt idx="0">
                  <c:v>336</c:v>
                </c:pt>
                <c:pt idx="1">
                  <c:v>320</c:v>
                </c:pt>
                <c:pt idx="2">
                  <c:v>313</c:v>
                </c:pt>
                <c:pt idx="3">
                  <c:v>349</c:v>
                </c:pt>
                <c:pt idx="4">
                  <c:v>320</c:v>
                </c:pt>
                <c:pt idx="5">
                  <c:v>357</c:v>
                </c:pt>
                <c:pt idx="6">
                  <c:v>369</c:v>
                </c:pt>
                <c:pt idx="7">
                  <c:v>399</c:v>
                </c:pt>
                <c:pt idx="8">
                  <c:v>499</c:v>
                </c:pt>
                <c:pt idx="9">
                  <c:v>473</c:v>
                </c:pt>
                <c:pt idx="10">
                  <c:v>514</c:v>
                </c:pt>
              </c:numCache>
            </c:numRef>
          </c:val>
          <c:extLst>
            <c:ext xmlns:c16="http://schemas.microsoft.com/office/drawing/2014/chart" uri="{C3380CC4-5D6E-409C-BE32-E72D297353CC}">
              <c16:uniqueId val="{00000000-16E9-43E0-8E59-F86E69F03B68}"/>
            </c:ext>
          </c:extLst>
        </c:ser>
        <c:dLbls>
          <c:dLblPos val="outEnd"/>
          <c:showLegendKey val="0"/>
          <c:showVal val="1"/>
          <c:showCatName val="0"/>
          <c:showSerName val="0"/>
          <c:showPercent val="0"/>
          <c:showBubbleSize val="0"/>
        </c:dLbls>
        <c:gapWidth val="219"/>
        <c:overlap val="-27"/>
        <c:axId val="487034976"/>
        <c:axId val="487035304"/>
      </c:barChart>
      <c:catAx>
        <c:axId val="487034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pPr>
            <a:endParaRPr lang="ja-JP"/>
          </a:p>
        </c:txPr>
        <c:crossAx val="487035304"/>
        <c:crosses val="autoZero"/>
        <c:auto val="1"/>
        <c:lblAlgn val="ctr"/>
        <c:lblOffset val="100"/>
        <c:noMultiLvlLbl val="0"/>
      </c:catAx>
      <c:valAx>
        <c:axId val="4870353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pPr>
            <a:endParaRPr lang="ja-JP"/>
          </a:p>
        </c:txPr>
        <c:crossAx val="487034976"/>
        <c:crosses val="autoZero"/>
        <c:crossBetween val="between"/>
      </c:valAx>
      <c:spPr>
        <a:noFill/>
        <a:ln>
          <a:noFill/>
        </a:ln>
        <a:effectLst/>
      </c:spPr>
    </c:plotArea>
    <c:plotVisOnly val="1"/>
    <c:dispBlanksAs val="gap"/>
    <c:showDLblsOverMax val="0"/>
  </c:chart>
  <c:spPr>
    <a:noFill/>
    <a:ln w="25400">
      <a:solidFill>
        <a:sysClr val="windowText" lastClr="000000"/>
      </a:solidFill>
    </a:ln>
    <a:effectLst/>
  </c:spPr>
  <c:txPr>
    <a:bodyPr/>
    <a:lstStyle/>
    <a:p>
      <a:pPr>
        <a:defRPr/>
      </a:pPr>
      <a:endParaRPr lang="ja-JP"/>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881244-42FC-403D-8641-77FDC7B7CE1F}" type="doc">
      <dgm:prSet loTypeId="urn:microsoft.com/office/officeart/2005/8/layout/pyramid1" loCatId="pyramid" qsTypeId="urn:microsoft.com/office/officeart/2005/8/quickstyle/3d1" qsCatId="3D" csTypeId="urn:microsoft.com/office/officeart/2005/8/colors/colorful4" csCatId="colorful" phldr="1"/>
      <dgm:spPr/>
    </dgm:pt>
    <dgm:pt modelId="{6DD70162-CA44-4875-9254-3E448E6A2118}">
      <dgm:prSet phldrT="[テキスト]" custT="1"/>
      <dgm:spPr>
        <a:solidFill>
          <a:schemeClr val="bg1">
            <a:lumMod val="95000"/>
          </a:schemeClr>
        </a:solidFill>
        <a:ln>
          <a:solidFill>
            <a:schemeClr val="bg1">
              <a:lumMod val="50000"/>
            </a:schemeClr>
          </a:solidFill>
        </a:ln>
      </dgm:spPr>
      <dgm:t>
        <a:bodyPr/>
        <a:lstStyle/>
        <a:p>
          <a:endParaRPr kumimoji="1" lang="en-US" altLang="ja-JP" sz="4000" dirty="0" smtClean="0">
            <a:latin typeface="UD デジタル 教科書体 N-B" panose="02020700000000000000" pitchFamily="17" charset="-128"/>
            <a:ea typeface="UD デジタル 教科書体 N-B" panose="02020700000000000000" pitchFamily="17" charset="-128"/>
          </a:endParaRPr>
        </a:p>
        <a:p>
          <a:r>
            <a:rPr kumimoji="1" lang="ja-JP" altLang="en-US" sz="40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自殺</a:t>
          </a:r>
          <a:endParaRPr kumimoji="1" lang="en-US" altLang="ja-JP" sz="40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a:p>
          <a:r>
            <a:rPr kumimoji="1" lang="ja-JP" altLang="en-US" sz="40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予防教育</a:t>
          </a:r>
          <a:endParaRPr kumimoji="1" lang="ja-JP" altLang="en-US" sz="4000" dirty="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dgm:t>
    </dgm:pt>
    <dgm:pt modelId="{5CB090A4-07BA-4315-96B3-A8BDAD74995D}" type="parTrans" cxnId="{44CDF809-FEF1-4D49-807D-CEE16FD88A1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6913A794-4DD4-4D69-9EE2-48D5B486CA01}" type="sibTrans" cxnId="{44CDF809-FEF1-4D49-807D-CEE16FD88A1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3AA403A1-0260-4014-A795-791FBF602B8A}">
      <dgm:prSet phldrT="[テキスト]" custT="1"/>
      <dgm:spPr>
        <a:solidFill>
          <a:srgbClr val="FFC000">
            <a:alpha val="60000"/>
          </a:srgbClr>
        </a:solidFill>
      </dgm:spPr>
      <dgm:t>
        <a:bodyPr/>
        <a:lstStyle/>
        <a:p>
          <a:pPr>
            <a:spcAft>
              <a:spcPts val="1200"/>
            </a:spcAft>
          </a:pPr>
          <a:r>
            <a:rPr kumimoji="1" lang="ja-JP" altLang="en-US" sz="3000" b="1" dirty="0" smtClean="0">
              <a:latin typeface="UD デジタル 教科書体 N-B" panose="02020700000000000000" pitchFamily="17" charset="-128"/>
              <a:ea typeface="UD デジタル 教科書体 N-B" panose="02020700000000000000" pitchFamily="17" charset="-128"/>
            </a:rPr>
            <a:t>下地づくりの授業</a:t>
          </a:r>
          <a:endParaRPr kumimoji="1" lang="ja-JP" altLang="en-US" sz="3000" b="1" dirty="0">
            <a:latin typeface="UD デジタル 教科書体 N-B" panose="02020700000000000000" pitchFamily="17" charset="-128"/>
            <a:ea typeface="UD デジタル 教科書体 N-B" panose="02020700000000000000" pitchFamily="17" charset="-128"/>
          </a:endParaRPr>
        </a:p>
      </dgm:t>
    </dgm:pt>
    <dgm:pt modelId="{74D1CCA2-DC25-4FA8-A921-84B3E4CBA33E}" type="parTrans" cxnId="{9F10AC0E-4668-4984-AC83-1EB49DA5F70A}">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E07BA4C3-23EF-4E21-AB89-CEDB84BADEA2}" type="sibTrans" cxnId="{9F10AC0E-4668-4984-AC83-1EB49DA5F70A}">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29CD686A-33F9-4270-BA67-3D5FE2D8F4FF}">
      <dgm:prSet phldrT="[テキスト]" custT="1"/>
      <dgm:spPr>
        <a:solidFill>
          <a:srgbClr val="92D050">
            <a:alpha val="70000"/>
          </a:srgbClr>
        </a:solidFill>
      </dgm:spPr>
      <dgm:t>
        <a:bodyPr/>
        <a:lstStyle/>
        <a:p>
          <a:pPr>
            <a:lnSpc>
              <a:spcPct val="90000"/>
            </a:lnSpc>
            <a:spcAft>
              <a:spcPts val="600"/>
            </a:spcAft>
          </a:pPr>
          <a:r>
            <a:rPr kumimoji="1" lang="ja-JP" altLang="en-US" sz="3200" dirty="0" smtClean="0">
              <a:latin typeface="UD デジタル 教科書体 N-B" panose="02020700000000000000" pitchFamily="17" charset="-128"/>
              <a:ea typeface="UD デジタル 教科書体 N-B" panose="02020700000000000000" pitchFamily="17" charset="-128"/>
            </a:rPr>
            <a:t>安心安全な</a:t>
          </a:r>
          <a:endParaRPr kumimoji="1" lang="en-US" altLang="ja-JP" sz="3200" dirty="0" smtClean="0">
            <a:latin typeface="UD デジタル 教科書体 N-B" panose="02020700000000000000" pitchFamily="17" charset="-128"/>
            <a:ea typeface="UD デジタル 教科書体 N-B" panose="02020700000000000000" pitchFamily="17" charset="-128"/>
          </a:endParaRPr>
        </a:p>
        <a:p>
          <a:pPr>
            <a:lnSpc>
              <a:spcPct val="90000"/>
            </a:lnSpc>
            <a:spcAft>
              <a:spcPts val="600"/>
            </a:spcAft>
          </a:pPr>
          <a:r>
            <a:rPr kumimoji="1" lang="ja-JP" altLang="en-US" sz="3200" dirty="0" smtClean="0">
              <a:latin typeface="UD デジタル 教科書体 N-B" panose="02020700000000000000" pitchFamily="17" charset="-128"/>
              <a:ea typeface="UD デジタル 教科書体 N-B" panose="02020700000000000000" pitchFamily="17" charset="-128"/>
            </a:rPr>
            <a:t>学校環境</a:t>
          </a:r>
          <a:endParaRPr kumimoji="1" lang="en-US" altLang="ja-JP" sz="3200" dirty="0" smtClean="0">
            <a:latin typeface="UD デジタル 教科書体 N-B" panose="02020700000000000000" pitchFamily="17" charset="-128"/>
            <a:ea typeface="UD デジタル 教科書体 N-B" panose="02020700000000000000" pitchFamily="17" charset="-128"/>
          </a:endParaRPr>
        </a:p>
      </dgm:t>
    </dgm:pt>
    <dgm:pt modelId="{E1AC0138-51FF-4C75-A156-1D1B39F65B02}" type="parTrans" cxnId="{D6800766-5A3C-44C4-9FFE-9401524BCF8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0E9F0595-86E5-4381-A054-BC4573752978}" type="sibTrans" cxnId="{D6800766-5A3C-44C4-9FFE-9401524BCF8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AAE40444-5F77-4019-AFB3-622BB932F55A}" type="pres">
      <dgm:prSet presAssocID="{63881244-42FC-403D-8641-77FDC7B7CE1F}" presName="Name0" presStyleCnt="0">
        <dgm:presLayoutVars>
          <dgm:dir/>
          <dgm:animLvl val="lvl"/>
          <dgm:resizeHandles val="exact"/>
        </dgm:presLayoutVars>
      </dgm:prSet>
      <dgm:spPr/>
    </dgm:pt>
    <dgm:pt modelId="{E1F21EF1-D6EB-486A-BFBA-AFFB937D6A27}" type="pres">
      <dgm:prSet presAssocID="{6DD70162-CA44-4875-9254-3E448E6A2118}" presName="Name8" presStyleCnt="0"/>
      <dgm:spPr/>
    </dgm:pt>
    <dgm:pt modelId="{C4257242-9941-4A64-8E0E-D6695874F6FE}" type="pres">
      <dgm:prSet presAssocID="{6DD70162-CA44-4875-9254-3E448E6A2118}" presName="level" presStyleLbl="node1" presStyleIdx="0" presStyleCnt="3" custScaleY="73544">
        <dgm:presLayoutVars>
          <dgm:chMax val="1"/>
          <dgm:bulletEnabled val="1"/>
        </dgm:presLayoutVars>
      </dgm:prSet>
      <dgm:spPr/>
      <dgm:t>
        <a:bodyPr/>
        <a:lstStyle/>
        <a:p>
          <a:endParaRPr kumimoji="1" lang="ja-JP" altLang="en-US"/>
        </a:p>
      </dgm:t>
    </dgm:pt>
    <dgm:pt modelId="{27FF92A6-8F07-4C28-BD8C-19418C8A1D8D}" type="pres">
      <dgm:prSet presAssocID="{6DD70162-CA44-4875-9254-3E448E6A2118}" presName="levelTx" presStyleLbl="revTx" presStyleIdx="0" presStyleCnt="0">
        <dgm:presLayoutVars>
          <dgm:chMax val="1"/>
          <dgm:bulletEnabled val="1"/>
        </dgm:presLayoutVars>
      </dgm:prSet>
      <dgm:spPr/>
      <dgm:t>
        <a:bodyPr/>
        <a:lstStyle/>
        <a:p>
          <a:endParaRPr kumimoji="1" lang="ja-JP" altLang="en-US"/>
        </a:p>
      </dgm:t>
    </dgm:pt>
    <dgm:pt modelId="{C2DCF850-30E1-45AC-8D72-0D91810A791F}" type="pres">
      <dgm:prSet presAssocID="{3AA403A1-0260-4014-A795-791FBF602B8A}" presName="Name8" presStyleCnt="0"/>
      <dgm:spPr/>
    </dgm:pt>
    <dgm:pt modelId="{517C958A-30EB-4AAD-8A8A-D673A6BC408F}" type="pres">
      <dgm:prSet presAssocID="{3AA403A1-0260-4014-A795-791FBF602B8A}" presName="level" presStyleLbl="node1" presStyleIdx="1" presStyleCnt="3" custScaleX="101874" custScaleY="32684" custLinFactNeighborY="1413">
        <dgm:presLayoutVars>
          <dgm:chMax val="1"/>
          <dgm:bulletEnabled val="1"/>
        </dgm:presLayoutVars>
      </dgm:prSet>
      <dgm:spPr/>
      <dgm:t>
        <a:bodyPr/>
        <a:lstStyle/>
        <a:p>
          <a:endParaRPr kumimoji="1" lang="ja-JP" altLang="en-US"/>
        </a:p>
      </dgm:t>
    </dgm:pt>
    <dgm:pt modelId="{8C4215C1-E475-461A-9512-3B18442CEF51}" type="pres">
      <dgm:prSet presAssocID="{3AA403A1-0260-4014-A795-791FBF602B8A}" presName="levelTx" presStyleLbl="revTx" presStyleIdx="0" presStyleCnt="0">
        <dgm:presLayoutVars>
          <dgm:chMax val="1"/>
          <dgm:bulletEnabled val="1"/>
        </dgm:presLayoutVars>
      </dgm:prSet>
      <dgm:spPr/>
      <dgm:t>
        <a:bodyPr/>
        <a:lstStyle/>
        <a:p>
          <a:endParaRPr kumimoji="1" lang="ja-JP" altLang="en-US"/>
        </a:p>
      </dgm:t>
    </dgm:pt>
    <dgm:pt modelId="{A1779471-723C-44AF-9314-FE37756CFCDB}" type="pres">
      <dgm:prSet presAssocID="{29CD686A-33F9-4270-BA67-3D5FE2D8F4FF}" presName="Name8" presStyleCnt="0"/>
      <dgm:spPr/>
    </dgm:pt>
    <dgm:pt modelId="{5AE34132-9021-45D7-A318-E4B291A628BB}" type="pres">
      <dgm:prSet presAssocID="{29CD686A-33F9-4270-BA67-3D5FE2D8F4FF}" presName="level" presStyleLbl="node1" presStyleIdx="2" presStyleCnt="3" custScaleY="35929" custLinFactNeighborX="14018" custLinFactNeighborY="3703">
        <dgm:presLayoutVars>
          <dgm:chMax val="1"/>
          <dgm:bulletEnabled val="1"/>
        </dgm:presLayoutVars>
      </dgm:prSet>
      <dgm:spPr/>
      <dgm:t>
        <a:bodyPr/>
        <a:lstStyle/>
        <a:p>
          <a:endParaRPr kumimoji="1" lang="ja-JP" altLang="en-US"/>
        </a:p>
      </dgm:t>
    </dgm:pt>
    <dgm:pt modelId="{ACE59B3F-9332-472F-9AFA-14FE16A42DD0}" type="pres">
      <dgm:prSet presAssocID="{29CD686A-33F9-4270-BA67-3D5FE2D8F4FF}" presName="levelTx" presStyleLbl="revTx" presStyleIdx="0" presStyleCnt="0">
        <dgm:presLayoutVars>
          <dgm:chMax val="1"/>
          <dgm:bulletEnabled val="1"/>
        </dgm:presLayoutVars>
      </dgm:prSet>
      <dgm:spPr/>
      <dgm:t>
        <a:bodyPr/>
        <a:lstStyle/>
        <a:p>
          <a:endParaRPr kumimoji="1" lang="ja-JP" altLang="en-US"/>
        </a:p>
      </dgm:t>
    </dgm:pt>
  </dgm:ptLst>
  <dgm:cxnLst>
    <dgm:cxn modelId="{44CDF809-FEF1-4D49-807D-CEE16FD88A16}" srcId="{63881244-42FC-403D-8641-77FDC7B7CE1F}" destId="{6DD70162-CA44-4875-9254-3E448E6A2118}" srcOrd="0" destOrd="0" parTransId="{5CB090A4-07BA-4315-96B3-A8BDAD74995D}" sibTransId="{6913A794-4DD4-4D69-9EE2-48D5B486CA01}"/>
    <dgm:cxn modelId="{AB04B9A7-B201-431E-8EEF-3A1F5CE16658}" type="presOf" srcId="{6DD70162-CA44-4875-9254-3E448E6A2118}" destId="{27FF92A6-8F07-4C28-BD8C-19418C8A1D8D}" srcOrd="1" destOrd="0" presId="urn:microsoft.com/office/officeart/2005/8/layout/pyramid1"/>
    <dgm:cxn modelId="{D6800766-5A3C-44C4-9FFE-9401524BCF86}" srcId="{63881244-42FC-403D-8641-77FDC7B7CE1F}" destId="{29CD686A-33F9-4270-BA67-3D5FE2D8F4FF}" srcOrd="2" destOrd="0" parTransId="{E1AC0138-51FF-4C75-A156-1D1B39F65B02}" sibTransId="{0E9F0595-86E5-4381-A054-BC4573752978}"/>
    <dgm:cxn modelId="{9F10AC0E-4668-4984-AC83-1EB49DA5F70A}" srcId="{63881244-42FC-403D-8641-77FDC7B7CE1F}" destId="{3AA403A1-0260-4014-A795-791FBF602B8A}" srcOrd="1" destOrd="0" parTransId="{74D1CCA2-DC25-4FA8-A921-84B3E4CBA33E}" sibTransId="{E07BA4C3-23EF-4E21-AB89-CEDB84BADEA2}"/>
    <dgm:cxn modelId="{061757D6-2E28-4E9A-829A-65501AB6D719}" type="presOf" srcId="{29CD686A-33F9-4270-BA67-3D5FE2D8F4FF}" destId="{ACE59B3F-9332-472F-9AFA-14FE16A42DD0}" srcOrd="1" destOrd="0" presId="urn:microsoft.com/office/officeart/2005/8/layout/pyramid1"/>
    <dgm:cxn modelId="{2A76595B-E871-4666-B6F0-1DCE4F073B37}" type="presOf" srcId="{29CD686A-33F9-4270-BA67-3D5FE2D8F4FF}" destId="{5AE34132-9021-45D7-A318-E4B291A628BB}" srcOrd="0" destOrd="0" presId="urn:microsoft.com/office/officeart/2005/8/layout/pyramid1"/>
    <dgm:cxn modelId="{2BF93F5A-908A-4EDF-B91C-A6653B56C62F}" type="presOf" srcId="{3AA403A1-0260-4014-A795-791FBF602B8A}" destId="{8C4215C1-E475-461A-9512-3B18442CEF51}" srcOrd="1" destOrd="0" presId="urn:microsoft.com/office/officeart/2005/8/layout/pyramid1"/>
    <dgm:cxn modelId="{F9E27E89-C5AF-46B6-9489-EE67EF818101}" type="presOf" srcId="{3AA403A1-0260-4014-A795-791FBF602B8A}" destId="{517C958A-30EB-4AAD-8A8A-D673A6BC408F}" srcOrd="0" destOrd="0" presId="urn:microsoft.com/office/officeart/2005/8/layout/pyramid1"/>
    <dgm:cxn modelId="{969A1FEA-7022-404B-A17E-E215F57AC6A3}" type="presOf" srcId="{6DD70162-CA44-4875-9254-3E448E6A2118}" destId="{C4257242-9941-4A64-8E0E-D6695874F6FE}" srcOrd="0" destOrd="0" presId="urn:microsoft.com/office/officeart/2005/8/layout/pyramid1"/>
    <dgm:cxn modelId="{FF2E24FB-F11F-47E9-AC44-AFB0D7D76721}" type="presOf" srcId="{63881244-42FC-403D-8641-77FDC7B7CE1F}" destId="{AAE40444-5F77-4019-AFB3-622BB932F55A}" srcOrd="0" destOrd="0" presId="urn:microsoft.com/office/officeart/2005/8/layout/pyramid1"/>
    <dgm:cxn modelId="{6C2C4B19-ABE6-4E46-926A-317DC080E855}" type="presParOf" srcId="{AAE40444-5F77-4019-AFB3-622BB932F55A}" destId="{E1F21EF1-D6EB-486A-BFBA-AFFB937D6A27}" srcOrd="0" destOrd="0" presId="urn:microsoft.com/office/officeart/2005/8/layout/pyramid1"/>
    <dgm:cxn modelId="{DC7C0456-2EE4-4B65-81A7-652D147C4ADA}" type="presParOf" srcId="{E1F21EF1-D6EB-486A-BFBA-AFFB937D6A27}" destId="{C4257242-9941-4A64-8E0E-D6695874F6FE}" srcOrd="0" destOrd="0" presId="urn:microsoft.com/office/officeart/2005/8/layout/pyramid1"/>
    <dgm:cxn modelId="{45DA5A22-1D72-4E05-A48C-35BD72D64F32}" type="presParOf" srcId="{E1F21EF1-D6EB-486A-BFBA-AFFB937D6A27}" destId="{27FF92A6-8F07-4C28-BD8C-19418C8A1D8D}" srcOrd="1" destOrd="0" presId="urn:microsoft.com/office/officeart/2005/8/layout/pyramid1"/>
    <dgm:cxn modelId="{D6C49517-7F15-4F86-8D24-E02F37545C92}" type="presParOf" srcId="{AAE40444-5F77-4019-AFB3-622BB932F55A}" destId="{C2DCF850-30E1-45AC-8D72-0D91810A791F}" srcOrd="1" destOrd="0" presId="urn:microsoft.com/office/officeart/2005/8/layout/pyramid1"/>
    <dgm:cxn modelId="{AB45702D-D84F-414E-9DA9-9A74F8A16A8E}" type="presParOf" srcId="{C2DCF850-30E1-45AC-8D72-0D91810A791F}" destId="{517C958A-30EB-4AAD-8A8A-D673A6BC408F}" srcOrd="0" destOrd="0" presId="urn:microsoft.com/office/officeart/2005/8/layout/pyramid1"/>
    <dgm:cxn modelId="{B5D6B16A-E6B7-44B4-B2D3-223B990402AB}" type="presParOf" srcId="{C2DCF850-30E1-45AC-8D72-0D91810A791F}" destId="{8C4215C1-E475-461A-9512-3B18442CEF51}" srcOrd="1" destOrd="0" presId="urn:microsoft.com/office/officeart/2005/8/layout/pyramid1"/>
    <dgm:cxn modelId="{8CF90EAA-E7D0-46F7-A1AB-430097753CEE}" type="presParOf" srcId="{AAE40444-5F77-4019-AFB3-622BB932F55A}" destId="{A1779471-723C-44AF-9314-FE37756CFCDB}" srcOrd="2" destOrd="0" presId="urn:microsoft.com/office/officeart/2005/8/layout/pyramid1"/>
    <dgm:cxn modelId="{45F36EBD-E9C0-450B-A0BB-93EB5B4C03EE}" type="presParOf" srcId="{A1779471-723C-44AF-9314-FE37756CFCDB}" destId="{5AE34132-9021-45D7-A318-E4B291A628BB}" srcOrd="0" destOrd="0" presId="urn:microsoft.com/office/officeart/2005/8/layout/pyramid1"/>
    <dgm:cxn modelId="{6D0AAEC1-6612-4EF4-B715-8F52C63ADF17}" type="presParOf" srcId="{A1779471-723C-44AF-9314-FE37756CFCDB}" destId="{ACE59B3F-9332-472F-9AFA-14FE16A42DD0}"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3881244-42FC-403D-8641-77FDC7B7CE1F}" type="doc">
      <dgm:prSet loTypeId="urn:microsoft.com/office/officeart/2005/8/layout/pyramid1" loCatId="pyramid" qsTypeId="urn:microsoft.com/office/officeart/2005/8/quickstyle/3d1" qsCatId="3D" csTypeId="urn:microsoft.com/office/officeart/2005/8/colors/colorful4" csCatId="colorful" phldr="1"/>
      <dgm:spPr/>
    </dgm:pt>
    <dgm:pt modelId="{6DD70162-CA44-4875-9254-3E448E6A2118}">
      <dgm:prSet phldrT="[テキスト]" custT="1"/>
      <dgm:spPr>
        <a:solidFill>
          <a:schemeClr val="accent2">
            <a:lumMod val="60000"/>
            <a:lumOff val="40000"/>
          </a:schemeClr>
        </a:solidFill>
      </dgm:spPr>
      <dgm:t>
        <a:bodyPr/>
        <a:lstStyle/>
        <a:p>
          <a:endParaRPr kumimoji="1" lang="en-US" altLang="ja-JP" sz="4000" dirty="0" smtClean="0">
            <a:latin typeface="UD デジタル 教科書体 N-B" panose="02020700000000000000" pitchFamily="17" charset="-128"/>
            <a:ea typeface="UD デジタル 教科書体 N-B" panose="02020700000000000000" pitchFamily="17" charset="-128"/>
          </a:endParaRPr>
        </a:p>
        <a:p>
          <a:r>
            <a:rPr kumimoji="1" lang="ja-JP" altLang="en-US" sz="2800" dirty="0" smtClean="0">
              <a:latin typeface="UD デジタル 教科書体 N-B" panose="02020700000000000000" pitchFamily="17" charset="-128"/>
              <a:ea typeface="UD デジタル 教科書体 N-B" panose="02020700000000000000" pitchFamily="17" charset="-128"/>
            </a:rPr>
            <a:t>自殺</a:t>
          </a:r>
          <a:endParaRPr kumimoji="1" lang="en-US" altLang="ja-JP" sz="2800" dirty="0" smtClean="0">
            <a:latin typeface="UD デジタル 教科書体 N-B" panose="02020700000000000000" pitchFamily="17" charset="-128"/>
            <a:ea typeface="UD デジタル 教科書体 N-B" panose="02020700000000000000" pitchFamily="17" charset="-128"/>
          </a:endParaRPr>
        </a:p>
        <a:p>
          <a:r>
            <a:rPr kumimoji="1" lang="ja-JP" altLang="en-US" sz="2800" dirty="0" smtClean="0">
              <a:latin typeface="UD デジタル 教科書体 N-B" panose="02020700000000000000" pitchFamily="17" charset="-128"/>
              <a:ea typeface="UD デジタル 教科書体 N-B" panose="02020700000000000000" pitchFamily="17" charset="-128"/>
            </a:rPr>
            <a:t>予防教育</a:t>
          </a:r>
          <a:endParaRPr kumimoji="1" lang="ja-JP" altLang="en-US" sz="2800" dirty="0">
            <a:latin typeface="UD デジタル 教科書体 N-B" panose="02020700000000000000" pitchFamily="17" charset="-128"/>
            <a:ea typeface="UD デジタル 教科書体 N-B" panose="02020700000000000000" pitchFamily="17" charset="-128"/>
          </a:endParaRPr>
        </a:p>
      </dgm:t>
    </dgm:pt>
    <dgm:pt modelId="{5CB090A4-07BA-4315-96B3-A8BDAD74995D}" type="parTrans" cxnId="{44CDF809-FEF1-4D49-807D-CEE16FD88A1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6913A794-4DD4-4D69-9EE2-48D5B486CA01}" type="sibTrans" cxnId="{44CDF809-FEF1-4D49-807D-CEE16FD88A1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3AA403A1-0260-4014-A795-791FBF602B8A}">
      <dgm:prSet phldrT="[テキスト]" custT="1"/>
      <dgm:spPr>
        <a:solidFill>
          <a:schemeClr val="bg1">
            <a:lumMod val="95000"/>
          </a:schemeClr>
        </a:solidFill>
        <a:ln>
          <a:solidFill>
            <a:schemeClr val="bg1">
              <a:lumMod val="65000"/>
            </a:schemeClr>
          </a:solidFill>
        </a:ln>
      </dgm:spPr>
      <dgm:t>
        <a:bodyPr/>
        <a:lstStyle/>
        <a:p>
          <a:r>
            <a:rPr kumimoji="1" lang="ja-JP" altLang="en-US" sz="2400" b="1"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下地づくりの授業</a:t>
          </a:r>
          <a:endParaRPr kumimoji="1" lang="ja-JP" altLang="en-US" sz="2400" b="1" dirty="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dgm:t>
    </dgm:pt>
    <dgm:pt modelId="{74D1CCA2-DC25-4FA8-A921-84B3E4CBA33E}" type="parTrans" cxnId="{9F10AC0E-4668-4984-AC83-1EB49DA5F70A}">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E07BA4C3-23EF-4E21-AB89-CEDB84BADEA2}" type="sibTrans" cxnId="{9F10AC0E-4668-4984-AC83-1EB49DA5F70A}">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29CD686A-33F9-4270-BA67-3D5FE2D8F4FF}">
      <dgm:prSet phldrT="[テキスト]" custT="1"/>
      <dgm:spPr>
        <a:solidFill>
          <a:schemeClr val="bg1">
            <a:lumMod val="95000"/>
          </a:schemeClr>
        </a:solidFill>
        <a:ln>
          <a:solidFill>
            <a:schemeClr val="bg1">
              <a:lumMod val="65000"/>
            </a:schemeClr>
          </a:solidFill>
        </a:ln>
      </dgm:spPr>
      <dgm:t>
        <a:bodyPr/>
        <a:lstStyle/>
        <a:p>
          <a:pPr>
            <a:spcAft>
              <a:spcPts val="600"/>
            </a:spcAft>
          </a:pPr>
          <a:r>
            <a:rPr kumimoji="1" lang="ja-JP" altLang="en-US" sz="24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安心安全な</a:t>
          </a:r>
          <a:endParaRPr kumimoji="1" lang="en-US" altLang="ja-JP" sz="24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a:p>
          <a:pPr>
            <a:spcAft>
              <a:spcPts val="600"/>
            </a:spcAft>
          </a:pPr>
          <a:r>
            <a:rPr kumimoji="1" lang="ja-JP" altLang="en-US" sz="24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学校環境</a:t>
          </a:r>
          <a:endParaRPr kumimoji="1" lang="ja-JP" altLang="en-US" sz="2400" dirty="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dgm:t>
    </dgm:pt>
    <dgm:pt modelId="{E1AC0138-51FF-4C75-A156-1D1B39F65B02}" type="parTrans" cxnId="{D6800766-5A3C-44C4-9FFE-9401524BCF8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0E9F0595-86E5-4381-A054-BC4573752978}" type="sibTrans" cxnId="{D6800766-5A3C-44C4-9FFE-9401524BCF8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AAE40444-5F77-4019-AFB3-622BB932F55A}" type="pres">
      <dgm:prSet presAssocID="{63881244-42FC-403D-8641-77FDC7B7CE1F}" presName="Name0" presStyleCnt="0">
        <dgm:presLayoutVars>
          <dgm:dir/>
          <dgm:animLvl val="lvl"/>
          <dgm:resizeHandles val="exact"/>
        </dgm:presLayoutVars>
      </dgm:prSet>
      <dgm:spPr/>
    </dgm:pt>
    <dgm:pt modelId="{E1F21EF1-D6EB-486A-BFBA-AFFB937D6A27}" type="pres">
      <dgm:prSet presAssocID="{6DD70162-CA44-4875-9254-3E448E6A2118}" presName="Name8" presStyleCnt="0"/>
      <dgm:spPr/>
    </dgm:pt>
    <dgm:pt modelId="{C4257242-9941-4A64-8E0E-D6695874F6FE}" type="pres">
      <dgm:prSet presAssocID="{6DD70162-CA44-4875-9254-3E448E6A2118}" presName="level" presStyleLbl="node1" presStyleIdx="0" presStyleCnt="3" custScaleY="73544">
        <dgm:presLayoutVars>
          <dgm:chMax val="1"/>
          <dgm:bulletEnabled val="1"/>
        </dgm:presLayoutVars>
      </dgm:prSet>
      <dgm:spPr/>
      <dgm:t>
        <a:bodyPr/>
        <a:lstStyle/>
        <a:p>
          <a:endParaRPr kumimoji="1" lang="ja-JP" altLang="en-US"/>
        </a:p>
      </dgm:t>
    </dgm:pt>
    <dgm:pt modelId="{27FF92A6-8F07-4C28-BD8C-19418C8A1D8D}" type="pres">
      <dgm:prSet presAssocID="{6DD70162-CA44-4875-9254-3E448E6A2118}" presName="levelTx" presStyleLbl="revTx" presStyleIdx="0" presStyleCnt="0">
        <dgm:presLayoutVars>
          <dgm:chMax val="1"/>
          <dgm:bulletEnabled val="1"/>
        </dgm:presLayoutVars>
      </dgm:prSet>
      <dgm:spPr/>
      <dgm:t>
        <a:bodyPr/>
        <a:lstStyle/>
        <a:p>
          <a:endParaRPr kumimoji="1" lang="ja-JP" altLang="en-US"/>
        </a:p>
      </dgm:t>
    </dgm:pt>
    <dgm:pt modelId="{C2DCF850-30E1-45AC-8D72-0D91810A791F}" type="pres">
      <dgm:prSet presAssocID="{3AA403A1-0260-4014-A795-791FBF602B8A}" presName="Name8" presStyleCnt="0"/>
      <dgm:spPr/>
    </dgm:pt>
    <dgm:pt modelId="{517C958A-30EB-4AAD-8A8A-D673A6BC408F}" type="pres">
      <dgm:prSet presAssocID="{3AA403A1-0260-4014-A795-791FBF602B8A}" presName="level" presStyleLbl="node1" presStyleIdx="1" presStyleCnt="3" custScaleX="101874" custScaleY="32684" custLinFactNeighborY="1413">
        <dgm:presLayoutVars>
          <dgm:chMax val="1"/>
          <dgm:bulletEnabled val="1"/>
        </dgm:presLayoutVars>
      </dgm:prSet>
      <dgm:spPr/>
      <dgm:t>
        <a:bodyPr/>
        <a:lstStyle/>
        <a:p>
          <a:endParaRPr kumimoji="1" lang="ja-JP" altLang="en-US"/>
        </a:p>
      </dgm:t>
    </dgm:pt>
    <dgm:pt modelId="{8C4215C1-E475-461A-9512-3B18442CEF51}" type="pres">
      <dgm:prSet presAssocID="{3AA403A1-0260-4014-A795-791FBF602B8A}" presName="levelTx" presStyleLbl="revTx" presStyleIdx="0" presStyleCnt="0">
        <dgm:presLayoutVars>
          <dgm:chMax val="1"/>
          <dgm:bulletEnabled val="1"/>
        </dgm:presLayoutVars>
      </dgm:prSet>
      <dgm:spPr/>
      <dgm:t>
        <a:bodyPr/>
        <a:lstStyle/>
        <a:p>
          <a:endParaRPr kumimoji="1" lang="ja-JP" altLang="en-US"/>
        </a:p>
      </dgm:t>
    </dgm:pt>
    <dgm:pt modelId="{A1779471-723C-44AF-9314-FE37756CFCDB}" type="pres">
      <dgm:prSet presAssocID="{29CD686A-33F9-4270-BA67-3D5FE2D8F4FF}" presName="Name8" presStyleCnt="0"/>
      <dgm:spPr/>
    </dgm:pt>
    <dgm:pt modelId="{5AE34132-9021-45D7-A318-E4B291A628BB}" type="pres">
      <dgm:prSet presAssocID="{29CD686A-33F9-4270-BA67-3D5FE2D8F4FF}" presName="level" presStyleLbl="node1" presStyleIdx="2" presStyleCnt="3" custScaleY="35929" custLinFactNeighborX="-50892" custLinFactNeighborY="1318">
        <dgm:presLayoutVars>
          <dgm:chMax val="1"/>
          <dgm:bulletEnabled val="1"/>
        </dgm:presLayoutVars>
      </dgm:prSet>
      <dgm:spPr/>
      <dgm:t>
        <a:bodyPr/>
        <a:lstStyle/>
        <a:p>
          <a:endParaRPr kumimoji="1" lang="ja-JP" altLang="en-US"/>
        </a:p>
      </dgm:t>
    </dgm:pt>
    <dgm:pt modelId="{ACE59B3F-9332-472F-9AFA-14FE16A42DD0}" type="pres">
      <dgm:prSet presAssocID="{29CD686A-33F9-4270-BA67-3D5FE2D8F4FF}" presName="levelTx" presStyleLbl="revTx" presStyleIdx="0" presStyleCnt="0">
        <dgm:presLayoutVars>
          <dgm:chMax val="1"/>
          <dgm:bulletEnabled val="1"/>
        </dgm:presLayoutVars>
      </dgm:prSet>
      <dgm:spPr/>
      <dgm:t>
        <a:bodyPr/>
        <a:lstStyle/>
        <a:p>
          <a:endParaRPr kumimoji="1" lang="ja-JP" altLang="en-US"/>
        </a:p>
      </dgm:t>
    </dgm:pt>
  </dgm:ptLst>
  <dgm:cxnLst>
    <dgm:cxn modelId="{44CDF809-FEF1-4D49-807D-CEE16FD88A16}" srcId="{63881244-42FC-403D-8641-77FDC7B7CE1F}" destId="{6DD70162-CA44-4875-9254-3E448E6A2118}" srcOrd="0" destOrd="0" parTransId="{5CB090A4-07BA-4315-96B3-A8BDAD74995D}" sibTransId="{6913A794-4DD4-4D69-9EE2-48D5B486CA01}"/>
    <dgm:cxn modelId="{AB04B9A7-B201-431E-8EEF-3A1F5CE16658}" type="presOf" srcId="{6DD70162-CA44-4875-9254-3E448E6A2118}" destId="{27FF92A6-8F07-4C28-BD8C-19418C8A1D8D}" srcOrd="1" destOrd="0" presId="urn:microsoft.com/office/officeart/2005/8/layout/pyramid1"/>
    <dgm:cxn modelId="{D6800766-5A3C-44C4-9FFE-9401524BCF86}" srcId="{63881244-42FC-403D-8641-77FDC7B7CE1F}" destId="{29CD686A-33F9-4270-BA67-3D5FE2D8F4FF}" srcOrd="2" destOrd="0" parTransId="{E1AC0138-51FF-4C75-A156-1D1B39F65B02}" sibTransId="{0E9F0595-86E5-4381-A054-BC4573752978}"/>
    <dgm:cxn modelId="{9F10AC0E-4668-4984-AC83-1EB49DA5F70A}" srcId="{63881244-42FC-403D-8641-77FDC7B7CE1F}" destId="{3AA403A1-0260-4014-A795-791FBF602B8A}" srcOrd="1" destOrd="0" parTransId="{74D1CCA2-DC25-4FA8-A921-84B3E4CBA33E}" sibTransId="{E07BA4C3-23EF-4E21-AB89-CEDB84BADEA2}"/>
    <dgm:cxn modelId="{061757D6-2E28-4E9A-829A-65501AB6D719}" type="presOf" srcId="{29CD686A-33F9-4270-BA67-3D5FE2D8F4FF}" destId="{ACE59B3F-9332-472F-9AFA-14FE16A42DD0}" srcOrd="1" destOrd="0" presId="urn:microsoft.com/office/officeart/2005/8/layout/pyramid1"/>
    <dgm:cxn modelId="{2A76595B-E871-4666-B6F0-1DCE4F073B37}" type="presOf" srcId="{29CD686A-33F9-4270-BA67-3D5FE2D8F4FF}" destId="{5AE34132-9021-45D7-A318-E4B291A628BB}" srcOrd="0" destOrd="0" presId="urn:microsoft.com/office/officeart/2005/8/layout/pyramid1"/>
    <dgm:cxn modelId="{2BF93F5A-908A-4EDF-B91C-A6653B56C62F}" type="presOf" srcId="{3AA403A1-0260-4014-A795-791FBF602B8A}" destId="{8C4215C1-E475-461A-9512-3B18442CEF51}" srcOrd="1" destOrd="0" presId="urn:microsoft.com/office/officeart/2005/8/layout/pyramid1"/>
    <dgm:cxn modelId="{F9E27E89-C5AF-46B6-9489-EE67EF818101}" type="presOf" srcId="{3AA403A1-0260-4014-A795-791FBF602B8A}" destId="{517C958A-30EB-4AAD-8A8A-D673A6BC408F}" srcOrd="0" destOrd="0" presId="urn:microsoft.com/office/officeart/2005/8/layout/pyramid1"/>
    <dgm:cxn modelId="{969A1FEA-7022-404B-A17E-E215F57AC6A3}" type="presOf" srcId="{6DD70162-CA44-4875-9254-3E448E6A2118}" destId="{C4257242-9941-4A64-8E0E-D6695874F6FE}" srcOrd="0" destOrd="0" presId="urn:microsoft.com/office/officeart/2005/8/layout/pyramid1"/>
    <dgm:cxn modelId="{FF2E24FB-F11F-47E9-AC44-AFB0D7D76721}" type="presOf" srcId="{63881244-42FC-403D-8641-77FDC7B7CE1F}" destId="{AAE40444-5F77-4019-AFB3-622BB932F55A}" srcOrd="0" destOrd="0" presId="urn:microsoft.com/office/officeart/2005/8/layout/pyramid1"/>
    <dgm:cxn modelId="{6C2C4B19-ABE6-4E46-926A-317DC080E855}" type="presParOf" srcId="{AAE40444-5F77-4019-AFB3-622BB932F55A}" destId="{E1F21EF1-D6EB-486A-BFBA-AFFB937D6A27}" srcOrd="0" destOrd="0" presId="urn:microsoft.com/office/officeart/2005/8/layout/pyramid1"/>
    <dgm:cxn modelId="{DC7C0456-2EE4-4B65-81A7-652D147C4ADA}" type="presParOf" srcId="{E1F21EF1-D6EB-486A-BFBA-AFFB937D6A27}" destId="{C4257242-9941-4A64-8E0E-D6695874F6FE}" srcOrd="0" destOrd="0" presId="urn:microsoft.com/office/officeart/2005/8/layout/pyramid1"/>
    <dgm:cxn modelId="{45DA5A22-1D72-4E05-A48C-35BD72D64F32}" type="presParOf" srcId="{E1F21EF1-D6EB-486A-BFBA-AFFB937D6A27}" destId="{27FF92A6-8F07-4C28-BD8C-19418C8A1D8D}" srcOrd="1" destOrd="0" presId="urn:microsoft.com/office/officeart/2005/8/layout/pyramid1"/>
    <dgm:cxn modelId="{D6C49517-7F15-4F86-8D24-E02F37545C92}" type="presParOf" srcId="{AAE40444-5F77-4019-AFB3-622BB932F55A}" destId="{C2DCF850-30E1-45AC-8D72-0D91810A791F}" srcOrd="1" destOrd="0" presId="urn:microsoft.com/office/officeart/2005/8/layout/pyramid1"/>
    <dgm:cxn modelId="{AB45702D-D84F-414E-9DA9-9A74F8A16A8E}" type="presParOf" srcId="{C2DCF850-30E1-45AC-8D72-0D91810A791F}" destId="{517C958A-30EB-4AAD-8A8A-D673A6BC408F}" srcOrd="0" destOrd="0" presId="urn:microsoft.com/office/officeart/2005/8/layout/pyramid1"/>
    <dgm:cxn modelId="{B5D6B16A-E6B7-44B4-B2D3-223B990402AB}" type="presParOf" srcId="{C2DCF850-30E1-45AC-8D72-0D91810A791F}" destId="{8C4215C1-E475-461A-9512-3B18442CEF51}" srcOrd="1" destOrd="0" presId="urn:microsoft.com/office/officeart/2005/8/layout/pyramid1"/>
    <dgm:cxn modelId="{8CF90EAA-E7D0-46F7-A1AB-430097753CEE}" type="presParOf" srcId="{AAE40444-5F77-4019-AFB3-622BB932F55A}" destId="{A1779471-723C-44AF-9314-FE37756CFCDB}" srcOrd="2" destOrd="0" presId="urn:microsoft.com/office/officeart/2005/8/layout/pyramid1"/>
    <dgm:cxn modelId="{45F36EBD-E9C0-450B-A0BB-93EB5B4C03EE}" type="presParOf" srcId="{A1779471-723C-44AF-9314-FE37756CFCDB}" destId="{5AE34132-9021-45D7-A318-E4B291A628BB}" srcOrd="0" destOrd="0" presId="urn:microsoft.com/office/officeart/2005/8/layout/pyramid1"/>
    <dgm:cxn modelId="{6D0AAEC1-6612-4EF4-B715-8F52C63ADF17}" type="presParOf" srcId="{A1779471-723C-44AF-9314-FE37756CFCDB}" destId="{ACE59B3F-9332-472F-9AFA-14FE16A42DD0}"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3881244-42FC-403D-8641-77FDC7B7CE1F}" type="doc">
      <dgm:prSet loTypeId="urn:microsoft.com/office/officeart/2005/8/layout/pyramid1" loCatId="pyramid" qsTypeId="urn:microsoft.com/office/officeart/2005/8/quickstyle/3d1" qsCatId="3D" csTypeId="urn:microsoft.com/office/officeart/2005/8/colors/colorful4" csCatId="colorful" phldr="1"/>
      <dgm:spPr/>
    </dgm:pt>
    <dgm:pt modelId="{6DD70162-CA44-4875-9254-3E448E6A2118}">
      <dgm:prSet phldrT="[テキスト]" custT="1"/>
      <dgm:spPr>
        <a:solidFill>
          <a:schemeClr val="accent2">
            <a:lumMod val="60000"/>
            <a:lumOff val="40000"/>
          </a:schemeClr>
        </a:solidFill>
      </dgm:spPr>
      <dgm:t>
        <a:bodyPr/>
        <a:lstStyle/>
        <a:p>
          <a:endParaRPr kumimoji="1" lang="en-US" altLang="ja-JP" sz="4000" dirty="0" smtClean="0">
            <a:latin typeface="UD デジタル 教科書体 N-B" panose="02020700000000000000" pitchFamily="17" charset="-128"/>
            <a:ea typeface="UD デジタル 教科書体 N-B" panose="02020700000000000000" pitchFamily="17" charset="-128"/>
          </a:endParaRPr>
        </a:p>
        <a:p>
          <a:r>
            <a:rPr kumimoji="1" lang="ja-JP" altLang="en-US" sz="4000" dirty="0" smtClean="0">
              <a:latin typeface="UD デジタル 教科書体 N-B" panose="02020700000000000000" pitchFamily="17" charset="-128"/>
              <a:ea typeface="UD デジタル 教科書体 N-B" panose="02020700000000000000" pitchFamily="17" charset="-128"/>
            </a:rPr>
            <a:t>自殺</a:t>
          </a:r>
          <a:endParaRPr kumimoji="1" lang="en-US" altLang="ja-JP" sz="4000" dirty="0" smtClean="0">
            <a:latin typeface="UD デジタル 教科書体 N-B" panose="02020700000000000000" pitchFamily="17" charset="-128"/>
            <a:ea typeface="UD デジタル 教科書体 N-B" panose="02020700000000000000" pitchFamily="17" charset="-128"/>
          </a:endParaRPr>
        </a:p>
        <a:p>
          <a:r>
            <a:rPr kumimoji="1" lang="ja-JP" altLang="en-US" sz="4000" dirty="0" smtClean="0">
              <a:latin typeface="UD デジタル 教科書体 N-B" panose="02020700000000000000" pitchFamily="17" charset="-128"/>
              <a:ea typeface="UD デジタル 教科書体 N-B" panose="02020700000000000000" pitchFamily="17" charset="-128"/>
            </a:rPr>
            <a:t>予防教育</a:t>
          </a:r>
          <a:endParaRPr kumimoji="1" lang="ja-JP" altLang="en-US" sz="4000" dirty="0">
            <a:latin typeface="UD デジタル 教科書体 N-B" panose="02020700000000000000" pitchFamily="17" charset="-128"/>
            <a:ea typeface="UD デジタル 教科書体 N-B" panose="02020700000000000000" pitchFamily="17" charset="-128"/>
          </a:endParaRPr>
        </a:p>
      </dgm:t>
    </dgm:pt>
    <dgm:pt modelId="{5CB090A4-07BA-4315-96B3-A8BDAD74995D}" type="parTrans" cxnId="{44CDF809-FEF1-4D49-807D-CEE16FD88A1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6913A794-4DD4-4D69-9EE2-48D5B486CA01}" type="sibTrans" cxnId="{44CDF809-FEF1-4D49-807D-CEE16FD88A1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29CD686A-33F9-4270-BA67-3D5FE2D8F4FF}">
      <dgm:prSet phldrT="[テキスト]" custT="1"/>
      <dgm:spPr>
        <a:solidFill>
          <a:schemeClr val="bg1">
            <a:alpha val="70000"/>
          </a:schemeClr>
        </a:solidFill>
        <a:ln>
          <a:solidFill>
            <a:schemeClr val="bg1">
              <a:lumMod val="50000"/>
            </a:schemeClr>
          </a:solidFill>
        </a:ln>
      </dgm:spPr>
      <dgm:t>
        <a:bodyPr/>
        <a:lstStyle/>
        <a:p>
          <a:pPr>
            <a:spcAft>
              <a:spcPts val="600"/>
            </a:spcAft>
          </a:pPr>
          <a:r>
            <a:rPr kumimoji="1" lang="ja-JP" altLang="en-US" sz="3000" dirty="0" smtClean="0">
              <a:solidFill>
                <a:schemeClr val="bg1">
                  <a:lumMod val="65000"/>
                </a:schemeClr>
              </a:solidFill>
              <a:latin typeface="UD デジタル 教科書体 N-B" panose="02020700000000000000" pitchFamily="17" charset="-128"/>
              <a:ea typeface="UD デジタル 教科書体 N-B" panose="02020700000000000000" pitchFamily="17" charset="-128"/>
            </a:rPr>
            <a:t>安心安全な</a:t>
          </a:r>
          <a:endParaRPr kumimoji="1" lang="en-US" altLang="ja-JP" sz="3000" dirty="0" smtClean="0">
            <a:solidFill>
              <a:schemeClr val="bg1">
                <a:lumMod val="65000"/>
              </a:schemeClr>
            </a:solidFill>
            <a:latin typeface="UD デジタル 教科書体 N-B" panose="02020700000000000000" pitchFamily="17" charset="-128"/>
            <a:ea typeface="UD デジタル 教科書体 N-B" panose="02020700000000000000" pitchFamily="17" charset="-128"/>
          </a:endParaRPr>
        </a:p>
        <a:p>
          <a:pPr>
            <a:spcAft>
              <a:spcPts val="600"/>
            </a:spcAft>
          </a:pPr>
          <a:r>
            <a:rPr kumimoji="1" lang="ja-JP" altLang="en-US" sz="3000" dirty="0" smtClean="0">
              <a:solidFill>
                <a:schemeClr val="bg1">
                  <a:lumMod val="65000"/>
                </a:schemeClr>
              </a:solidFill>
              <a:latin typeface="UD デジタル 教科書体 N-B" panose="02020700000000000000" pitchFamily="17" charset="-128"/>
              <a:ea typeface="UD デジタル 教科書体 N-B" panose="02020700000000000000" pitchFamily="17" charset="-128"/>
            </a:rPr>
            <a:t>学校環境</a:t>
          </a:r>
          <a:endParaRPr kumimoji="1" lang="ja-JP" altLang="en-US" sz="3000" dirty="0">
            <a:solidFill>
              <a:schemeClr val="bg1">
                <a:lumMod val="65000"/>
              </a:schemeClr>
            </a:solidFill>
            <a:latin typeface="UD デジタル 教科書体 N-B" panose="02020700000000000000" pitchFamily="17" charset="-128"/>
            <a:ea typeface="UD デジタル 教科書体 N-B" panose="02020700000000000000" pitchFamily="17" charset="-128"/>
          </a:endParaRPr>
        </a:p>
      </dgm:t>
    </dgm:pt>
    <dgm:pt modelId="{E1AC0138-51FF-4C75-A156-1D1B39F65B02}" type="parTrans" cxnId="{D6800766-5A3C-44C4-9FFE-9401524BCF8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0E9F0595-86E5-4381-A054-BC4573752978}" type="sibTrans" cxnId="{D6800766-5A3C-44C4-9FFE-9401524BCF8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3AA403A1-0260-4014-A795-791FBF602B8A}">
      <dgm:prSet phldrT="[テキスト]" custT="1"/>
      <dgm:spPr>
        <a:solidFill>
          <a:schemeClr val="bg1">
            <a:lumMod val="95000"/>
          </a:schemeClr>
        </a:solidFill>
        <a:ln>
          <a:solidFill>
            <a:schemeClr val="bg1">
              <a:lumMod val="50000"/>
            </a:schemeClr>
          </a:solidFill>
        </a:ln>
      </dgm:spPr>
      <dgm:t>
        <a:bodyPr/>
        <a:lstStyle/>
        <a:p>
          <a:r>
            <a:rPr kumimoji="1" lang="ja-JP" altLang="en-US" sz="3000" b="1" dirty="0" smtClean="0">
              <a:solidFill>
                <a:schemeClr val="bg1">
                  <a:lumMod val="65000"/>
                </a:schemeClr>
              </a:solidFill>
              <a:latin typeface="UD デジタル 教科書体 N-B" panose="02020700000000000000" pitchFamily="17" charset="-128"/>
              <a:ea typeface="UD デジタル 教科書体 N-B" panose="02020700000000000000" pitchFamily="17" charset="-128"/>
            </a:rPr>
            <a:t>下地づくりの授業</a:t>
          </a:r>
          <a:endParaRPr kumimoji="1" lang="ja-JP" altLang="en-US" sz="3000" b="1" dirty="0">
            <a:solidFill>
              <a:schemeClr val="bg1">
                <a:lumMod val="65000"/>
              </a:schemeClr>
            </a:solidFill>
            <a:latin typeface="UD デジタル 教科書体 N-B" panose="02020700000000000000" pitchFamily="17" charset="-128"/>
            <a:ea typeface="UD デジタル 教科書体 N-B" panose="02020700000000000000" pitchFamily="17" charset="-128"/>
          </a:endParaRPr>
        </a:p>
      </dgm:t>
    </dgm:pt>
    <dgm:pt modelId="{E07BA4C3-23EF-4E21-AB89-CEDB84BADEA2}" type="sibTrans" cxnId="{9F10AC0E-4668-4984-AC83-1EB49DA5F70A}">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74D1CCA2-DC25-4FA8-A921-84B3E4CBA33E}" type="parTrans" cxnId="{9F10AC0E-4668-4984-AC83-1EB49DA5F70A}">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AAE40444-5F77-4019-AFB3-622BB932F55A}" type="pres">
      <dgm:prSet presAssocID="{63881244-42FC-403D-8641-77FDC7B7CE1F}" presName="Name0" presStyleCnt="0">
        <dgm:presLayoutVars>
          <dgm:dir/>
          <dgm:animLvl val="lvl"/>
          <dgm:resizeHandles val="exact"/>
        </dgm:presLayoutVars>
      </dgm:prSet>
      <dgm:spPr/>
    </dgm:pt>
    <dgm:pt modelId="{E1F21EF1-D6EB-486A-BFBA-AFFB937D6A27}" type="pres">
      <dgm:prSet presAssocID="{6DD70162-CA44-4875-9254-3E448E6A2118}" presName="Name8" presStyleCnt="0"/>
      <dgm:spPr/>
    </dgm:pt>
    <dgm:pt modelId="{C4257242-9941-4A64-8E0E-D6695874F6FE}" type="pres">
      <dgm:prSet presAssocID="{6DD70162-CA44-4875-9254-3E448E6A2118}" presName="level" presStyleLbl="node1" presStyleIdx="0" presStyleCnt="3" custScaleY="73544">
        <dgm:presLayoutVars>
          <dgm:chMax val="1"/>
          <dgm:bulletEnabled val="1"/>
        </dgm:presLayoutVars>
      </dgm:prSet>
      <dgm:spPr/>
      <dgm:t>
        <a:bodyPr/>
        <a:lstStyle/>
        <a:p>
          <a:endParaRPr kumimoji="1" lang="ja-JP" altLang="en-US"/>
        </a:p>
      </dgm:t>
    </dgm:pt>
    <dgm:pt modelId="{27FF92A6-8F07-4C28-BD8C-19418C8A1D8D}" type="pres">
      <dgm:prSet presAssocID="{6DD70162-CA44-4875-9254-3E448E6A2118}" presName="levelTx" presStyleLbl="revTx" presStyleIdx="0" presStyleCnt="0">
        <dgm:presLayoutVars>
          <dgm:chMax val="1"/>
          <dgm:bulletEnabled val="1"/>
        </dgm:presLayoutVars>
      </dgm:prSet>
      <dgm:spPr/>
      <dgm:t>
        <a:bodyPr/>
        <a:lstStyle/>
        <a:p>
          <a:endParaRPr kumimoji="1" lang="ja-JP" altLang="en-US"/>
        </a:p>
      </dgm:t>
    </dgm:pt>
    <dgm:pt modelId="{C2DCF850-30E1-45AC-8D72-0D91810A791F}" type="pres">
      <dgm:prSet presAssocID="{3AA403A1-0260-4014-A795-791FBF602B8A}" presName="Name8" presStyleCnt="0"/>
      <dgm:spPr/>
    </dgm:pt>
    <dgm:pt modelId="{517C958A-30EB-4AAD-8A8A-D673A6BC408F}" type="pres">
      <dgm:prSet presAssocID="{3AA403A1-0260-4014-A795-791FBF602B8A}" presName="level" presStyleLbl="node1" presStyleIdx="1" presStyleCnt="3" custScaleX="101874" custScaleY="32684" custLinFactNeighborY="1413">
        <dgm:presLayoutVars>
          <dgm:chMax val="1"/>
          <dgm:bulletEnabled val="1"/>
        </dgm:presLayoutVars>
      </dgm:prSet>
      <dgm:spPr/>
      <dgm:t>
        <a:bodyPr/>
        <a:lstStyle/>
        <a:p>
          <a:endParaRPr kumimoji="1" lang="ja-JP" altLang="en-US"/>
        </a:p>
      </dgm:t>
    </dgm:pt>
    <dgm:pt modelId="{8C4215C1-E475-461A-9512-3B18442CEF51}" type="pres">
      <dgm:prSet presAssocID="{3AA403A1-0260-4014-A795-791FBF602B8A}" presName="levelTx" presStyleLbl="revTx" presStyleIdx="0" presStyleCnt="0">
        <dgm:presLayoutVars>
          <dgm:chMax val="1"/>
          <dgm:bulletEnabled val="1"/>
        </dgm:presLayoutVars>
      </dgm:prSet>
      <dgm:spPr/>
      <dgm:t>
        <a:bodyPr/>
        <a:lstStyle/>
        <a:p>
          <a:endParaRPr kumimoji="1" lang="ja-JP" altLang="en-US"/>
        </a:p>
      </dgm:t>
    </dgm:pt>
    <dgm:pt modelId="{A1779471-723C-44AF-9314-FE37756CFCDB}" type="pres">
      <dgm:prSet presAssocID="{29CD686A-33F9-4270-BA67-3D5FE2D8F4FF}" presName="Name8" presStyleCnt="0"/>
      <dgm:spPr/>
    </dgm:pt>
    <dgm:pt modelId="{5AE34132-9021-45D7-A318-E4B291A628BB}" type="pres">
      <dgm:prSet presAssocID="{29CD686A-33F9-4270-BA67-3D5FE2D8F4FF}" presName="level" presStyleLbl="node1" presStyleIdx="2" presStyleCnt="3" custScaleY="35929" custLinFactNeighborX="2447" custLinFactNeighborY="940">
        <dgm:presLayoutVars>
          <dgm:chMax val="1"/>
          <dgm:bulletEnabled val="1"/>
        </dgm:presLayoutVars>
      </dgm:prSet>
      <dgm:spPr/>
      <dgm:t>
        <a:bodyPr/>
        <a:lstStyle/>
        <a:p>
          <a:endParaRPr kumimoji="1" lang="ja-JP" altLang="en-US"/>
        </a:p>
      </dgm:t>
    </dgm:pt>
    <dgm:pt modelId="{ACE59B3F-9332-472F-9AFA-14FE16A42DD0}" type="pres">
      <dgm:prSet presAssocID="{29CD686A-33F9-4270-BA67-3D5FE2D8F4FF}" presName="levelTx" presStyleLbl="revTx" presStyleIdx="0" presStyleCnt="0">
        <dgm:presLayoutVars>
          <dgm:chMax val="1"/>
          <dgm:bulletEnabled val="1"/>
        </dgm:presLayoutVars>
      </dgm:prSet>
      <dgm:spPr/>
      <dgm:t>
        <a:bodyPr/>
        <a:lstStyle/>
        <a:p>
          <a:endParaRPr kumimoji="1" lang="ja-JP" altLang="en-US"/>
        </a:p>
      </dgm:t>
    </dgm:pt>
  </dgm:ptLst>
  <dgm:cxnLst>
    <dgm:cxn modelId="{44CDF809-FEF1-4D49-807D-CEE16FD88A16}" srcId="{63881244-42FC-403D-8641-77FDC7B7CE1F}" destId="{6DD70162-CA44-4875-9254-3E448E6A2118}" srcOrd="0" destOrd="0" parTransId="{5CB090A4-07BA-4315-96B3-A8BDAD74995D}" sibTransId="{6913A794-4DD4-4D69-9EE2-48D5B486CA01}"/>
    <dgm:cxn modelId="{AB04B9A7-B201-431E-8EEF-3A1F5CE16658}" type="presOf" srcId="{6DD70162-CA44-4875-9254-3E448E6A2118}" destId="{27FF92A6-8F07-4C28-BD8C-19418C8A1D8D}" srcOrd="1" destOrd="0" presId="urn:microsoft.com/office/officeart/2005/8/layout/pyramid1"/>
    <dgm:cxn modelId="{D6800766-5A3C-44C4-9FFE-9401524BCF86}" srcId="{63881244-42FC-403D-8641-77FDC7B7CE1F}" destId="{29CD686A-33F9-4270-BA67-3D5FE2D8F4FF}" srcOrd="2" destOrd="0" parTransId="{E1AC0138-51FF-4C75-A156-1D1B39F65B02}" sibTransId="{0E9F0595-86E5-4381-A054-BC4573752978}"/>
    <dgm:cxn modelId="{9F10AC0E-4668-4984-AC83-1EB49DA5F70A}" srcId="{63881244-42FC-403D-8641-77FDC7B7CE1F}" destId="{3AA403A1-0260-4014-A795-791FBF602B8A}" srcOrd="1" destOrd="0" parTransId="{74D1CCA2-DC25-4FA8-A921-84B3E4CBA33E}" sibTransId="{E07BA4C3-23EF-4E21-AB89-CEDB84BADEA2}"/>
    <dgm:cxn modelId="{061757D6-2E28-4E9A-829A-65501AB6D719}" type="presOf" srcId="{29CD686A-33F9-4270-BA67-3D5FE2D8F4FF}" destId="{ACE59B3F-9332-472F-9AFA-14FE16A42DD0}" srcOrd="1" destOrd="0" presId="urn:microsoft.com/office/officeart/2005/8/layout/pyramid1"/>
    <dgm:cxn modelId="{2A76595B-E871-4666-B6F0-1DCE4F073B37}" type="presOf" srcId="{29CD686A-33F9-4270-BA67-3D5FE2D8F4FF}" destId="{5AE34132-9021-45D7-A318-E4B291A628BB}" srcOrd="0" destOrd="0" presId="urn:microsoft.com/office/officeart/2005/8/layout/pyramid1"/>
    <dgm:cxn modelId="{2BF93F5A-908A-4EDF-B91C-A6653B56C62F}" type="presOf" srcId="{3AA403A1-0260-4014-A795-791FBF602B8A}" destId="{8C4215C1-E475-461A-9512-3B18442CEF51}" srcOrd="1" destOrd="0" presId="urn:microsoft.com/office/officeart/2005/8/layout/pyramid1"/>
    <dgm:cxn modelId="{F9E27E89-C5AF-46B6-9489-EE67EF818101}" type="presOf" srcId="{3AA403A1-0260-4014-A795-791FBF602B8A}" destId="{517C958A-30EB-4AAD-8A8A-D673A6BC408F}" srcOrd="0" destOrd="0" presId="urn:microsoft.com/office/officeart/2005/8/layout/pyramid1"/>
    <dgm:cxn modelId="{969A1FEA-7022-404B-A17E-E215F57AC6A3}" type="presOf" srcId="{6DD70162-CA44-4875-9254-3E448E6A2118}" destId="{C4257242-9941-4A64-8E0E-D6695874F6FE}" srcOrd="0" destOrd="0" presId="urn:microsoft.com/office/officeart/2005/8/layout/pyramid1"/>
    <dgm:cxn modelId="{FF2E24FB-F11F-47E9-AC44-AFB0D7D76721}" type="presOf" srcId="{63881244-42FC-403D-8641-77FDC7B7CE1F}" destId="{AAE40444-5F77-4019-AFB3-622BB932F55A}" srcOrd="0" destOrd="0" presId="urn:microsoft.com/office/officeart/2005/8/layout/pyramid1"/>
    <dgm:cxn modelId="{6C2C4B19-ABE6-4E46-926A-317DC080E855}" type="presParOf" srcId="{AAE40444-5F77-4019-AFB3-622BB932F55A}" destId="{E1F21EF1-D6EB-486A-BFBA-AFFB937D6A27}" srcOrd="0" destOrd="0" presId="urn:microsoft.com/office/officeart/2005/8/layout/pyramid1"/>
    <dgm:cxn modelId="{DC7C0456-2EE4-4B65-81A7-652D147C4ADA}" type="presParOf" srcId="{E1F21EF1-D6EB-486A-BFBA-AFFB937D6A27}" destId="{C4257242-9941-4A64-8E0E-D6695874F6FE}" srcOrd="0" destOrd="0" presId="urn:microsoft.com/office/officeart/2005/8/layout/pyramid1"/>
    <dgm:cxn modelId="{45DA5A22-1D72-4E05-A48C-35BD72D64F32}" type="presParOf" srcId="{E1F21EF1-D6EB-486A-BFBA-AFFB937D6A27}" destId="{27FF92A6-8F07-4C28-BD8C-19418C8A1D8D}" srcOrd="1" destOrd="0" presId="urn:microsoft.com/office/officeart/2005/8/layout/pyramid1"/>
    <dgm:cxn modelId="{D6C49517-7F15-4F86-8D24-E02F37545C92}" type="presParOf" srcId="{AAE40444-5F77-4019-AFB3-622BB932F55A}" destId="{C2DCF850-30E1-45AC-8D72-0D91810A791F}" srcOrd="1" destOrd="0" presId="urn:microsoft.com/office/officeart/2005/8/layout/pyramid1"/>
    <dgm:cxn modelId="{AB45702D-D84F-414E-9DA9-9A74F8A16A8E}" type="presParOf" srcId="{C2DCF850-30E1-45AC-8D72-0D91810A791F}" destId="{517C958A-30EB-4AAD-8A8A-D673A6BC408F}" srcOrd="0" destOrd="0" presId="urn:microsoft.com/office/officeart/2005/8/layout/pyramid1"/>
    <dgm:cxn modelId="{B5D6B16A-E6B7-44B4-B2D3-223B990402AB}" type="presParOf" srcId="{C2DCF850-30E1-45AC-8D72-0D91810A791F}" destId="{8C4215C1-E475-461A-9512-3B18442CEF51}" srcOrd="1" destOrd="0" presId="urn:microsoft.com/office/officeart/2005/8/layout/pyramid1"/>
    <dgm:cxn modelId="{8CF90EAA-E7D0-46F7-A1AB-430097753CEE}" type="presParOf" srcId="{AAE40444-5F77-4019-AFB3-622BB932F55A}" destId="{A1779471-723C-44AF-9314-FE37756CFCDB}" srcOrd="2" destOrd="0" presId="urn:microsoft.com/office/officeart/2005/8/layout/pyramid1"/>
    <dgm:cxn modelId="{45F36EBD-E9C0-450B-A0BB-93EB5B4C03EE}" type="presParOf" srcId="{A1779471-723C-44AF-9314-FE37756CFCDB}" destId="{5AE34132-9021-45D7-A318-E4B291A628BB}" srcOrd="0" destOrd="0" presId="urn:microsoft.com/office/officeart/2005/8/layout/pyramid1"/>
    <dgm:cxn modelId="{6D0AAEC1-6612-4EF4-B715-8F52C63ADF17}" type="presParOf" srcId="{A1779471-723C-44AF-9314-FE37756CFCDB}" destId="{ACE59B3F-9332-472F-9AFA-14FE16A42DD0}"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3881244-42FC-403D-8641-77FDC7B7CE1F}" type="doc">
      <dgm:prSet loTypeId="urn:microsoft.com/office/officeart/2005/8/layout/pyramid1" loCatId="pyramid" qsTypeId="urn:microsoft.com/office/officeart/2005/8/quickstyle/3d1" qsCatId="3D" csTypeId="urn:microsoft.com/office/officeart/2005/8/colors/colorful4" csCatId="colorful" phldr="1"/>
      <dgm:spPr/>
    </dgm:pt>
    <dgm:pt modelId="{6DD70162-CA44-4875-9254-3E448E6A2118}">
      <dgm:prSet phldrT="[テキスト]" custT="1"/>
      <dgm:spPr>
        <a:solidFill>
          <a:srgbClr val="FF0000">
            <a:alpha val="50000"/>
          </a:srgbClr>
        </a:solidFill>
        <a:ln>
          <a:solidFill>
            <a:srgbClr val="FF0000"/>
          </a:solidFill>
        </a:ln>
      </dgm:spPr>
      <dgm:t>
        <a:bodyPr/>
        <a:lstStyle/>
        <a:p>
          <a:endParaRPr kumimoji="1" lang="en-US" altLang="ja-JP" sz="1600" dirty="0" smtClean="0">
            <a:latin typeface="UD デジタル 教科書体 N-B" panose="02020700000000000000" pitchFamily="17" charset="-128"/>
            <a:ea typeface="UD デジタル 教科書体 N-B" panose="02020700000000000000" pitchFamily="17" charset="-128"/>
          </a:endParaRPr>
        </a:p>
        <a:p>
          <a:r>
            <a:rPr kumimoji="1" lang="ja-JP" altLang="en-US" sz="2000" dirty="0" smtClean="0">
              <a:latin typeface="UD デジタル 教科書体 N-B" panose="02020700000000000000" pitchFamily="17" charset="-128"/>
              <a:ea typeface="UD デジタル 教科書体 N-B" panose="02020700000000000000" pitchFamily="17" charset="-128"/>
            </a:rPr>
            <a:t>自殺</a:t>
          </a:r>
          <a:endParaRPr kumimoji="1" lang="en-US" altLang="ja-JP" sz="2000" dirty="0" smtClean="0">
            <a:latin typeface="UD デジタル 教科書体 N-B" panose="02020700000000000000" pitchFamily="17" charset="-128"/>
            <a:ea typeface="UD デジタル 教科書体 N-B" panose="02020700000000000000" pitchFamily="17" charset="-128"/>
          </a:endParaRPr>
        </a:p>
        <a:p>
          <a:r>
            <a:rPr kumimoji="1" lang="ja-JP" altLang="en-US" sz="2000" dirty="0" smtClean="0">
              <a:latin typeface="UD デジタル 教科書体 N-B" panose="02020700000000000000" pitchFamily="17" charset="-128"/>
              <a:ea typeface="UD デジタル 教科書体 N-B" panose="02020700000000000000" pitchFamily="17" charset="-128"/>
            </a:rPr>
            <a:t>予防教育</a:t>
          </a:r>
          <a:endParaRPr kumimoji="1" lang="ja-JP" altLang="en-US" sz="2000" dirty="0">
            <a:latin typeface="UD デジタル 教科書体 N-B" panose="02020700000000000000" pitchFamily="17" charset="-128"/>
            <a:ea typeface="UD デジタル 教科書体 N-B" panose="02020700000000000000" pitchFamily="17" charset="-128"/>
          </a:endParaRPr>
        </a:p>
      </dgm:t>
    </dgm:pt>
    <dgm:pt modelId="{5CB090A4-07BA-4315-96B3-A8BDAD74995D}" type="parTrans" cxnId="{44CDF809-FEF1-4D49-807D-CEE16FD88A1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6913A794-4DD4-4D69-9EE2-48D5B486CA01}" type="sibTrans" cxnId="{44CDF809-FEF1-4D49-807D-CEE16FD88A1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3AA403A1-0260-4014-A795-791FBF602B8A}">
      <dgm:prSet phldrT="[テキスト]" custT="1"/>
      <dgm:spPr>
        <a:solidFill>
          <a:schemeClr val="bg1">
            <a:lumMod val="95000"/>
          </a:schemeClr>
        </a:solidFill>
        <a:ln w="19050">
          <a:solidFill>
            <a:schemeClr val="tx1"/>
          </a:solidFill>
        </a:ln>
      </dgm:spPr>
      <dgm:t>
        <a:bodyPr/>
        <a:lstStyle/>
        <a:p>
          <a:pPr>
            <a:spcAft>
              <a:spcPts val="600"/>
            </a:spcAft>
          </a:pPr>
          <a:r>
            <a:rPr kumimoji="1" lang="ja-JP" altLang="en-US" sz="1400" b="1"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下地づくりの</a:t>
          </a:r>
          <a:endParaRPr kumimoji="1" lang="en-US" altLang="ja-JP" sz="1400" b="1"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a:p>
          <a:pPr>
            <a:spcAft>
              <a:spcPts val="600"/>
            </a:spcAft>
          </a:pPr>
          <a:r>
            <a:rPr kumimoji="1" lang="ja-JP" altLang="en-US" sz="1400" b="1"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授業</a:t>
          </a:r>
          <a:endParaRPr kumimoji="1" lang="ja-JP" altLang="en-US" sz="1400" b="1" dirty="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dgm:t>
    </dgm:pt>
    <dgm:pt modelId="{74D1CCA2-DC25-4FA8-A921-84B3E4CBA33E}" type="parTrans" cxnId="{9F10AC0E-4668-4984-AC83-1EB49DA5F70A}">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E07BA4C3-23EF-4E21-AB89-CEDB84BADEA2}" type="sibTrans" cxnId="{9F10AC0E-4668-4984-AC83-1EB49DA5F70A}">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29CD686A-33F9-4270-BA67-3D5FE2D8F4FF}">
      <dgm:prSet phldrT="[テキスト]" custT="1"/>
      <dgm:spPr>
        <a:solidFill>
          <a:schemeClr val="bg1">
            <a:lumMod val="95000"/>
          </a:schemeClr>
        </a:solidFill>
        <a:ln w="12700">
          <a:solidFill>
            <a:schemeClr val="tx1"/>
          </a:solidFill>
        </a:ln>
      </dgm:spPr>
      <dgm:t>
        <a:bodyPr/>
        <a:lstStyle/>
        <a:p>
          <a:pPr>
            <a:spcAft>
              <a:spcPts val="600"/>
            </a:spcAft>
          </a:pPr>
          <a:r>
            <a:rPr kumimoji="1" lang="ja-JP" altLang="en-US" sz="14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安心安全な</a:t>
          </a:r>
          <a:endParaRPr kumimoji="1" lang="en-US" altLang="ja-JP" sz="14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a:p>
          <a:pPr>
            <a:spcAft>
              <a:spcPts val="600"/>
            </a:spcAft>
          </a:pPr>
          <a:r>
            <a:rPr kumimoji="1" lang="ja-JP" altLang="en-US" sz="14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学校環境</a:t>
          </a:r>
          <a:endParaRPr kumimoji="1" lang="ja-JP" altLang="en-US" sz="1400" dirty="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dgm:t>
    </dgm:pt>
    <dgm:pt modelId="{E1AC0138-51FF-4C75-A156-1D1B39F65B02}" type="parTrans" cxnId="{D6800766-5A3C-44C4-9FFE-9401524BCF8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0E9F0595-86E5-4381-A054-BC4573752978}" type="sibTrans" cxnId="{D6800766-5A3C-44C4-9FFE-9401524BCF8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AAE40444-5F77-4019-AFB3-622BB932F55A}" type="pres">
      <dgm:prSet presAssocID="{63881244-42FC-403D-8641-77FDC7B7CE1F}" presName="Name0" presStyleCnt="0">
        <dgm:presLayoutVars>
          <dgm:dir/>
          <dgm:animLvl val="lvl"/>
          <dgm:resizeHandles val="exact"/>
        </dgm:presLayoutVars>
      </dgm:prSet>
      <dgm:spPr/>
    </dgm:pt>
    <dgm:pt modelId="{E1F21EF1-D6EB-486A-BFBA-AFFB937D6A27}" type="pres">
      <dgm:prSet presAssocID="{6DD70162-CA44-4875-9254-3E448E6A2118}" presName="Name8" presStyleCnt="0"/>
      <dgm:spPr/>
    </dgm:pt>
    <dgm:pt modelId="{C4257242-9941-4A64-8E0E-D6695874F6FE}" type="pres">
      <dgm:prSet presAssocID="{6DD70162-CA44-4875-9254-3E448E6A2118}" presName="level" presStyleLbl="node1" presStyleIdx="0" presStyleCnt="3" custScaleY="73544">
        <dgm:presLayoutVars>
          <dgm:chMax val="1"/>
          <dgm:bulletEnabled val="1"/>
        </dgm:presLayoutVars>
      </dgm:prSet>
      <dgm:spPr/>
      <dgm:t>
        <a:bodyPr/>
        <a:lstStyle/>
        <a:p>
          <a:endParaRPr kumimoji="1" lang="ja-JP" altLang="en-US"/>
        </a:p>
      </dgm:t>
    </dgm:pt>
    <dgm:pt modelId="{27FF92A6-8F07-4C28-BD8C-19418C8A1D8D}" type="pres">
      <dgm:prSet presAssocID="{6DD70162-CA44-4875-9254-3E448E6A2118}" presName="levelTx" presStyleLbl="revTx" presStyleIdx="0" presStyleCnt="0">
        <dgm:presLayoutVars>
          <dgm:chMax val="1"/>
          <dgm:bulletEnabled val="1"/>
        </dgm:presLayoutVars>
      </dgm:prSet>
      <dgm:spPr/>
      <dgm:t>
        <a:bodyPr/>
        <a:lstStyle/>
        <a:p>
          <a:endParaRPr kumimoji="1" lang="ja-JP" altLang="en-US"/>
        </a:p>
      </dgm:t>
    </dgm:pt>
    <dgm:pt modelId="{C2DCF850-30E1-45AC-8D72-0D91810A791F}" type="pres">
      <dgm:prSet presAssocID="{3AA403A1-0260-4014-A795-791FBF602B8A}" presName="Name8" presStyleCnt="0"/>
      <dgm:spPr/>
    </dgm:pt>
    <dgm:pt modelId="{517C958A-30EB-4AAD-8A8A-D673A6BC408F}" type="pres">
      <dgm:prSet presAssocID="{3AA403A1-0260-4014-A795-791FBF602B8A}" presName="level" presStyleLbl="node1" presStyleIdx="1" presStyleCnt="3" custScaleX="101874" custScaleY="32684" custLinFactNeighborY="1413">
        <dgm:presLayoutVars>
          <dgm:chMax val="1"/>
          <dgm:bulletEnabled val="1"/>
        </dgm:presLayoutVars>
      </dgm:prSet>
      <dgm:spPr/>
      <dgm:t>
        <a:bodyPr/>
        <a:lstStyle/>
        <a:p>
          <a:endParaRPr kumimoji="1" lang="ja-JP" altLang="en-US"/>
        </a:p>
      </dgm:t>
    </dgm:pt>
    <dgm:pt modelId="{8C4215C1-E475-461A-9512-3B18442CEF51}" type="pres">
      <dgm:prSet presAssocID="{3AA403A1-0260-4014-A795-791FBF602B8A}" presName="levelTx" presStyleLbl="revTx" presStyleIdx="0" presStyleCnt="0">
        <dgm:presLayoutVars>
          <dgm:chMax val="1"/>
          <dgm:bulletEnabled val="1"/>
        </dgm:presLayoutVars>
      </dgm:prSet>
      <dgm:spPr/>
      <dgm:t>
        <a:bodyPr/>
        <a:lstStyle/>
        <a:p>
          <a:endParaRPr kumimoji="1" lang="ja-JP" altLang="en-US"/>
        </a:p>
      </dgm:t>
    </dgm:pt>
    <dgm:pt modelId="{A1779471-723C-44AF-9314-FE37756CFCDB}" type="pres">
      <dgm:prSet presAssocID="{29CD686A-33F9-4270-BA67-3D5FE2D8F4FF}" presName="Name8" presStyleCnt="0"/>
      <dgm:spPr/>
    </dgm:pt>
    <dgm:pt modelId="{5AE34132-9021-45D7-A318-E4B291A628BB}" type="pres">
      <dgm:prSet presAssocID="{29CD686A-33F9-4270-BA67-3D5FE2D8F4FF}" presName="level" presStyleLbl="node1" presStyleIdx="2" presStyleCnt="3" custScaleY="35929" custLinFactNeighborX="2447" custLinFactNeighborY="940">
        <dgm:presLayoutVars>
          <dgm:chMax val="1"/>
          <dgm:bulletEnabled val="1"/>
        </dgm:presLayoutVars>
      </dgm:prSet>
      <dgm:spPr/>
      <dgm:t>
        <a:bodyPr/>
        <a:lstStyle/>
        <a:p>
          <a:endParaRPr kumimoji="1" lang="ja-JP" altLang="en-US"/>
        </a:p>
      </dgm:t>
    </dgm:pt>
    <dgm:pt modelId="{ACE59B3F-9332-472F-9AFA-14FE16A42DD0}" type="pres">
      <dgm:prSet presAssocID="{29CD686A-33F9-4270-BA67-3D5FE2D8F4FF}" presName="levelTx" presStyleLbl="revTx" presStyleIdx="0" presStyleCnt="0">
        <dgm:presLayoutVars>
          <dgm:chMax val="1"/>
          <dgm:bulletEnabled val="1"/>
        </dgm:presLayoutVars>
      </dgm:prSet>
      <dgm:spPr/>
      <dgm:t>
        <a:bodyPr/>
        <a:lstStyle/>
        <a:p>
          <a:endParaRPr kumimoji="1" lang="ja-JP" altLang="en-US"/>
        </a:p>
      </dgm:t>
    </dgm:pt>
  </dgm:ptLst>
  <dgm:cxnLst>
    <dgm:cxn modelId="{44CDF809-FEF1-4D49-807D-CEE16FD88A16}" srcId="{63881244-42FC-403D-8641-77FDC7B7CE1F}" destId="{6DD70162-CA44-4875-9254-3E448E6A2118}" srcOrd="0" destOrd="0" parTransId="{5CB090A4-07BA-4315-96B3-A8BDAD74995D}" sibTransId="{6913A794-4DD4-4D69-9EE2-48D5B486CA01}"/>
    <dgm:cxn modelId="{D6800766-5A3C-44C4-9FFE-9401524BCF86}" srcId="{63881244-42FC-403D-8641-77FDC7B7CE1F}" destId="{29CD686A-33F9-4270-BA67-3D5FE2D8F4FF}" srcOrd="2" destOrd="0" parTransId="{E1AC0138-51FF-4C75-A156-1D1B39F65B02}" sibTransId="{0E9F0595-86E5-4381-A054-BC4573752978}"/>
    <dgm:cxn modelId="{68C8A21E-12EF-4B7F-BF0A-B9EA1F64289D}" type="presOf" srcId="{63881244-42FC-403D-8641-77FDC7B7CE1F}" destId="{AAE40444-5F77-4019-AFB3-622BB932F55A}" srcOrd="0" destOrd="0" presId="urn:microsoft.com/office/officeart/2005/8/layout/pyramid1"/>
    <dgm:cxn modelId="{FCD6A50D-4D1D-435B-87A4-2B18E6CF6A86}" type="presOf" srcId="{6DD70162-CA44-4875-9254-3E448E6A2118}" destId="{C4257242-9941-4A64-8E0E-D6695874F6FE}" srcOrd="0" destOrd="0" presId="urn:microsoft.com/office/officeart/2005/8/layout/pyramid1"/>
    <dgm:cxn modelId="{9F10AC0E-4668-4984-AC83-1EB49DA5F70A}" srcId="{63881244-42FC-403D-8641-77FDC7B7CE1F}" destId="{3AA403A1-0260-4014-A795-791FBF602B8A}" srcOrd="1" destOrd="0" parTransId="{74D1CCA2-DC25-4FA8-A921-84B3E4CBA33E}" sibTransId="{E07BA4C3-23EF-4E21-AB89-CEDB84BADEA2}"/>
    <dgm:cxn modelId="{0EEB99F6-32A6-45F3-A035-534C8BE2956E}" type="presOf" srcId="{3AA403A1-0260-4014-A795-791FBF602B8A}" destId="{517C958A-30EB-4AAD-8A8A-D673A6BC408F}" srcOrd="0" destOrd="0" presId="urn:microsoft.com/office/officeart/2005/8/layout/pyramid1"/>
    <dgm:cxn modelId="{836F2B6F-2DE3-458A-B644-9D54EA382DE7}" type="presOf" srcId="{29CD686A-33F9-4270-BA67-3D5FE2D8F4FF}" destId="{5AE34132-9021-45D7-A318-E4B291A628BB}" srcOrd="0" destOrd="0" presId="urn:microsoft.com/office/officeart/2005/8/layout/pyramid1"/>
    <dgm:cxn modelId="{808ABC4E-D014-4566-AB36-C88C79C54959}" type="presOf" srcId="{3AA403A1-0260-4014-A795-791FBF602B8A}" destId="{8C4215C1-E475-461A-9512-3B18442CEF51}" srcOrd="1" destOrd="0" presId="urn:microsoft.com/office/officeart/2005/8/layout/pyramid1"/>
    <dgm:cxn modelId="{05A9531A-6154-44A2-818B-EA9E78DDB02C}" type="presOf" srcId="{6DD70162-CA44-4875-9254-3E448E6A2118}" destId="{27FF92A6-8F07-4C28-BD8C-19418C8A1D8D}" srcOrd="1" destOrd="0" presId="urn:microsoft.com/office/officeart/2005/8/layout/pyramid1"/>
    <dgm:cxn modelId="{938F1E08-0838-43B5-B7B2-85ED32E8E99C}" type="presOf" srcId="{29CD686A-33F9-4270-BA67-3D5FE2D8F4FF}" destId="{ACE59B3F-9332-472F-9AFA-14FE16A42DD0}" srcOrd="1" destOrd="0" presId="urn:microsoft.com/office/officeart/2005/8/layout/pyramid1"/>
    <dgm:cxn modelId="{F3569841-F9CE-4A79-848C-EAE3F1D8ACC6}" type="presParOf" srcId="{AAE40444-5F77-4019-AFB3-622BB932F55A}" destId="{E1F21EF1-D6EB-486A-BFBA-AFFB937D6A27}" srcOrd="0" destOrd="0" presId="urn:microsoft.com/office/officeart/2005/8/layout/pyramid1"/>
    <dgm:cxn modelId="{8FB1F831-2D08-49FF-8D33-591AE965C47D}" type="presParOf" srcId="{E1F21EF1-D6EB-486A-BFBA-AFFB937D6A27}" destId="{C4257242-9941-4A64-8E0E-D6695874F6FE}" srcOrd="0" destOrd="0" presId="urn:microsoft.com/office/officeart/2005/8/layout/pyramid1"/>
    <dgm:cxn modelId="{41C14603-BAE8-4C88-A901-05F02D7BE1BB}" type="presParOf" srcId="{E1F21EF1-D6EB-486A-BFBA-AFFB937D6A27}" destId="{27FF92A6-8F07-4C28-BD8C-19418C8A1D8D}" srcOrd="1" destOrd="0" presId="urn:microsoft.com/office/officeart/2005/8/layout/pyramid1"/>
    <dgm:cxn modelId="{9CAA6518-B615-4780-9EF3-56223CE469EF}" type="presParOf" srcId="{AAE40444-5F77-4019-AFB3-622BB932F55A}" destId="{C2DCF850-30E1-45AC-8D72-0D91810A791F}" srcOrd="1" destOrd="0" presId="urn:microsoft.com/office/officeart/2005/8/layout/pyramid1"/>
    <dgm:cxn modelId="{09EF0A04-1747-4F58-9C77-E34688B39537}" type="presParOf" srcId="{C2DCF850-30E1-45AC-8D72-0D91810A791F}" destId="{517C958A-30EB-4AAD-8A8A-D673A6BC408F}" srcOrd="0" destOrd="0" presId="urn:microsoft.com/office/officeart/2005/8/layout/pyramid1"/>
    <dgm:cxn modelId="{233BCD79-E27B-4110-B38B-D1A3FF613877}" type="presParOf" srcId="{C2DCF850-30E1-45AC-8D72-0D91810A791F}" destId="{8C4215C1-E475-461A-9512-3B18442CEF51}" srcOrd="1" destOrd="0" presId="urn:microsoft.com/office/officeart/2005/8/layout/pyramid1"/>
    <dgm:cxn modelId="{17EEEBC4-C861-436C-95AF-75FB241B61F2}" type="presParOf" srcId="{AAE40444-5F77-4019-AFB3-622BB932F55A}" destId="{A1779471-723C-44AF-9314-FE37756CFCDB}" srcOrd="2" destOrd="0" presId="urn:microsoft.com/office/officeart/2005/8/layout/pyramid1"/>
    <dgm:cxn modelId="{DA2ED299-2B52-480D-9D2F-C86869102C72}" type="presParOf" srcId="{A1779471-723C-44AF-9314-FE37756CFCDB}" destId="{5AE34132-9021-45D7-A318-E4B291A628BB}" srcOrd="0" destOrd="0" presId="urn:microsoft.com/office/officeart/2005/8/layout/pyramid1"/>
    <dgm:cxn modelId="{C5337212-8B70-45DD-ABC0-F887288D371A}" type="presParOf" srcId="{A1779471-723C-44AF-9314-FE37756CFCDB}" destId="{ACE59B3F-9332-472F-9AFA-14FE16A42DD0}" srcOrd="1" destOrd="0" presId="urn:microsoft.com/office/officeart/2005/8/layout/pyramid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3881244-42FC-403D-8641-77FDC7B7CE1F}" type="doc">
      <dgm:prSet loTypeId="urn:microsoft.com/office/officeart/2005/8/layout/pyramid1" loCatId="pyramid" qsTypeId="urn:microsoft.com/office/officeart/2005/8/quickstyle/3d1" qsCatId="3D" csTypeId="urn:microsoft.com/office/officeart/2005/8/colors/colorful4" csCatId="colorful" phldr="1"/>
      <dgm:spPr/>
    </dgm:pt>
    <dgm:pt modelId="{6DD70162-CA44-4875-9254-3E448E6A2118}">
      <dgm:prSet phldrT="[テキスト]" custT="1"/>
      <dgm:spPr>
        <a:solidFill>
          <a:srgbClr val="FF0000">
            <a:alpha val="50000"/>
          </a:srgbClr>
        </a:solidFill>
        <a:ln>
          <a:solidFill>
            <a:srgbClr val="FF0000"/>
          </a:solidFill>
        </a:ln>
      </dgm:spPr>
      <dgm:t>
        <a:bodyPr/>
        <a:lstStyle/>
        <a:p>
          <a:endParaRPr kumimoji="1" lang="en-US" altLang="ja-JP" sz="2400" dirty="0" smtClean="0">
            <a:latin typeface="UD デジタル 教科書体 N-B" panose="02020700000000000000" pitchFamily="17" charset="-128"/>
            <a:ea typeface="UD デジタル 教科書体 N-B" panose="02020700000000000000" pitchFamily="17" charset="-128"/>
          </a:endParaRPr>
        </a:p>
        <a:p>
          <a:r>
            <a:rPr kumimoji="1" lang="ja-JP" altLang="en-US" sz="2800" dirty="0" smtClean="0">
              <a:latin typeface="UD デジタル 教科書体 N-B" panose="02020700000000000000" pitchFamily="17" charset="-128"/>
              <a:ea typeface="UD デジタル 教科書体 N-B" panose="02020700000000000000" pitchFamily="17" charset="-128"/>
            </a:rPr>
            <a:t>自殺</a:t>
          </a:r>
          <a:endParaRPr kumimoji="1" lang="en-US" altLang="ja-JP" sz="2800" dirty="0" smtClean="0">
            <a:latin typeface="UD デジタル 教科書体 N-B" panose="02020700000000000000" pitchFamily="17" charset="-128"/>
            <a:ea typeface="UD デジタル 教科書体 N-B" panose="02020700000000000000" pitchFamily="17" charset="-128"/>
          </a:endParaRPr>
        </a:p>
        <a:p>
          <a:r>
            <a:rPr kumimoji="1" lang="ja-JP" altLang="en-US" sz="2800" dirty="0" smtClean="0">
              <a:latin typeface="UD デジタル 教科書体 N-B" panose="02020700000000000000" pitchFamily="17" charset="-128"/>
              <a:ea typeface="UD デジタル 教科書体 N-B" panose="02020700000000000000" pitchFamily="17" charset="-128"/>
            </a:rPr>
            <a:t>予防教育</a:t>
          </a:r>
          <a:endParaRPr kumimoji="1" lang="ja-JP" altLang="en-US" sz="2800" dirty="0">
            <a:latin typeface="UD デジタル 教科書体 N-B" panose="02020700000000000000" pitchFamily="17" charset="-128"/>
            <a:ea typeface="UD デジタル 教科書体 N-B" panose="02020700000000000000" pitchFamily="17" charset="-128"/>
          </a:endParaRPr>
        </a:p>
      </dgm:t>
    </dgm:pt>
    <dgm:pt modelId="{5CB090A4-07BA-4315-96B3-A8BDAD74995D}" type="parTrans" cxnId="{44CDF809-FEF1-4D49-807D-CEE16FD88A1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6913A794-4DD4-4D69-9EE2-48D5B486CA01}" type="sibTrans" cxnId="{44CDF809-FEF1-4D49-807D-CEE16FD88A1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3AA403A1-0260-4014-A795-791FBF602B8A}">
      <dgm:prSet phldrT="[テキスト]" custT="1"/>
      <dgm:spPr>
        <a:solidFill>
          <a:schemeClr val="bg1">
            <a:lumMod val="95000"/>
          </a:schemeClr>
        </a:solidFill>
        <a:ln w="19050">
          <a:solidFill>
            <a:schemeClr val="tx1"/>
          </a:solidFill>
        </a:ln>
      </dgm:spPr>
      <dgm:t>
        <a:bodyPr/>
        <a:lstStyle/>
        <a:p>
          <a:r>
            <a:rPr kumimoji="1" lang="ja-JP" altLang="en-US" sz="1800" b="1"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下地づくりの</a:t>
          </a:r>
          <a:endParaRPr kumimoji="1" lang="en-US" altLang="ja-JP" sz="1800" b="1"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a:p>
          <a:r>
            <a:rPr kumimoji="1" lang="ja-JP" altLang="en-US" sz="1800" b="1"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授業</a:t>
          </a:r>
          <a:endParaRPr kumimoji="1" lang="ja-JP" altLang="en-US" sz="1800" b="1" dirty="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dgm:t>
    </dgm:pt>
    <dgm:pt modelId="{74D1CCA2-DC25-4FA8-A921-84B3E4CBA33E}" type="parTrans" cxnId="{9F10AC0E-4668-4984-AC83-1EB49DA5F70A}">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E07BA4C3-23EF-4E21-AB89-CEDB84BADEA2}" type="sibTrans" cxnId="{9F10AC0E-4668-4984-AC83-1EB49DA5F70A}">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29CD686A-33F9-4270-BA67-3D5FE2D8F4FF}">
      <dgm:prSet phldrT="[テキスト]" custT="1"/>
      <dgm:spPr>
        <a:solidFill>
          <a:schemeClr val="bg1">
            <a:lumMod val="95000"/>
          </a:schemeClr>
        </a:solidFill>
        <a:ln w="12700">
          <a:solidFill>
            <a:schemeClr val="tx1"/>
          </a:solidFill>
        </a:ln>
      </dgm:spPr>
      <dgm:t>
        <a:bodyPr/>
        <a:lstStyle/>
        <a:p>
          <a:pPr>
            <a:spcAft>
              <a:spcPts val="600"/>
            </a:spcAft>
          </a:pPr>
          <a:r>
            <a:rPr kumimoji="1" lang="ja-JP" altLang="en-US" sz="20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安心安全な</a:t>
          </a:r>
          <a:endParaRPr kumimoji="1" lang="en-US" altLang="ja-JP" sz="20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a:p>
          <a:pPr>
            <a:spcAft>
              <a:spcPts val="600"/>
            </a:spcAft>
          </a:pPr>
          <a:r>
            <a:rPr kumimoji="1" lang="ja-JP" altLang="en-US" sz="20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学校環境</a:t>
          </a:r>
          <a:endParaRPr kumimoji="1" lang="ja-JP" altLang="en-US" sz="2000" dirty="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dgm:t>
    </dgm:pt>
    <dgm:pt modelId="{E1AC0138-51FF-4C75-A156-1D1B39F65B02}" type="parTrans" cxnId="{D6800766-5A3C-44C4-9FFE-9401524BCF8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0E9F0595-86E5-4381-A054-BC4573752978}" type="sibTrans" cxnId="{D6800766-5A3C-44C4-9FFE-9401524BCF8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AAE40444-5F77-4019-AFB3-622BB932F55A}" type="pres">
      <dgm:prSet presAssocID="{63881244-42FC-403D-8641-77FDC7B7CE1F}" presName="Name0" presStyleCnt="0">
        <dgm:presLayoutVars>
          <dgm:dir/>
          <dgm:animLvl val="lvl"/>
          <dgm:resizeHandles val="exact"/>
        </dgm:presLayoutVars>
      </dgm:prSet>
      <dgm:spPr/>
    </dgm:pt>
    <dgm:pt modelId="{E1F21EF1-D6EB-486A-BFBA-AFFB937D6A27}" type="pres">
      <dgm:prSet presAssocID="{6DD70162-CA44-4875-9254-3E448E6A2118}" presName="Name8" presStyleCnt="0"/>
      <dgm:spPr/>
    </dgm:pt>
    <dgm:pt modelId="{C4257242-9941-4A64-8E0E-D6695874F6FE}" type="pres">
      <dgm:prSet presAssocID="{6DD70162-CA44-4875-9254-3E448E6A2118}" presName="level" presStyleLbl="node1" presStyleIdx="0" presStyleCnt="3" custScaleY="73544">
        <dgm:presLayoutVars>
          <dgm:chMax val="1"/>
          <dgm:bulletEnabled val="1"/>
        </dgm:presLayoutVars>
      </dgm:prSet>
      <dgm:spPr/>
      <dgm:t>
        <a:bodyPr/>
        <a:lstStyle/>
        <a:p>
          <a:endParaRPr kumimoji="1" lang="ja-JP" altLang="en-US"/>
        </a:p>
      </dgm:t>
    </dgm:pt>
    <dgm:pt modelId="{27FF92A6-8F07-4C28-BD8C-19418C8A1D8D}" type="pres">
      <dgm:prSet presAssocID="{6DD70162-CA44-4875-9254-3E448E6A2118}" presName="levelTx" presStyleLbl="revTx" presStyleIdx="0" presStyleCnt="0">
        <dgm:presLayoutVars>
          <dgm:chMax val="1"/>
          <dgm:bulletEnabled val="1"/>
        </dgm:presLayoutVars>
      </dgm:prSet>
      <dgm:spPr/>
      <dgm:t>
        <a:bodyPr/>
        <a:lstStyle/>
        <a:p>
          <a:endParaRPr kumimoji="1" lang="ja-JP" altLang="en-US"/>
        </a:p>
      </dgm:t>
    </dgm:pt>
    <dgm:pt modelId="{C2DCF850-30E1-45AC-8D72-0D91810A791F}" type="pres">
      <dgm:prSet presAssocID="{3AA403A1-0260-4014-A795-791FBF602B8A}" presName="Name8" presStyleCnt="0"/>
      <dgm:spPr/>
    </dgm:pt>
    <dgm:pt modelId="{517C958A-30EB-4AAD-8A8A-D673A6BC408F}" type="pres">
      <dgm:prSet presAssocID="{3AA403A1-0260-4014-A795-791FBF602B8A}" presName="level" presStyleLbl="node1" presStyleIdx="1" presStyleCnt="3" custScaleX="101874" custScaleY="32684" custLinFactNeighborY="1413">
        <dgm:presLayoutVars>
          <dgm:chMax val="1"/>
          <dgm:bulletEnabled val="1"/>
        </dgm:presLayoutVars>
      </dgm:prSet>
      <dgm:spPr/>
      <dgm:t>
        <a:bodyPr/>
        <a:lstStyle/>
        <a:p>
          <a:endParaRPr kumimoji="1" lang="ja-JP" altLang="en-US"/>
        </a:p>
      </dgm:t>
    </dgm:pt>
    <dgm:pt modelId="{8C4215C1-E475-461A-9512-3B18442CEF51}" type="pres">
      <dgm:prSet presAssocID="{3AA403A1-0260-4014-A795-791FBF602B8A}" presName="levelTx" presStyleLbl="revTx" presStyleIdx="0" presStyleCnt="0">
        <dgm:presLayoutVars>
          <dgm:chMax val="1"/>
          <dgm:bulletEnabled val="1"/>
        </dgm:presLayoutVars>
      </dgm:prSet>
      <dgm:spPr/>
      <dgm:t>
        <a:bodyPr/>
        <a:lstStyle/>
        <a:p>
          <a:endParaRPr kumimoji="1" lang="ja-JP" altLang="en-US"/>
        </a:p>
      </dgm:t>
    </dgm:pt>
    <dgm:pt modelId="{A1779471-723C-44AF-9314-FE37756CFCDB}" type="pres">
      <dgm:prSet presAssocID="{29CD686A-33F9-4270-BA67-3D5FE2D8F4FF}" presName="Name8" presStyleCnt="0"/>
      <dgm:spPr/>
    </dgm:pt>
    <dgm:pt modelId="{5AE34132-9021-45D7-A318-E4B291A628BB}" type="pres">
      <dgm:prSet presAssocID="{29CD686A-33F9-4270-BA67-3D5FE2D8F4FF}" presName="level" presStyleLbl="node1" presStyleIdx="2" presStyleCnt="3" custScaleY="35929" custLinFactNeighborX="2447" custLinFactNeighborY="940">
        <dgm:presLayoutVars>
          <dgm:chMax val="1"/>
          <dgm:bulletEnabled val="1"/>
        </dgm:presLayoutVars>
      </dgm:prSet>
      <dgm:spPr/>
      <dgm:t>
        <a:bodyPr/>
        <a:lstStyle/>
        <a:p>
          <a:endParaRPr kumimoji="1" lang="ja-JP" altLang="en-US"/>
        </a:p>
      </dgm:t>
    </dgm:pt>
    <dgm:pt modelId="{ACE59B3F-9332-472F-9AFA-14FE16A42DD0}" type="pres">
      <dgm:prSet presAssocID="{29CD686A-33F9-4270-BA67-3D5FE2D8F4FF}" presName="levelTx" presStyleLbl="revTx" presStyleIdx="0" presStyleCnt="0">
        <dgm:presLayoutVars>
          <dgm:chMax val="1"/>
          <dgm:bulletEnabled val="1"/>
        </dgm:presLayoutVars>
      </dgm:prSet>
      <dgm:spPr/>
      <dgm:t>
        <a:bodyPr/>
        <a:lstStyle/>
        <a:p>
          <a:endParaRPr kumimoji="1" lang="ja-JP" altLang="en-US"/>
        </a:p>
      </dgm:t>
    </dgm:pt>
  </dgm:ptLst>
  <dgm:cxnLst>
    <dgm:cxn modelId="{44CDF809-FEF1-4D49-807D-CEE16FD88A16}" srcId="{63881244-42FC-403D-8641-77FDC7B7CE1F}" destId="{6DD70162-CA44-4875-9254-3E448E6A2118}" srcOrd="0" destOrd="0" parTransId="{5CB090A4-07BA-4315-96B3-A8BDAD74995D}" sibTransId="{6913A794-4DD4-4D69-9EE2-48D5B486CA01}"/>
    <dgm:cxn modelId="{D6800766-5A3C-44C4-9FFE-9401524BCF86}" srcId="{63881244-42FC-403D-8641-77FDC7B7CE1F}" destId="{29CD686A-33F9-4270-BA67-3D5FE2D8F4FF}" srcOrd="2" destOrd="0" parTransId="{E1AC0138-51FF-4C75-A156-1D1B39F65B02}" sibTransId="{0E9F0595-86E5-4381-A054-BC4573752978}"/>
    <dgm:cxn modelId="{68C8A21E-12EF-4B7F-BF0A-B9EA1F64289D}" type="presOf" srcId="{63881244-42FC-403D-8641-77FDC7B7CE1F}" destId="{AAE40444-5F77-4019-AFB3-622BB932F55A}" srcOrd="0" destOrd="0" presId="urn:microsoft.com/office/officeart/2005/8/layout/pyramid1"/>
    <dgm:cxn modelId="{FCD6A50D-4D1D-435B-87A4-2B18E6CF6A86}" type="presOf" srcId="{6DD70162-CA44-4875-9254-3E448E6A2118}" destId="{C4257242-9941-4A64-8E0E-D6695874F6FE}" srcOrd="0" destOrd="0" presId="urn:microsoft.com/office/officeart/2005/8/layout/pyramid1"/>
    <dgm:cxn modelId="{9F10AC0E-4668-4984-AC83-1EB49DA5F70A}" srcId="{63881244-42FC-403D-8641-77FDC7B7CE1F}" destId="{3AA403A1-0260-4014-A795-791FBF602B8A}" srcOrd="1" destOrd="0" parTransId="{74D1CCA2-DC25-4FA8-A921-84B3E4CBA33E}" sibTransId="{E07BA4C3-23EF-4E21-AB89-CEDB84BADEA2}"/>
    <dgm:cxn modelId="{0EEB99F6-32A6-45F3-A035-534C8BE2956E}" type="presOf" srcId="{3AA403A1-0260-4014-A795-791FBF602B8A}" destId="{517C958A-30EB-4AAD-8A8A-D673A6BC408F}" srcOrd="0" destOrd="0" presId="urn:microsoft.com/office/officeart/2005/8/layout/pyramid1"/>
    <dgm:cxn modelId="{836F2B6F-2DE3-458A-B644-9D54EA382DE7}" type="presOf" srcId="{29CD686A-33F9-4270-BA67-3D5FE2D8F4FF}" destId="{5AE34132-9021-45D7-A318-E4B291A628BB}" srcOrd="0" destOrd="0" presId="urn:microsoft.com/office/officeart/2005/8/layout/pyramid1"/>
    <dgm:cxn modelId="{808ABC4E-D014-4566-AB36-C88C79C54959}" type="presOf" srcId="{3AA403A1-0260-4014-A795-791FBF602B8A}" destId="{8C4215C1-E475-461A-9512-3B18442CEF51}" srcOrd="1" destOrd="0" presId="urn:microsoft.com/office/officeart/2005/8/layout/pyramid1"/>
    <dgm:cxn modelId="{05A9531A-6154-44A2-818B-EA9E78DDB02C}" type="presOf" srcId="{6DD70162-CA44-4875-9254-3E448E6A2118}" destId="{27FF92A6-8F07-4C28-BD8C-19418C8A1D8D}" srcOrd="1" destOrd="0" presId="urn:microsoft.com/office/officeart/2005/8/layout/pyramid1"/>
    <dgm:cxn modelId="{938F1E08-0838-43B5-B7B2-85ED32E8E99C}" type="presOf" srcId="{29CD686A-33F9-4270-BA67-3D5FE2D8F4FF}" destId="{ACE59B3F-9332-472F-9AFA-14FE16A42DD0}" srcOrd="1" destOrd="0" presId="urn:microsoft.com/office/officeart/2005/8/layout/pyramid1"/>
    <dgm:cxn modelId="{F3569841-F9CE-4A79-848C-EAE3F1D8ACC6}" type="presParOf" srcId="{AAE40444-5F77-4019-AFB3-622BB932F55A}" destId="{E1F21EF1-D6EB-486A-BFBA-AFFB937D6A27}" srcOrd="0" destOrd="0" presId="urn:microsoft.com/office/officeart/2005/8/layout/pyramid1"/>
    <dgm:cxn modelId="{8FB1F831-2D08-49FF-8D33-591AE965C47D}" type="presParOf" srcId="{E1F21EF1-D6EB-486A-BFBA-AFFB937D6A27}" destId="{C4257242-9941-4A64-8E0E-D6695874F6FE}" srcOrd="0" destOrd="0" presId="urn:microsoft.com/office/officeart/2005/8/layout/pyramid1"/>
    <dgm:cxn modelId="{41C14603-BAE8-4C88-A901-05F02D7BE1BB}" type="presParOf" srcId="{E1F21EF1-D6EB-486A-BFBA-AFFB937D6A27}" destId="{27FF92A6-8F07-4C28-BD8C-19418C8A1D8D}" srcOrd="1" destOrd="0" presId="urn:microsoft.com/office/officeart/2005/8/layout/pyramid1"/>
    <dgm:cxn modelId="{9CAA6518-B615-4780-9EF3-56223CE469EF}" type="presParOf" srcId="{AAE40444-5F77-4019-AFB3-622BB932F55A}" destId="{C2DCF850-30E1-45AC-8D72-0D91810A791F}" srcOrd="1" destOrd="0" presId="urn:microsoft.com/office/officeart/2005/8/layout/pyramid1"/>
    <dgm:cxn modelId="{09EF0A04-1747-4F58-9C77-E34688B39537}" type="presParOf" srcId="{C2DCF850-30E1-45AC-8D72-0D91810A791F}" destId="{517C958A-30EB-4AAD-8A8A-D673A6BC408F}" srcOrd="0" destOrd="0" presId="urn:microsoft.com/office/officeart/2005/8/layout/pyramid1"/>
    <dgm:cxn modelId="{233BCD79-E27B-4110-B38B-D1A3FF613877}" type="presParOf" srcId="{C2DCF850-30E1-45AC-8D72-0D91810A791F}" destId="{8C4215C1-E475-461A-9512-3B18442CEF51}" srcOrd="1" destOrd="0" presId="urn:microsoft.com/office/officeart/2005/8/layout/pyramid1"/>
    <dgm:cxn modelId="{17EEEBC4-C861-436C-95AF-75FB241B61F2}" type="presParOf" srcId="{AAE40444-5F77-4019-AFB3-622BB932F55A}" destId="{A1779471-723C-44AF-9314-FE37756CFCDB}" srcOrd="2" destOrd="0" presId="urn:microsoft.com/office/officeart/2005/8/layout/pyramid1"/>
    <dgm:cxn modelId="{DA2ED299-2B52-480D-9D2F-C86869102C72}" type="presParOf" srcId="{A1779471-723C-44AF-9314-FE37756CFCDB}" destId="{5AE34132-9021-45D7-A318-E4B291A628BB}" srcOrd="0" destOrd="0" presId="urn:microsoft.com/office/officeart/2005/8/layout/pyramid1"/>
    <dgm:cxn modelId="{C5337212-8B70-45DD-ABC0-F887288D371A}" type="presParOf" srcId="{A1779471-723C-44AF-9314-FE37756CFCDB}" destId="{ACE59B3F-9332-472F-9AFA-14FE16A42DD0}"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257242-9941-4A64-8E0E-D6695874F6FE}">
      <dsp:nvSpPr>
        <dsp:cNvPr id="0" name=""/>
        <dsp:cNvSpPr/>
      </dsp:nvSpPr>
      <dsp:spPr>
        <a:xfrm>
          <a:off x="1191194" y="0"/>
          <a:ext cx="2553603" cy="2539435"/>
        </a:xfrm>
        <a:prstGeom prst="trapezoid">
          <a:avLst>
            <a:gd name="adj" fmla="val 50279"/>
          </a:avLst>
        </a:prstGeom>
        <a:solidFill>
          <a:schemeClr val="bg1">
            <a:lumMod val="95000"/>
          </a:schemeClr>
        </a:solidFill>
        <a:ln>
          <a:solidFill>
            <a:schemeClr val="bg1">
              <a:lumMod val="50000"/>
            </a:schemeClr>
          </a:solid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endParaRPr kumimoji="1" lang="en-US" altLang="ja-JP" sz="4000" kern="1200" dirty="0" smtClean="0">
            <a:latin typeface="UD デジタル 教科書体 N-B" panose="02020700000000000000" pitchFamily="17" charset="-128"/>
            <a:ea typeface="UD デジタル 教科書体 N-B" panose="02020700000000000000" pitchFamily="17" charset="-128"/>
          </a:endParaRPr>
        </a:p>
        <a:p>
          <a:pPr lvl="0" algn="ctr" defTabSz="1778000">
            <a:lnSpc>
              <a:spcPct val="90000"/>
            </a:lnSpc>
            <a:spcBef>
              <a:spcPct val="0"/>
            </a:spcBef>
            <a:spcAft>
              <a:spcPct val="35000"/>
            </a:spcAft>
          </a:pPr>
          <a:r>
            <a:rPr kumimoji="1" lang="ja-JP" altLang="en-US" sz="4000"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自殺</a:t>
          </a:r>
          <a:endParaRPr kumimoji="1" lang="en-US" altLang="ja-JP" sz="4000"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a:p>
          <a:pPr lvl="0" algn="ctr" defTabSz="1778000">
            <a:lnSpc>
              <a:spcPct val="90000"/>
            </a:lnSpc>
            <a:spcBef>
              <a:spcPct val="0"/>
            </a:spcBef>
            <a:spcAft>
              <a:spcPct val="35000"/>
            </a:spcAft>
          </a:pPr>
          <a:r>
            <a:rPr kumimoji="1" lang="ja-JP" altLang="en-US" sz="4000"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予防教育</a:t>
          </a:r>
          <a:endParaRPr kumimoji="1" lang="ja-JP" altLang="en-US" sz="4000" kern="1200" dirty="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dsp:txBody>
      <dsp:txXfrm>
        <a:off x="1191194" y="0"/>
        <a:ext cx="2553603" cy="2539435"/>
      </dsp:txXfrm>
    </dsp:sp>
    <dsp:sp modelId="{517C958A-30EB-4AAD-8A8A-D673A6BC408F}">
      <dsp:nvSpPr>
        <dsp:cNvPr id="0" name=""/>
        <dsp:cNvSpPr/>
      </dsp:nvSpPr>
      <dsp:spPr>
        <a:xfrm>
          <a:off x="589204" y="2588226"/>
          <a:ext cx="3757583" cy="1128561"/>
        </a:xfrm>
        <a:prstGeom prst="trapezoid">
          <a:avLst>
            <a:gd name="adj" fmla="val 50279"/>
          </a:avLst>
        </a:prstGeom>
        <a:solidFill>
          <a:srgbClr val="FFC000">
            <a:alpha val="60000"/>
          </a:srgb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ts val="1200"/>
            </a:spcAft>
          </a:pPr>
          <a:r>
            <a:rPr kumimoji="1" lang="ja-JP" altLang="en-US" sz="3000" b="1" kern="1200" dirty="0" smtClean="0">
              <a:latin typeface="UD デジタル 教科書体 N-B" panose="02020700000000000000" pitchFamily="17" charset="-128"/>
              <a:ea typeface="UD デジタル 教科書体 N-B" panose="02020700000000000000" pitchFamily="17" charset="-128"/>
            </a:rPr>
            <a:t>下地づくりの授業</a:t>
          </a:r>
          <a:endParaRPr kumimoji="1" lang="ja-JP" altLang="en-US" sz="3000" b="1" kern="1200" dirty="0">
            <a:latin typeface="UD デジタル 教科書体 N-B" panose="02020700000000000000" pitchFamily="17" charset="-128"/>
            <a:ea typeface="UD デジタル 教科書体 N-B" panose="02020700000000000000" pitchFamily="17" charset="-128"/>
          </a:endParaRPr>
        </a:p>
      </dsp:txBody>
      <dsp:txXfrm>
        <a:off x="1246781" y="2588226"/>
        <a:ext cx="2442429" cy="1128561"/>
      </dsp:txXfrm>
    </dsp:sp>
    <dsp:sp modelId="{5AE34132-9021-45D7-A318-E4B291A628BB}">
      <dsp:nvSpPr>
        <dsp:cNvPr id="0" name=""/>
        <dsp:cNvSpPr/>
      </dsp:nvSpPr>
      <dsp:spPr>
        <a:xfrm>
          <a:off x="0" y="3667997"/>
          <a:ext cx="4935993" cy="1240609"/>
        </a:xfrm>
        <a:prstGeom prst="trapezoid">
          <a:avLst>
            <a:gd name="adj" fmla="val 50279"/>
          </a:avLst>
        </a:prstGeom>
        <a:solidFill>
          <a:srgbClr val="92D050">
            <a:alpha val="70000"/>
          </a:srgb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ts val="600"/>
            </a:spcAft>
          </a:pPr>
          <a:r>
            <a:rPr kumimoji="1" lang="ja-JP" altLang="en-US" sz="3200" kern="1200" dirty="0" smtClean="0">
              <a:latin typeface="UD デジタル 教科書体 N-B" panose="02020700000000000000" pitchFamily="17" charset="-128"/>
              <a:ea typeface="UD デジタル 教科書体 N-B" panose="02020700000000000000" pitchFamily="17" charset="-128"/>
            </a:rPr>
            <a:t>安心安全な</a:t>
          </a:r>
          <a:endParaRPr kumimoji="1" lang="en-US" altLang="ja-JP" sz="3200" kern="1200" dirty="0" smtClean="0">
            <a:latin typeface="UD デジタル 教科書体 N-B" panose="02020700000000000000" pitchFamily="17" charset="-128"/>
            <a:ea typeface="UD デジタル 教科書体 N-B" panose="02020700000000000000" pitchFamily="17" charset="-128"/>
          </a:endParaRPr>
        </a:p>
        <a:p>
          <a:pPr lvl="0" algn="ctr" defTabSz="1422400">
            <a:lnSpc>
              <a:spcPct val="90000"/>
            </a:lnSpc>
            <a:spcBef>
              <a:spcPct val="0"/>
            </a:spcBef>
            <a:spcAft>
              <a:spcPts val="600"/>
            </a:spcAft>
          </a:pPr>
          <a:r>
            <a:rPr kumimoji="1" lang="ja-JP" altLang="en-US" sz="3200" kern="1200" dirty="0" smtClean="0">
              <a:latin typeface="UD デジタル 教科書体 N-B" panose="02020700000000000000" pitchFamily="17" charset="-128"/>
              <a:ea typeface="UD デジタル 教科書体 N-B" panose="02020700000000000000" pitchFamily="17" charset="-128"/>
            </a:rPr>
            <a:t>学校環境</a:t>
          </a:r>
          <a:endParaRPr kumimoji="1" lang="en-US" altLang="ja-JP" sz="3200" kern="1200" dirty="0" smtClean="0">
            <a:latin typeface="UD デジタル 教科書体 N-B" panose="02020700000000000000" pitchFamily="17" charset="-128"/>
            <a:ea typeface="UD デジタル 教科書体 N-B" panose="02020700000000000000" pitchFamily="17" charset="-128"/>
          </a:endParaRPr>
        </a:p>
      </dsp:txBody>
      <dsp:txXfrm>
        <a:off x="863798" y="3667997"/>
        <a:ext cx="3208395" cy="12406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257242-9941-4A64-8E0E-D6695874F6FE}">
      <dsp:nvSpPr>
        <dsp:cNvPr id="0" name=""/>
        <dsp:cNvSpPr/>
      </dsp:nvSpPr>
      <dsp:spPr>
        <a:xfrm>
          <a:off x="947908" y="0"/>
          <a:ext cx="2032063" cy="1920435"/>
        </a:xfrm>
        <a:prstGeom prst="trapezoid">
          <a:avLst>
            <a:gd name="adj" fmla="val 52906"/>
          </a:avLst>
        </a:prstGeom>
        <a:solidFill>
          <a:schemeClr val="accent2">
            <a:lumMod val="60000"/>
            <a:lumOff val="4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endParaRPr kumimoji="1" lang="en-US" altLang="ja-JP" sz="4000" kern="1200" dirty="0" smtClean="0">
            <a:latin typeface="UD デジタル 教科書体 N-B" panose="02020700000000000000" pitchFamily="17" charset="-128"/>
            <a:ea typeface="UD デジタル 教科書体 N-B" panose="02020700000000000000" pitchFamily="17" charset="-128"/>
          </a:endParaRPr>
        </a:p>
        <a:p>
          <a:pPr lvl="0" algn="ctr" defTabSz="1778000">
            <a:lnSpc>
              <a:spcPct val="90000"/>
            </a:lnSpc>
            <a:spcBef>
              <a:spcPct val="0"/>
            </a:spcBef>
            <a:spcAft>
              <a:spcPct val="35000"/>
            </a:spcAft>
          </a:pPr>
          <a:r>
            <a:rPr kumimoji="1" lang="ja-JP" altLang="en-US" sz="2800" kern="1200" dirty="0" smtClean="0">
              <a:latin typeface="UD デジタル 教科書体 N-B" panose="02020700000000000000" pitchFamily="17" charset="-128"/>
              <a:ea typeface="UD デジタル 教科書体 N-B" panose="02020700000000000000" pitchFamily="17" charset="-128"/>
            </a:rPr>
            <a:t>自殺</a:t>
          </a:r>
          <a:endParaRPr kumimoji="1" lang="en-US" altLang="ja-JP" sz="2800" kern="1200" dirty="0" smtClean="0">
            <a:latin typeface="UD デジタル 教科書体 N-B" panose="02020700000000000000" pitchFamily="17" charset="-128"/>
            <a:ea typeface="UD デジタル 教科書体 N-B" panose="02020700000000000000" pitchFamily="17" charset="-128"/>
          </a:endParaRPr>
        </a:p>
        <a:p>
          <a:pPr lvl="0" algn="ctr" defTabSz="1778000">
            <a:lnSpc>
              <a:spcPct val="90000"/>
            </a:lnSpc>
            <a:spcBef>
              <a:spcPct val="0"/>
            </a:spcBef>
            <a:spcAft>
              <a:spcPct val="35000"/>
            </a:spcAft>
          </a:pPr>
          <a:r>
            <a:rPr kumimoji="1" lang="ja-JP" altLang="en-US" sz="2800" kern="1200" dirty="0" smtClean="0">
              <a:latin typeface="UD デジタル 教科書体 N-B" panose="02020700000000000000" pitchFamily="17" charset="-128"/>
              <a:ea typeface="UD デジタル 教科書体 N-B" panose="02020700000000000000" pitchFamily="17" charset="-128"/>
            </a:rPr>
            <a:t>予防教育</a:t>
          </a:r>
          <a:endParaRPr kumimoji="1" lang="ja-JP" altLang="en-US" sz="2800" kern="1200" dirty="0">
            <a:latin typeface="UD デジタル 教科書体 N-B" panose="02020700000000000000" pitchFamily="17" charset="-128"/>
            <a:ea typeface="UD デジタル 教科書体 N-B" panose="02020700000000000000" pitchFamily="17" charset="-128"/>
          </a:endParaRPr>
        </a:p>
      </dsp:txBody>
      <dsp:txXfrm>
        <a:off x="947908" y="0"/>
        <a:ext cx="2032063" cy="1920435"/>
      </dsp:txXfrm>
    </dsp:sp>
    <dsp:sp modelId="{517C958A-30EB-4AAD-8A8A-D673A6BC408F}">
      <dsp:nvSpPr>
        <dsp:cNvPr id="0" name=""/>
        <dsp:cNvSpPr/>
      </dsp:nvSpPr>
      <dsp:spPr>
        <a:xfrm>
          <a:off x="468867" y="1957332"/>
          <a:ext cx="2990146" cy="853468"/>
        </a:xfrm>
        <a:prstGeom prst="trapezoid">
          <a:avLst>
            <a:gd name="adj" fmla="val 52906"/>
          </a:avLst>
        </a:prstGeom>
        <a:solidFill>
          <a:schemeClr val="bg1">
            <a:lumMod val="95000"/>
          </a:schemeClr>
        </a:solidFill>
        <a:ln>
          <a:solidFill>
            <a:schemeClr val="bg1">
              <a:lumMod val="65000"/>
            </a:schemeClr>
          </a:solid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kumimoji="1" lang="ja-JP" altLang="en-US" sz="2400" b="1"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下地づくりの授業</a:t>
          </a:r>
          <a:endParaRPr kumimoji="1" lang="ja-JP" altLang="en-US" sz="2400" b="1" kern="1200" dirty="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dsp:txBody>
      <dsp:txXfrm>
        <a:off x="992142" y="1957332"/>
        <a:ext cx="1943595" cy="853468"/>
      </dsp:txXfrm>
    </dsp:sp>
    <dsp:sp modelId="{5AE34132-9021-45D7-A318-E4B291A628BB}">
      <dsp:nvSpPr>
        <dsp:cNvPr id="0" name=""/>
        <dsp:cNvSpPr/>
      </dsp:nvSpPr>
      <dsp:spPr>
        <a:xfrm>
          <a:off x="0" y="2773904"/>
          <a:ext cx="3927881" cy="938204"/>
        </a:xfrm>
        <a:prstGeom prst="trapezoid">
          <a:avLst>
            <a:gd name="adj" fmla="val 52906"/>
          </a:avLst>
        </a:prstGeom>
        <a:solidFill>
          <a:schemeClr val="bg1">
            <a:lumMod val="95000"/>
          </a:schemeClr>
        </a:solidFill>
        <a:ln>
          <a:solidFill>
            <a:schemeClr val="bg1">
              <a:lumMod val="65000"/>
            </a:schemeClr>
          </a:solid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ts val="600"/>
            </a:spcAft>
          </a:pPr>
          <a:r>
            <a:rPr kumimoji="1" lang="ja-JP" altLang="en-US" sz="2400"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安心安全な</a:t>
          </a:r>
          <a:endParaRPr kumimoji="1" lang="en-US" altLang="ja-JP" sz="2400"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a:p>
          <a:pPr lvl="0" algn="ctr" defTabSz="1066800">
            <a:lnSpc>
              <a:spcPct val="90000"/>
            </a:lnSpc>
            <a:spcBef>
              <a:spcPct val="0"/>
            </a:spcBef>
            <a:spcAft>
              <a:spcPts val="600"/>
            </a:spcAft>
          </a:pPr>
          <a:r>
            <a:rPr kumimoji="1" lang="ja-JP" altLang="en-US" sz="2400"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学校環境</a:t>
          </a:r>
          <a:endParaRPr kumimoji="1" lang="ja-JP" altLang="en-US" sz="2400" kern="1200" dirty="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dsp:txBody>
      <dsp:txXfrm>
        <a:off x="687379" y="2773904"/>
        <a:ext cx="2553122" cy="9382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257242-9941-4A64-8E0E-D6695874F6FE}">
      <dsp:nvSpPr>
        <dsp:cNvPr id="0" name=""/>
        <dsp:cNvSpPr/>
      </dsp:nvSpPr>
      <dsp:spPr>
        <a:xfrm>
          <a:off x="1191194" y="0"/>
          <a:ext cx="2553603" cy="2539435"/>
        </a:xfrm>
        <a:prstGeom prst="trapezoid">
          <a:avLst>
            <a:gd name="adj" fmla="val 50279"/>
          </a:avLst>
        </a:prstGeom>
        <a:solidFill>
          <a:schemeClr val="accent2">
            <a:lumMod val="60000"/>
            <a:lumOff val="4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endParaRPr kumimoji="1" lang="en-US" altLang="ja-JP" sz="4000" kern="1200" dirty="0" smtClean="0">
            <a:latin typeface="UD デジタル 教科書体 N-B" panose="02020700000000000000" pitchFamily="17" charset="-128"/>
            <a:ea typeface="UD デジタル 教科書体 N-B" panose="02020700000000000000" pitchFamily="17" charset="-128"/>
          </a:endParaRPr>
        </a:p>
        <a:p>
          <a:pPr lvl="0" algn="ctr" defTabSz="1778000">
            <a:lnSpc>
              <a:spcPct val="90000"/>
            </a:lnSpc>
            <a:spcBef>
              <a:spcPct val="0"/>
            </a:spcBef>
            <a:spcAft>
              <a:spcPct val="35000"/>
            </a:spcAft>
          </a:pPr>
          <a:r>
            <a:rPr kumimoji="1" lang="ja-JP" altLang="en-US" sz="4000" kern="1200" dirty="0" smtClean="0">
              <a:latin typeface="UD デジタル 教科書体 N-B" panose="02020700000000000000" pitchFamily="17" charset="-128"/>
              <a:ea typeface="UD デジタル 教科書体 N-B" panose="02020700000000000000" pitchFamily="17" charset="-128"/>
            </a:rPr>
            <a:t>自殺</a:t>
          </a:r>
          <a:endParaRPr kumimoji="1" lang="en-US" altLang="ja-JP" sz="4000" kern="1200" dirty="0" smtClean="0">
            <a:latin typeface="UD デジタル 教科書体 N-B" panose="02020700000000000000" pitchFamily="17" charset="-128"/>
            <a:ea typeface="UD デジタル 教科書体 N-B" panose="02020700000000000000" pitchFamily="17" charset="-128"/>
          </a:endParaRPr>
        </a:p>
        <a:p>
          <a:pPr lvl="0" algn="ctr" defTabSz="1778000">
            <a:lnSpc>
              <a:spcPct val="90000"/>
            </a:lnSpc>
            <a:spcBef>
              <a:spcPct val="0"/>
            </a:spcBef>
            <a:spcAft>
              <a:spcPct val="35000"/>
            </a:spcAft>
          </a:pPr>
          <a:r>
            <a:rPr kumimoji="1" lang="ja-JP" altLang="en-US" sz="4000" kern="1200" dirty="0" smtClean="0">
              <a:latin typeface="UD デジタル 教科書体 N-B" panose="02020700000000000000" pitchFamily="17" charset="-128"/>
              <a:ea typeface="UD デジタル 教科書体 N-B" panose="02020700000000000000" pitchFamily="17" charset="-128"/>
            </a:rPr>
            <a:t>予防教育</a:t>
          </a:r>
          <a:endParaRPr kumimoji="1" lang="ja-JP" altLang="en-US" sz="4000" kern="1200" dirty="0">
            <a:latin typeface="UD デジタル 教科書体 N-B" panose="02020700000000000000" pitchFamily="17" charset="-128"/>
            <a:ea typeface="UD デジタル 教科書体 N-B" panose="02020700000000000000" pitchFamily="17" charset="-128"/>
          </a:endParaRPr>
        </a:p>
      </dsp:txBody>
      <dsp:txXfrm>
        <a:off x="1191194" y="0"/>
        <a:ext cx="2553603" cy="2539435"/>
      </dsp:txXfrm>
    </dsp:sp>
    <dsp:sp modelId="{517C958A-30EB-4AAD-8A8A-D673A6BC408F}">
      <dsp:nvSpPr>
        <dsp:cNvPr id="0" name=""/>
        <dsp:cNvSpPr/>
      </dsp:nvSpPr>
      <dsp:spPr>
        <a:xfrm>
          <a:off x="589204" y="2588226"/>
          <a:ext cx="3757583" cy="1128561"/>
        </a:xfrm>
        <a:prstGeom prst="trapezoid">
          <a:avLst>
            <a:gd name="adj" fmla="val 50279"/>
          </a:avLst>
        </a:prstGeom>
        <a:solidFill>
          <a:schemeClr val="bg1">
            <a:lumMod val="95000"/>
          </a:schemeClr>
        </a:solidFill>
        <a:ln>
          <a:solidFill>
            <a:schemeClr val="bg1">
              <a:lumMod val="50000"/>
            </a:schemeClr>
          </a:solid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kumimoji="1" lang="ja-JP" altLang="en-US" sz="3000" b="1" kern="1200" dirty="0" smtClean="0">
              <a:solidFill>
                <a:schemeClr val="bg1">
                  <a:lumMod val="65000"/>
                </a:schemeClr>
              </a:solidFill>
              <a:latin typeface="UD デジタル 教科書体 N-B" panose="02020700000000000000" pitchFamily="17" charset="-128"/>
              <a:ea typeface="UD デジタル 教科書体 N-B" panose="02020700000000000000" pitchFamily="17" charset="-128"/>
            </a:rPr>
            <a:t>下地づくりの授業</a:t>
          </a:r>
          <a:endParaRPr kumimoji="1" lang="ja-JP" altLang="en-US" sz="3000" b="1" kern="1200" dirty="0">
            <a:solidFill>
              <a:schemeClr val="bg1">
                <a:lumMod val="65000"/>
              </a:schemeClr>
            </a:solidFill>
            <a:latin typeface="UD デジタル 教科書体 N-B" panose="02020700000000000000" pitchFamily="17" charset="-128"/>
            <a:ea typeface="UD デジタル 教科書体 N-B" panose="02020700000000000000" pitchFamily="17" charset="-128"/>
          </a:endParaRPr>
        </a:p>
      </dsp:txBody>
      <dsp:txXfrm>
        <a:off x="1246781" y="2588226"/>
        <a:ext cx="2442429" cy="1128561"/>
      </dsp:txXfrm>
    </dsp:sp>
    <dsp:sp modelId="{5AE34132-9021-45D7-A318-E4B291A628BB}">
      <dsp:nvSpPr>
        <dsp:cNvPr id="0" name=""/>
        <dsp:cNvSpPr/>
      </dsp:nvSpPr>
      <dsp:spPr>
        <a:xfrm>
          <a:off x="0" y="3667997"/>
          <a:ext cx="4935993" cy="1240609"/>
        </a:xfrm>
        <a:prstGeom prst="trapezoid">
          <a:avLst>
            <a:gd name="adj" fmla="val 50279"/>
          </a:avLst>
        </a:prstGeom>
        <a:solidFill>
          <a:schemeClr val="bg1">
            <a:alpha val="70000"/>
          </a:schemeClr>
        </a:solidFill>
        <a:ln>
          <a:solidFill>
            <a:schemeClr val="bg1">
              <a:lumMod val="50000"/>
            </a:schemeClr>
          </a:solid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ts val="600"/>
            </a:spcAft>
          </a:pPr>
          <a:r>
            <a:rPr kumimoji="1" lang="ja-JP" altLang="en-US" sz="3000" kern="1200" dirty="0" smtClean="0">
              <a:solidFill>
                <a:schemeClr val="bg1">
                  <a:lumMod val="65000"/>
                </a:schemeClr>
              </a:solidFill>
              <a:latin typeface="UD デジタル 教科書体 N-B" panose="02020700000000000000" pitchFamily="17" charset="-128"/>
              <a:ea typeface="UD デジタル 教科書体 N-B" panose="02020700000000000000" pitchFamily="17" charset="-128"/>
            </a:rPr>
            <a:t>安心安全な</a:t>
          </a:r>
          <a:endParaRPr kumimoji="1" lang="en-US" altLang="ja-JP" sz="3000" kern="1200" dirty="0" smtClean="0">
            <a:solidFill>
              <a:schemeClr val="bg1">
                <a:lumMod val="65000"/>
              </a:schemeClr>
            </a:solidFill>
            <a:latin typeface="UD デジタル 教科書体 N-B" panose="02020700000000000000" pitchFamily="17" charset="-128"/>
            <a:ea typeface="UD デジタル 教科書体 N-B" panose="02020700000000000000" pitchFamily="17" charset="-128"/>
          </a:endParaRPr>
        </a:p>
        <a:p>
          <a:pPr lvl="0" algn="ctr" defTabSz="1333500">
            <a:lnSpc>
              <a:spcPct val="90000"/>
            </a:lnSpc>
            <a:spcBef>
              <a:spcPct val="0"/>
            </a:spcBef>
            <a:spcAft>
              <a:spcPts val="600"/>
            </a:spcAft>
          </a:pPr>
          <a:r>
            <a:rPr kumimoji="1" lang="ja-JP" altLang="en-US" sz="3000" kern="1200" dirty="0" smtClean="0">
              <a:solidFill>
                <a:schemeClr val="bg1">
                  <a:lumMod val="65000"/>
                </a:schemeClr>
              </a:solidFill>
              <a:latin typeface="UD デジタル 教科書体 N-B" panose="02020700000000000000" pitchFamily="17" charset="-128"/>
              <a:ea typeface="UD デジタル 教科書体 N-B" panose="02020700000000000000" pitchFamily="17" charset="-128"/>
            </a:rPr>
            <a:t>学校環境</a:t>
          </a:r>
          <a:endParaRPr kumimoji="1" lang="ja-JP" altLang="en-US" sz="3000" kern="1200" dirty="0">
            <a:solidFill>
              <a:schemeClr val="bg1">
                <a:lumMod val="65000"/>
              </a:schemeClr>
            </a:solidFill>
            <a:latin typeface="UD デジタル 教科書体 N-B" panose="02020700000000000000" pitchFamily="17" charset="-128"/>
            <a:ea typeface="UD デジタル 教科書体 N-B" panose="02020700000000000000" pitchFamily="17" charset="-128"/>
          </a:endParaRPr>
        </a:p>
      </dsp:txBody>
      <dsp:txXfrm>
        <a:off x="863798" y="3667997"/>
        <a:ext cx="3208395" cy="12406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257242-9941-4A64-8E0E-D6695874F6FE}">
      <dsp:nvSpPr>
        <dsp:cNvPr id="0" name=""/>
        <dsp:cNvSpPr/>
      </dsp:nvSpPr>
      <dsp:spPr>
        <a:xfrm>
          <a:off x="743637" y="0"/>
          <a:ext cx="1594160" cy="1353492"/>
        </a:xfrm>
        <a:prstGeom prst="trapezoid">
          <a:avLst>
            <a:gd name="adj" fmla="val 58891"/>
          </a:avLst>
        </a:prstGeom>
        <a:solidFill>
          <a:srgbClr val="FF0000">
            <a:alpha val="50000"/>
          </a:srgbClr>
        </a:solidFill>
        <a:ln>
          <a:solidFill>
            <a:srgbClr val="FF0000"/>
          </a:solid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kumimoji="1" lang="en-US" altLang="ja-JP" sz="1600" kern="1200" dirty="0" smtClean="0">
            <a:latin typeface="UD デジタル 教科書体 N-B" panose="02020700000000000000" pitchFamily="17" charset="-128"/>
            <a:ea typeface="UD デジタル 教科書体 N-B" panose="02020700000000000000" pitchFamily="17" charset="-128"/>
          </a:endParaRPr>
        </a:p>
        <a:p>
          <a:pPr lvl="0" algn="ctr" defTabSz="711200">
            <a:lnSpc>
              <a:spcPct val="90000"/>
            </a:lnSpc>
            <a:spcBef>
              <a:spcPct val="0"/>
            </a:spcBef>
            <a:spcAft>
              <a:spcPct val="35000"/>
            </a:spcAft>
          </a:pPr>
          <a:r>
            <a:rPr kumimoji="1" lang="ja-JP" altLang="en-US" sz="2000" kern="1200" dirty="0" smtClean="0">
              <a:latin typeface="UD デジタル 教科書体 N-B" panose="02020700000000000000" pitchFamily="17" charset="-128"/>
              <a:ea typeface="UD デジタル 教科書体 N-B" panose="02020700000000000000" pitchFamily="17" charset="-128"/>
            </a:rPr>
            <a:t>自殺</a:t>
          </a:r>
          <a:endParaRPr kumimoji="1" lang="en-US" altLang="ja-JP" sz="2000" kern="1200" dirty="0" smtClean="0">
            <a:latin typeface="UD デジタル 教科書体 N-B" panose="02020700000000000000" pitchFamily="17" charset="-128"/>
            <a:ea typeface="UD デジタル 教科書体 N-B" panose="02020700000000000000" pitchFamily="17" charset="-128"/>
          </a:endParaRPr>
        </a:p>
        <a:p>
          <a:pPr lvl="0" algn="ctr" defTabSz="711200">
            <a:lnSpc>
              <a:spcPct val="90000"/>
            </a:lnSpc>
            <a:spcBef>
              <a:spcPct val="0"/>
            </a:spcBef>
            <a:spcAft>
              <a:spcPct val="35000"/>
            </a:spcAft>
          </a:pPr>
          <a:r>
            <a:rPr kumimoji="1" lang="ja-JP" altLang="en-US" sz="2000" kern="1200" dirty="0" smtClean="0">
              <a:latin typeface="UD デジタル 教科書体 N-B" panose="02020700000000000000" pitchFamily="17" charset="-128"/>
              <a:ea typeface="UD デジタル 教科書体 N-B" panose="02020700000000000000" pitchFamily="17" charset="-128"/>
            </a:rPr>
            <a:t>予防教育</a:t>
          </a:r>
          <a:endParaRPr kumimoji="1" lang="ja-JP" altLang="en-US" sz="2000" kern="1200" dirty="0">
            <a:latin typeface="UD デジタル 教科書体 N-B" panose="02020700000000000000" pitchFamily="17" charset="-128"/>
            <a:ea typeface="UD デジタル 教科書体 N-B" panose="02020700000000000000" pitchFamily="17" charset="-128"/>
          </a:endParaRPr>
        </a:p>
      </dsp:txBody>
      <dsp:txXfrm>
        <a:off x="743637" y="0"/>
        <a:ext cx="1594160" cy="1353492"/>
      </dsp:txXfrm>
    </dsp:sp>
    <dsp:sp modelId="{517C958A-30EB-4AAD-8A8A-D673A6BC408F}">
      <dsp:nvSpPr>
        <dsp:cNvPr id="0" name=""/>
        <dsp:cNvSpPr/>
      </dsp:nvSpPr>
      <dsp:spPr>
        <a:xfrm>
          <a:off x="367828" y="1379497"/>
          <a:ext cx="2345779" cy="601511"/>
        </a:xfrm>
        <a:prstGeom prst="trapezoid">
          <a:avLst>
            <a:gd name="adj" fmla="val 58891"/>
          </a:avLst>
        </a:prstGeom>
        <a:solidFill>
          <a:schemeClr val="bg1">
            <a:lumMod val="95000"/>
          </a:schemeClr>
        </a:solidFill>
        <a:ln w="19050">
          <a:solidFill>
            <a:schemeClr val="tx1"/>
          </a:solid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ts val="600"/>
            </a:spcAft>
          </a:pPr>
          <a:r>
            <a:rPr kumimoji="1" lang="ja-JP" altLang="en-US" sz="1400" b="1"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下地づくりの</a:t>
          </a:r>
          <a:endParaRPr kumimoji="1" lang="en-US" altLang="ja-JP" sz="1400" b="1"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a:p>
          <a:pPr lvl="0" algn="ctr" defTabSz="622300">
            <a:lnSpc>
              <a:spcPct val="90000"/>
            </a:lnSpc>
            <a:spcBef>
              <a:spcPct val="0"/>
            </a:spcBef>
            <a:spcAft>
              <a:spcPts val="600"/>
            </a:spcAft>
          </a:pPr>
          <a:r>
            <a:rPr kumimoji="1" lang="ja-JP" altLang="en-US" sz="1400" b="1"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授業</a:t>
          </a:r>
          <a:endParaRPr kumimoji="1" lang="ja-JP" altLang="en-US" sz="1400" b="1" kern="1200" dirty="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dsp:txBody>
      <dsp:txXfrm>
        <a:off x="778339" y="1379497"/>
        <a:ext cx="1524756" cy="601511"/>
      </dsp:txXfrm>
    </dsp:sp>
    <dsp:sp modelId="{5AE34132-9021-45D7-A318-E4B291A628BB}">
      <dsp:nvSpPr>
        <dsp:cNvPr id="0" name=""/>
        <dsp:cNvSpPr/>
      </dsp:nvSpPr>
      <dsp:spPr>
        <a:xfrm>
          <a:off x="0" y="1955004"/>
          <a:ext cx="3081435" cy="661231"/>
        </a:xfrm>
        <a:prstGeom prst="trapezoid">
          <a:avLst>
            <a:gd name="adj" fmla="val 58891"/>
          </a:avLst>
        </a:prstGeom>
        <a:solidFill>
          <a:schemeClr val="bg1">
            <a:lumMod val="95000"/>
          </a:schemeClr>
        </a:solidFill>
        <a:ln w="12700">
          <a:solidFill>
            <a:schemeClr val="tx1"/>
          </a:solid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ts val="600"/>
            </a:spcAft>
          </a:pPr>
          <a:r>
            <a:rPr kumimoji="1" lang="ja-JP" altLang="en-US" sz="1400"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安心安全な</a:t>
          </a:r>
          <a:endParaRPr kumimoji="1" lang="en-US" altLang="ja-JP" sz="1400"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a:p>
          <a:pPr lvl="0" algn="ctr" defTabSz="622300">
            <a:lnSpc>
              <a:spcPct val="90000"/>
            </a:lnSpc>
            <a:spcBef>
              <a:spcPct val="0"/>
            </a:spcBef>
            <a:spcAft>
              <a:spcPts val="600"/>
            </a:spcAft>
          </a:pPr>
          <a:r>
            <a:rPr kumimoji="1" lang="ja-JP" altLang="en-US" sz="1400"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学校環境</a:t>
          </a:r>
          <a:endParaRPr kumimoji="1" lang="ja-JP" altLang="en-US" sz="1400" kern="1200" dirty="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dsp:txBody>
      <dsp:txXfrm>
        <a:off x="539251" y="1955004"/>
        <a:ext cx="2002933" cy="66123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257242-9941-4A64-8E0E-D6695874F6FE}">
      <dsp:nvSpPr>
        <dsp:cNvPr id="0" name=""/>
        <dsp:cNvSpPr/>
      </dsp:nvSpPr>
      <dsp:spPr>
        <a:xfrm>
          <a:off x="929181" y="0"/>
          <a:ext cx="1991917" cy="1950359"/>
        </a:xfrm>
        <a:prstGeom prst="trapezoid">
          <a:avLst>
            <a:gd name="adj" fmla="val 51065"/>
          </a:avLst>
        </a:prstGeom>
        <a:solidFill>
          <a:srgbClr val="FF0000">
            <a:alpha val="50000"/>
          </a:srgbClr>
        </a:solidFill>
        <a:ln>
          <a:solidFill>
            <a:srgbClr val="FF0000"/>
          </a:solid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kumimoji="1" lang="en-US" altLang="ja-JP" sz="2400" kern="1200" dirty="0" smtClean="0">
            <a:latin typeface="UD デジタル 教科書体 N-B" panose="02020700000000000000" pitchFamily="17" charset="-128"/>
            <a:ea typeface="UD デジタル 教科書体 N-B" panose="02020700000000000000" pitchFamily="17" charset="-128"/>
          </a:endParaRPr>
        </a:p>
        <a:p>
          <a:pPr lvl="0" algn="ctr" defTabSz="1066800">
            <a:lnSpc>
              <a:spcPct val="90000"/>
            </a:lnSpc>
            <a:spcBef>
              <a:spcPct val="0"/>
            </a:spcBef>
            <a:spcAft>
              <a:spcPct val="35000"/>
            </a:spcAft>
          </a:pPr>
          <a:r>
            <a:rPr kumimoji="1" lang="ja-JP" altLang="en-US" sz="2800" kern="1200" dirty="0" smtClean="0">
              <a:latin typeface="UD デジタル 教科書体 N-B" panose="02020700000000000000" pitchFamily="17" charset="-128"/>
              <a:ea typeface="UD デジタル 教科書体 N-B" panose="02020700000000000000" pitchFamily="17" charset="-128"/>
            </a:rPr>
            <a:t>自殺</a:t>
          </a:r>
          <a:endParaRPr kumimoji="1" lang="en-US" altLang="ja-JP" sz="2800" kern="1200" dirty="0" smtClean="0">
            <a:latin typeface="UD デジタル 教科書体 N-B" panose="02020700000000000000" pitchFamily="17" charset="-128"/>
            <a:ea typeface="UD デジタル 教科書体 N-B" panose="02020700000000000000" pitchFamily="17" charset="-128"/>
          </a:endParaRPr>
        </a:p>
        <a:p>
          <a:pPr lvl="0" algn="ctr" defTabSz="1066800">
            <a:lnSpc>
              <a:spcPct val="90000"/>
            </a:lnSpc>
            <a:spcBef>
              <a:spcPct val="0"/>
            </a:spcBef>
            <a:spcAft>
              <a:spcPct val="35000"/>
            </a:spcAft>
          </a:pPr>
          <a:r>
            <a:rPr kumimoji="1" lang="ja-JP" altLang="en-US" sz="2800" kern="1200" dirty="0" smtClean="0">
              <a:latin typeface="UD デジタル 教科書体 N-B" panose="02020700000000000000" pitchFamily="17" charset="-128"/>
              <a:ea typeface="UD デジタル 教科書体 N-B" panose="02020700000000000000" pitchFamily="17" charset="-128"/>
            </a:rPr>
            <a:t>予防教育</a:t>
          </a:r>
          <a:endParaRPr kumimoji="1" lang="ja-JP" altLang="en-US" sz="2800" kern="1200" dirty="0">
            <a:latin typeface="UD デジタル 教科書体 N-B" panose="02020700000000000000" pitchFamily="17" charset="-128"/>
            <a:ea typeface="UD デジタル 教科書体 N-B" panose="02020700000000000000" pitchFamily="17" charset="-128"/>
          </a:endParaRPr>
        </a:p>
      </dsp:txBody>
      <dsp:txXfrm>
        <a:off x="929181" y="0"/>
        <a:ext cx="1991917" cy="1950359"/>
      </dsp:txXfrm>
    </dsp:sp>
    <dsp:sp modelId="{517C958A-30EB-4AAD-8A8A-D673A6BC408F}">
      <dsp:nvSpPr>
        <dsp:cNvPr id="0" name=""/>
        <dsp:cNvSpPr/>
      </dsp:nvSpPr>
      <dsp:spPr>
        <a:xfrm>
          <a:off x="459604" y="1987831"/>
          <a:ext cx="2931072" cy="866767"/>
        </a:xfrm>
        <a:prstGeom prst="trapezoid">
          <a:avLst>
            <a:gd name="adj" fmla="val 51065"/>
          </a:avLst>
        </a:prstGeom>
        <a:solidFill>
          <a:schemeClr val="bg1">
            <a:lumMod val="95000"/>
          </a:schemeClr>
        </a:solidFill>
        <a:ln w="19050">
          <a:solidFill>
            <a:schemeClr val="tx1"/>
          </a:solid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kumimoji="1" lang="ja-JP" altLang="en-US" sz="1800" b="1"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下地づくりの</a:t>
          </a:r>
          <a:endParaRPr kumimoji="1" lang="en-US" altLang="ja-JP" sz="1800" b="1"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a:p>
          <a:pPr lvl="0" algn="ctr" defTabSz="800100">
            <a:lnSpc>
              <a:spcPct val="90000"/>
            </a:lnSpc>
            <a:spcBef>
              <a:spcPct val="0"/>
            </a:spcBef>
            <a:spcAft>
              <a:spcPct val="35000"/>
            </a:spcAft>
          </a:pPr>
          <a:r>
            <a:rPr kumimoji="1" lang="ja-JP" altLang="en-US" sz="1800" b="1"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授業</a:t>
          </a:r>
          <a:endParaRPr kumimoji="1" lang="ja-JP" altLang="en-US" sz="1800" b="1" kern="1200" dirty="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dsp:txBody>
      <dsp:txXfrm>
        <a:off x="972541" y="1987831"/>
        <a:ext cx="1905197" cy="866767"/>
      </dsp:txXfrm>
    </dsp:sp>
    <dsp:sp modelId="{5AE34132-9021-45D7-A318-E4B291A628BB}">
      <dsp:nvSpPr>
        <dsp:cNvPr id="0" name=""/>
        <dsp:cNvSpPr/>
      </dsp:nvSpPr>
      <dsp:spPr>
        <a:xfrm>
          <a:off x="0" y="2817127"/>
          <a:ext cx="3850281" cy="952823"/>
        </a:xfrm>
        <a:prstGeom prst="trapezoid">
          <a:avLst>
            <a:gd name="adj" fmla="val 51065"/>
          </a:avLst>
        </a:prstGeom>
        <a:solidFill>
          <a:schemeClr val="bg1">
            <a:lumMod val="95000"/>
          </a:schemeClr>
        </a:solidFill>
        <a:ln w="12700">
          <a:solidFill>
            <a:schemeClr val="tx1"/>
          </a:solid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ts val="600"/>
            </a:spcAft>
          </a:pPr>
          <a:r>
            <a:rPr kumimoji="1" lang="ja-JP" altLang="en-US" sz="2000"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安心安全な</a:t>
          </a:r>
          <a:endParaRPr kumimoji="1" lang="en-US" altLang="ja-JP" sz="2000"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a:p>
          <a:pPr lvl="0" algn="ctr" defTabSz="889000">
            <a:lnSpc>
              <a:spcPct val="90000"/>
            </a:lnSpc>
            <a:spcBef>
              <a:spcPct val="0"/>
            </a:spcBef>
            <a:spcAft>
              <a:spcPts val="600"/>
            </a:spcAft>
          </a:pPr>
          <a:r>
            <a:rPr kumimoji="1" lang="ja-JP" altLang="en-US" sz="2000" kern="1200" dirty="0" smtClean="0">
              <a:solidFill>
                <a:schemeClr val="bg1">
                  <a:lumMod val="75000"/>
                </a:schemeClr>
              </a:solidFill>
              <a:latin typeface="UD デジタル 教科書体 N-B" panose="02020700000000000000" pitchFamily="17" charset="-128"/>
              <a:ea typeface="UD デジタル 教科書体 N-B" panose="02020700000000000000" pitchFamily="17" charset="-128"/>
            </a:rPr>
            <a:t>学校環境</a:t>
          </a:r>
          <a:endParaRPr kumimoji="1" lang="ja-JP" altLang="en-US" sz="2000" kern="1200" dirty="0">
            <a:solidFill>
              <a:schemeClr val="bg1">
                <a:lumMod val="75000"/>
              </a:schemeClr>
            </a:solidFill>
            <a:latin typeface="UD デジタル 教科書体 N-B" panose="02020700000000000000" pitchFamily="17" charset="-128"/>
            <a:ea typeface="UD デジタル 教科書体 N-B" panose="02020700000000000000" pitchFamily="17" charset="-128"/>
          </a:endParaRPr>
        </a:p>
      </dsp:txBody>
      <dsp:txXfrm>
        <a:off x="673799" y="2817127"/>
        <a:ext cx="2502682" cy="952823"/>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0.13994</cdr:x>
      <cdr:y>0.17989</cdr:y>
    </cdr:from>
    <cdr:to>
      <cdr:x>0.96484</cdr:x>
      <cdr:y>0.25605</cdr:y>
    </cdr:to>
    <cdr:sp macro="" textlink="">
      <cdr:nvSpPr>
        <cdr:cNvPr id="2" name="上矢印 1"/>
        <cdr:cNvSpPr/>
      </cdr:nvSpPr>
      <cdr:spPr>
        <a:xfrm xmlns:a="http://schemas.openxmlformats.org/drawingml/2006/main" rot="4607413">
          <a:off x="4367360" y="-2300286"/>
          <a:ext cx="386013" cy="6810072"/>
        </a:xfrm>
        <a:prstGeom xmlns:a="http://schemas.openxmlformats.org/drawingml/2006/main" prst="upArrow">
          <a:avLst/>
        </a:prstGeom>
        <a:solidFill xmlns:a="http://schemas.openxmlformats.org/drawingml/2006/main">
          <a:srgbClr val="FF6699"/>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xmlns:a="http://schemas.openxmlformats.org/drawingml/2006/main">
          <a:pPr algn="ctr"/>
          <a:endParaRPr lang="ja-JP" altLang="en-US" sz="1846" dirty="0">
            <a:latin typeface="UD デジタル 教科書体 N-B" panose="02020700000000000000" pitchFamily="17" charset="-128"/>
            <a:ea typeface="UD デジタル 教科書体 N-B" panose="02020700000000000000" pitchFamily="17" charset="-128"/>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2945659" cy="496332"/>
          </a:xfrm>
          <a:prstGeom prst="rect">
            <a:avLst/>
          </a:prstGeom>
        </p:spPr>
        <p:txBody>
          <a:bodyPr vert="horz" lIns="91312" tIns="45656" rIns="91312" bIns="4565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5" y="0"/>
            <a:ext cx="2945659" cy="496332"/>
          </a:xfrm>
          <a:prstGeom prst="rect">
            <a:avLst/>
          </a:prstGeom>
        </p:spPr>
        <p:txBody>
          <a:bodyPr vert="horz" lIns="91312" tIns="45656" rIns="91312" bIns="45656" rtlCol="0"/>
          <a:lstStyle>
            <a:lvl1pPr algn="r">
              <a:defRPr sz="1200"/>
            </a:lvl1pPr>
          </a:lstStyle>
          <a:p>
            <a:fld id="{F36938F3-BA08-4192-A158-8EACEF4535CD}" type="datetimeFigureOut">
              <a:rPr kumimoji="1" lang="ja-JP" altLang="en-US" smtClean="0"/>
              <a:t>2023/3/29</a:t>
            </a:fld>
            <a:endParaRPr kumimoji="1" lang="ja-JP" altLang="en-US"/>
          </a:p>
        </p:txBody>
      </p:sp>
      <p:sp>
        <p:nvSpPr>
          <p:cNvPr id="4" name="スライド イメージ プレースホルダー 3"/>
          <p:cNvSpPr>
            <a:spLocks noGrp="1" noRot="1" noChangeAspect="1"/>
          </p:cNvSpPr>
          <p:nvPr>
            <p:ph type="sldImg" idx="2"/>
          </p:nvPr>
        </p:nvSpPr>
        <p:spPr>
          <a:xfrm>
            <a:off x="919163" y="744538"/>
            <a:ext cx="4959350" cy="3721100"/>
          </a:xfrm>
          <a:prstGeom prst="rect">
            <a:avLst/>
          </a:prstGeom>
          <a:noFill/>
          <a:ln w="12700">
            <a:solidFill>
              <a:prstClr val="black"/>
            </a:solidFill>
          </a:ln>
        </p:spPr>
        <p:txBody>
          <a:bodyPr vert="horz" lIns="91312" tIns="45656" rIns="91312" bIns="45656" rtlCol="0" anchor="ctr"/>
          <a:lstStyle/>
          <a:p>
            <a:endParaRPr lang="ja-JP" altLang="en-US"/>
          </a:p>
        </p:txBody>
      </p:sp>
      <p:sp>
        <p:nvSpPr>
          <p:cNvPr id="5" name="ノート プレースホルダー 4"/>
          <p:cNvSpPr>
            <a:spLocks noGrp="1"/>
          </p:cNvSpPr>
          <p:nvPr>
            <p:ph type="body" sz="quarter" idx="3"/>
          </p:nvPr>
        </p:nvSpPr>
        <p:spPr>
          <a:xfrm>
            <a:off x="679768" y="4715154"/>
            <a:ext cx="5438140" cy="4466987"/>
          </a:xfrm>
          <a:prstGeom prst="rect">
            <a:avLst/>
          </a:prstGeom>
        </p:spPr>
        <p:txBody>
          <a:bodyPr vert="horz" lIns="91312" tIns="45656" rIns="91312" bIns="4565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428584"/>
            <a:ext cx="2945659" cy="496332"/>
          </a:xfrm>
          <a:prstGeom prst="rect">
            <a:avLst/>
          </a:prstGeom>
        </p:spPr>
        <p:txBody>
          <a:bodyPr vert="horz" lIns="91312" tIns="45656" rIns="91312" bIns="4565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5" y="9428584"/>
            <a:ext cx="2945659" cy="496332"/>
          </a:xfrm>
          <a:prstGeom prst="rect">
            <a:avLst/>
          </a:prstGeom>
        </p:spPr>
        <p:txBody>
          <a:bodyPr vert="horz" lIns="91312" tIns="45656" rIns="91312" bIns="45656" rtlCol="0" anchor="b"/>
          <a:lstStyle>
            <a:lvl1pPr algn="r">
              <a:defRPr sz="1200"/>
            </a:lvl1pPr>
          </a:lstStyle>
          <a:p>
            <a:fld id="{FD73B4D0-C698-486F-92BC-F2C23A7D3701}" type="slidenum">
              <a:rPr kumimoji="1" lang="ja-JP" altLang="en-US" smtClean="0"/>
              <a:t>‹#›</a:t>
            </a:fld>
            <a:endParaRPr kumimoji="1" lang="ja-JP" altLang="en-US"/>
          </a:p>
        </p:txBody>
      </p:sp>
    </p:spTree>
    <p:extLst>
      <p:ext uri="{BB962C8B-B14F-4D97-AF65-F5344CB8AC3E}">
        <p14:creationId xmlns:p14="http://schemas.microsoft.com/office/powerpoint/2010/main" val="19700763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9767" y="4715154"/>
            <a:ext cx="5595360" cy="4466987"/>
          </a:xfrm>
        </p:spPr>
        <p:txBody>
          <a:bodyPr/>
          <a:lstStyle/>
          <a:p>
            <a:r>
              <a:rPr lang="ja-JP" altLang="en-US" sz="1600" dirty="0" smtClean="0">
                <a:latin typeface="UD デジタル 教科書体 NP-R" panose="02020400000000000000" pitchFamily="18" charset="-128"/>
                <a:ea typeface="UD デジタル 教科書体 NP-R" panose="02020400000000000000" pitchFamily="18" charset="-128"/>
              </a:rPr>
              <a:t>　（岡山県教育庁人権教育・生徒指導課です。）</a:t>
            </a:r>
            <a:endParaRPr lang="en-US" altLang="ja-JP" sz="1600" dirty="0">
              <a:latin typeface="UD デジタル 教科書体 NP-R" panose="02020400000000000000" pitchFamily="18" charset="-128"/>
              <a:ea typeface="UD デジタル 教科書体 NP-R" panose="02020400000000000000" pitchFamily="18" charset="-128"/>
            </a:endParaRPr>
          </a:p>
          <a:p>
            <a:r>
              <a:rPr lang="ja-JP" altLang="en-US" sz="1600" dirty="0">
                <a:latin typeface="UD デジタル 教科書体 NP-R" panose="02020400000000000000" pitchFamily="18" charset="-128"/>
                <a:ea typeface="UD デジタル 教科書体 NP-R" panose="02020400000000000000" pitchFamily="18" charset="-128"/>
              </a:rPr>
              <a:t>　本日は、自殺予防教育の推進について</a:t>
            </a:r>
            <a:r>
              <a:rPr lang="ja-JP" altLang="en-US" sz="1600" dirty="0" smtClean="0">
                <a:latin typeface="UD デジタル 教科書体 NP-R" panose="02020400000000000000" pitchFamily="18" charset="-128"/>
                <a:ea typeface="UD デジタル 教科書体 NP-R" panose="02020400000000000000" pitchFamily="18" charset="-128"/>
              </a:rPr>
              <a:t>、（</a:t>
            </a:r>
            <a:r>
              <a:rPr lang="en-US" altLang="ja-JP" sz="1600" dirty="0" smtClean="0">
                <a:latin typeface="UD デジタル 教科書体 NP-R" panose="02020400000000000000" pitchFamily="18" charset="-128"/>
                <a:ea typeface="UD デジタル 教科書体 NP-R" panose="02020400000000000000" pitchFamily="18" charset="-128"/>
              </a:rPr>
              <a:t>e</a:t>
            </a:r>
            <a:r>
              <a:rPr lang="ja-JP" altLang="en-US" sz="1600" dirty="0" smtClean="0">
                <a:latin typeface="UD デジタル 教科書体 NP-R" panose="02020400000000000000" pitchFamily="18" charset="-128"/>
                <a:ea typeface="UD デジタル 教科書体 NP-R" panose="02020400000000000000" pitchFamily="18" charset="-128"/>
              </a:rPr>
              <a:t>ラーニングで）研修</a:t>
            </a:r>
            <a:r>
              <a:rPr lang="ja-JP" altLang="en-US" sz="1600" dirty="0">
                <a:latin typeface="UD デジタル 教科書体 NP-R" panose="02020400000000000000" pitchFamily="18" charset="-128"/>
                <a:ea typeface="UD デジタル 教科書体 NP-R" panose="02020400000000000000" pitchFamily="18" charset="-128"/>
              </a:rPr>
              <a:t>をさせていただきます</a:t>
            </a:r>
            <a:r>
              <a:rPr lang="ja-JP" altLang="en-US" sz="1600" dirty="0" smtClean="0">
                <a:latin typeface="UD デジタル 教科書体 NP-R" panose="02020400000000000000" pitchFamily="18" charset="-128"/>
                <a:ea typeface="UD デジタル 教科書体 NP-R" panose="02020400000000000000" pitchFamily="18" charset="-128"/>
              </a:rPr>
              <a:t>。</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smtClean="0">
                <a:latin typeface="UD デジタル 教科書体 NP-R" panose="02020400000000000000" pitchFamily="18" charset="-128"/>
                <a:ea typeface="UD デジタル 教科書体 NP-R" panose="02020400000000000000" pitchFamily="18" charset="-128"/>
              </a:rPr>
              <a:t>　（約２０分）</a:t>
            </a:r>
            <a:endParaRPr lang="en-US" altLang="ja-JP" sz="1600" dirty="0" smtClean="0">
              <a:latin typeface="UD デジタル 教科書体 NP-R" panose="02020400000000000000" pitchFamily="18" charset="-128"/>
              <a:ea typeface="UD デジタル 教科書体 NP-R" panose="02020400000000000000" pitchFamily="18" charset="-128"/>
            </a:endParaRPr>
          </a:p>
          <a:p>
            <a:endParaRPr lang="en-US" altLang="ja-JP" sz="1600" dirty="0" smtClean="0">
              <a:latin typeface="UD デジタル 教科書体 NP-R" panose="02020400000000000000" pitchFamily="18" charset="-128"/>
              <a:ea typeface="UD デジタル 教科書体 NP-R" panose="02020400000000000000" pitchFamily="18" charset="-128"/>
            </a:endParaRPr>
          </a:p>
          <a:p>
            <a:r>
              <a:rPr lang="ja-JP" altLang="en-US" sz="1600" dirty="0" smtClean="0">
                <a:latin typeface="UD デジタル 教科書体 NP-R" panose="02020400000000000000" pitchFamily="18" charset="-128"/>
                <a:ea typeface="UD デジタル 教科書体 NP-R" panose="02020400000000000000" pitchFamily="18" charset="-128"/>
              </a:rPr>
              <a:t>（</a:t>
            </a:r>
            <a:r>
              <a:rPr lang="en-US" altLang="ja-JP" sz="1600" dirty="0" smtClean="0">
                <a:latin typeface="UD デジタル 教科書体 NP-R" panose="02020400000000000000" pitchFamily="18" charset="-128"/>
                <a:ea typeface="UD デジタル 教科書体 NP-R" panose="02020400000000000000" pitchFamily="18" charset="-128"/>
              </a:rPr>
              <a:t>※</a:t>
            </a:r>
            <a:r>
              <a:rPr lang="ja-JP" altLang="en-US" sz="1600" dirty="0" smtClean="0">
                <a:latin typeface="UD デジタル 教科書体 NP-R" panose="02020400000000000000" pitchFamily="18" charset="-128"/>
                <a:ea typeface="UD デジタル 教科書体 NP-R" panose="02020400000000000000" pitchFamily="18" charset="-128"/>
              </a:rPr>
              <a:t>校内研修で活用される際は、こちらに記載してある読み原稿を使用してください。また、文中の●印はアニメーション効果のタイミングです。なお、かっこ内は</a:t>
            </a:r>
            <a:r>
              <a:rPr lang="ja-JP" altLang="en-US" sz="1600" dirty="0" smtClean="0">
                <a:latin typeface="UD デジタル 教科書体 NP-R" panose="02020400000000000000" pitchFamily="18" charset="-128"/>
                <a:ea typeface="UD デジタル 教科書体 NP-R" panose="02020400000000000000" pitchFamily="18" charset="-128"/>
              </a:rPr>
              <a:t>補足説明に</a:t>
            </a:r>
            <a:r>
              <a:rPr lang="ja-JP" altLang="en-US" sz="1600" dirty="0" smtClean="0">
                <a:latin typeface="UD デジタル 教科書体 NP-R" panose="02020400000000000000" pitchFamily="18" charset="-128"/>
                <a:ea typeface="UD デジタル 教科書体 NP-R" panose="02020400000000000000" pitchFamily="18" charset="-128"/>
              </a:rPr>
              <a:t>なりますので必要に応じてお使いください。）</a:t>
            </a:r>
            <a:endParaRPr lang="en-US" altLang="ja-JP" sz="1600" dirty="0" smtClean="0">
              <a:latin typeface="UD デジタル 教科書体 NP-R" panose="02020400000000000000" pitchFamily="18" charset="-128"/>
              <a:ea typeface="UD デジタル 教科書体 NP-R" panose="02020400000000000000" pitchFamily="18" charset="-128"/>
            </a:endParaRPr>
          </a:p>
          <a:p>
            <a:endParaRPr lang="en-US" altLang="ja-JP" sz="1600" dirty="0">
              <a:latin typeface="UD デジタル 教科書体 NP-R" panose="02020400000000000000" pitchFamily="18" charset="-128"/>
              <a:ea typeface="UD デジタル 教科書体 NP-R" panose="02020400000000000000" pitchFamily="18" charset="-128"/>
            </a:endParaRPr>
          </a:p>
          <a:p>
            <a:r>
              <a:rPr lang="ja-JP" altLang="en-US" sz="1600" dirty="0" smtClean="0">
                <a:latin typeface="UD デジタル 教科書体 NP-R" panose="02020400000000000000" pitchFamily="18" charset="-128"/>
                <a:ea typeface="UD デジタル 教科書体 NP-R" panose="02020400000000000000" pitchFamily="18" charset="-128"/>
              </a:rPr>
              <a:t>（</a:t>
            </a:r>
            <a:r>
              <a:rPr lang="en-US" altLang="ja-JP" sz="1600" dirty="0" smtClean="0">
                <a:latin typeface="UD デジタル 教科書体 NP-R" panose="02020400000000000000" pitchFamily="18" charset="-128"/>
                <a:ea typeface="UD デジタル 教科書体 NP-R" panose="02020400000000000000" pitchFamily="18" charset="-128"/>
              </a:rPr>
              <a:t>※</a:t>
            </a:r>
            <a:r>
              <a:rPr lang="ja-JP" altLang="en-US" sz="1600" dirty="0" smtClean="0">
                <a:latin typeface="UD デジタル 教科書体 NP-R" panose="02020400000000000000" pitchFamily="18" charset="-128"/>
                <a:ea typeface="UD デジタル 教科書体 NP-R" panose="02020400000000000000" pitchFamily="18" charset="-128"/>
              </a:rPr>
              <a:t>本研修資料については</a:t>
            </a:r>
            <a:r>
              <a:rPr lang="ja-JP" altLang="en-US" sz="1600" u="sng" dirty="0" smtClean="0">
                <a:latin typeface="UD デジタル 教科書体 NP-R" panose="02020400000000000000" pitchFamily="18" charset="-128"/>
                <a:ea typeface="UD デジタル 教科書体 NP-R" panose="02020400000000000000" pitchFamily="18" charset="-128"/>
              </a:rPr>
              <a:t>５、６月人権教育担当者研修講座</a:t>
            </a:r>
            <a:r>
              <a:rPr lang="ja-JP" altLang="en-US" sz="1600" dirty="0" smtClean="0">
                <a:latin typeface="UD デジタル 教科書体 NP-R" panose="02020400000000000000" pitchFamily="18" charset="-128"/>
                <a:ea typeface="UD デジタル 教科書体 NP-R" panose="02020400000000000000" pitchFamily="18" charset="-128"/>
              </a:rPr>
              <a:t>にて説明。夏休み明けは自殺者が増加傾向にあるため、可能な限り夏休み前まで</a:t>
            </a:r>
            <a:r>
              <a:rPr lang="ja-JP" altLang="en-US" sz="1600" dirty="0" smtClean="0">
                <a:latin typeface="UD デジタル 教科書体 NP-R" panose="02020400000000000000" pitchFamily="18" charset="-128"/>
                <a:ea typeface="UD デジタル 教科書体 NP-R" panose="02020400000000000000" pitchFamily="18" charset="-128"/>
              </a:rPr>
              <a:t>の視聴を</a:t>
            </a:r>
            <a:r>
              <a:rPr lang="ja-JP" altLang="en-US" sz="1600" dirty="0" smtClean="0">
                <a:latin typeface="UD デジタル 教科書体 NP-R" panose="02020400000000000000" pitchFamily="18" charset="-128"/>
                <a:ea typeface="UD デジタル 教科書体 NP-R" panose="02020400000000000000" pitchFamily="18" charset="-128"/>
              </a:rPr>
              <a:t>お願いします。）</a:t>
            </a:r>
            <a:endParaRPr lang="en-US" altLang="ja-JP" sz="1600" dirty="0" smtClean="0">
              <a:latin typeface="UD デジタル 教科書体 NP-R" panose="02020400000000000000" pitchFamily="18" charset="-128"/>
              <a:ea typeface="UD デジタル 教科書体 NP-R" panose="02020400000000000000" pitchFamily="18" charset="-128"/>
            </a:endParaRPr>
          </a:p>
          <a:p>
            <a:r>
              <a:rPr lang="ja-JP" altLang="en-US" sz="1600" dirty="0">
                <a:latin typeface="UD デジタル 教科書体 NP-R" panose="02020400000000000000" pitchFamily="18" charset="-128"/>
                <a:ea typeface="UD デジタル 教科書体 NP-R" panose="02020400000000000000" pitchFamily="18" charset="-128"/>
              </a:rPr>
              <a:t>　</a:t>
            </a:r>
            <a:endParaRPr lang="en-US" altLang="ja-JP" sz="1600" dirty="0">
              <a:latin typeface="UD デジタル 教科書体 NP-R" panose="02020400000000000000" pitchFamily="18" charset="-128"/>
              <a:ea typeface="UD デジタル 教科書体 NP-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a:t>
            </a:fld>
            <a:endParaRPr kumimoji="1" lang="ja-JP" altLang="en-US"/>
          </a:p>
        </p:txBody>
      </p:sp>
    </p:spTree>
    <p:extLst>
      <p:ext uri="{BB962C8B-B14F-4D97-AF65-F5344CB8AC3E}">
        <p14:creationId xmlns:p14="http://schemas.microsoft.com/office/powerpoint/2010/main" val="30349698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600" dirty="0" smtClean="0">
                <a:latin typeface="UD デジタル 教科書体 NP-R" panose="02020400000000000000" pitchFamily="18" charset="-128"/>
                <a:ea typeface="UD デジタル 教科書体 NP-R" panose="02020400000000000000" pitchFamily="18" charset="-128"/>
              </a:rPr>
              <a:t>　では、自殺予防教育の実施に向けては、どんなことを大切にしたらよいのでしょうか。</a:t>
            </a:r>
            <a:endParaRPr lang="en-US" altLang="ja-JP" sz="1600" dirty="0" smtClean="0">
              <a:latin typeface="UD デジタル 教科書体 NP-R" panose="02020400000000000000" pitchFamily="18" charset="-128"/>
              <a:ea typeface="UD デジタル 教科書体 NP-R" panose="02020400000000000000" pitchFamily="18" charset="-128"/>
            </a:endParaRPr>
          </a:p>
          <a:p>
            <a:r>
              <a:rPr lang="ja-JP" altLang="en-US" sz="1600" dirty="0" smtClean="0">
                <a:latin typeface="UD デジタル 教科書体 NP-R" panose="02020400000000000000" pitchFamily="18" charset="-128"/>
                <a:ea typeface="UD デジタル 教科書体 NP-R" panose="02020400000000000000" pitchFamily="18" charset="-128"/>
              </a:rPr>
              <a:t>ここではその「前段階」として必要なことを説明します。</a:t>
            </a:r>
            <a:endParaRPr lang="en-US" altLang="ja-JP" sz="1600" dirty="0" smtClean="0">
              <a:latin typeface="UD デジタル 教科書体 NP-R" panose="02020400000000000000" pitchFamily="18" charset="-128"/>
              <a:ea typeface="UD デジタル 教科書体 NP-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10</a:t>
            </a:fld>
            <a:endParaRPr kumimoji="1" lang="ja-JP" altLang="en-US"/>
          </a:p>
        </p:txBody>
      </p:sp>
    </p:spTree>
    <p:extLst>
      <p:ext uri="{BB962C8B-B14F-4D97-AF65-F5344CB8AC3E}">
        <p14:creationId xmlns:p14="http://schemas.microsoft.com/office/powerpoint/2010/main" val="770675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9768" y="4711690"/>
            <a:ext cx="5438140" cy="4668899"/>
          </a:xfrm>
        </p:spPr>
        <p:txBody>
          <a:bodyPr/>
          <a:lstStyle/>
          <a:p>
            <a:r>
              <a:rPr kumimoji="1" lang="ja-JP" altLang="en-US" sz="1400" dirty="0" smtClean="0">
                <a:latin typeface="UD デジタル 教科書体 N-R" panose="02020400000000000000" pitchFamily="17" charset="-128"/>
                <a:ea typeface="UD デジタル 教科書体 N-R" panose="02020400000000000000" pitchFamily="17" charset="-128"/>
              </a:rPr>
              <a:t>　</a:t>
            </a:r>
            <a:r>
              <a:rPr kumimoji="1" lang="ja-JP" altLang="en-US" sz="1600" dirty="0" smtClean="0">
                <a:latin typeface="UD デジタル 教科書体 N-R" panose="02020400000000000000" pitchFamily="17" charset="-128"/>
                <a:ea typeface="UD デジタル 教科書体 N-R" panose="02020400000000000000" pitchFamily="17" charset="-128"/>
              </a:rPr>
              <a:t>先生方のキャリアの中で、直接児童生徒の自殺事案には会わないことの方が多いかもしれません。</a:t>
            </a:r>
            <a:endParaRPr kumimoji="1" lang="en-US" altLang="ja-JP" sz="1600" dirty="0" smtClean="0">
              <a:latin typeface="UD デジタル 教科書体 N-R" panose="02020400000000000000" pitchFamily="17" charset="-128"/>
              <a:ea typeface="UD デジタル 教科書体 N-R" panose="02020400000000000000" pitchFamily="17" charset="-128"/>
            </a:endParaRPr>
          </a:p>
          <a:p>
            <a:r>
              <a:rPr kumimoji="1" lang="ja-JP" altLang="en-US" sz="1600" dirty="0" smtClean="0">
                <a:latin typeface="UD デジタル 教科書体 N-R" panose="02020400000000000000" pitchFamily="17" charset="-128"/>
                <a:ea typeface="UD デジタル 教科書体 N-R" panose="02020400000000000000" pitchFamily="17" charset="-128"/>
              </a:rPr>
              <a:t>しかし、今リスクを抱えている子もいるかもしれません。また、自死遺族である児童生徒には出会っているかもしれません。</a:t>
            </a:r>
            <a:endParaRPr kumimoji="1" lang="en-US" altLang="ja-JP" sz="1600" dirty="0" smtClean="0">
              <a:latin typeface="UD デジタル 教科書体 N-R" panose="02020400000000000000" pitchFamily="17" charset="-128"/>
              <a:ea typeface="UD デジタル 教科書体 N-R" panose="02020400000000000000" pitchFamily="17" charset="-128"/>
            </a:endParaRPr>
          </a:p>
          <a:p>
            <a:r>
              <a:rPr kumimoji="1" lang="ja-JP" altLang="en-US" sz="1600" dirty="0" smtClean="0">
                <a:latin typeface="UD デジタル 教科書体 N-R" panose="02020400000000000000" pitchFamily="17" charset="-128"/>
                <a:ea typeface="UD デジタル 教科書体 N-R" panose="02020400000000000000" pitchFamily="17" charset="-128"/>
              </a:rPr>
              <a:t>　</a:t>
            </a:r>
            <a:endParaRPr kumimoji="1" lang="en-US" altLang="ja-JP" sz="1600" dirty="0" smtClean="0">
              <a:latin typeface="UD デジタル 教科書体 N-R" panose="02020400000000000000" pitchFamily="17" charset="-128"/>
              <a:ea typeface="UD デジタル 教科書体 N-R" panose="02020400000000000000" pitchFamily="17" charset="-128"/>
            </a:endParaRPr>
          </a:p>
          <a:p>
            <a:r>
              <a:rPr kumimoji="1" lang="ja-JP" altLang="en-US" sz="1600" dirty="0" smtClean="0">
                <a:latin typeface="UD デジタル 教科書体 N-R" panose="02020400000000000000" pitchFamily="17" charset="-128"/>
                <a:ea typeface="UD デジタル 教科書体 N-R" panose="02020400000000000000" pitchFamily="17" charset="-128"/>
              </a:rPr>
              <a:t>　自殺予防教育の実施に向けて、ハイリスクな状態や喪失体験をしている児童生徒は●「いないだろう」ではなく、「いるかもしれない」というスタンスが大切になります。</a:t>
            </a:r>
            <a:endParaRPr kumimoji="1" lang="en-US" altLang="ja-JP" sz="1600" dirty="0" smtClean="0">
              <a:latin typeface="UD デジタル 教科書体 N-R" panose="02020400000000000000" pitchFamily="17" charset="-128"/>
              <a:ea typeface="UD デジタル 教科書体 N-R" panose="02020400000000000000" pitchFamily="17" charset="-128"/>
            </a:endParaRPr>
          </a:p>
          <a:p>
            <a:r>
              <a:rPr kumimoji="1" lang="ja-JP" altLang="en-US" sz="1600" dirty="0" smtClean="0">
                <a:latin typeface="UD デジタル 教科書体 N-R" panose="02020400000000000000" pitchFamily="17" charset="-128"/>
                <a:ea typeface="UD デジタル 教科書体 N-R" panose="02020400000000000000" pitchFamily="17" charset="-128"/>
              </a:rPr>
              <a:t>　まずは、児童生徒の自殺の問題を、●「自分事」として捉えていただきたいと思います。</a:t>
            </a:r>
            <a:endParaRPr kumimoji="1" lang="en-US" altLang="ja-JP" sz="1600" dirty="0" smtClean="0">
              <a:latin typeface="UD デジタル 教科書体 N-R" panose="02020400000000000000" pitchFamily="17" charset="-128"/>
              <a:ea typeface="UD デジタル 教科書体 N-R" panose="02020400000000000000" pitchFamily="17" charset="-128"/>
            </a:endParaRPr>
          </a:p>
          <a:p>
            <a:r>
              <a:rPr kumimoji="1" lang="ja-JP" altLang="en-US" sz="1600" dirty="0" smtClean="0">
                <a:latin typeface="UD デジタル 教科書体 N-R" panose="02020400000000000000" pitchFamily="17" charset="-128"/>
                <a:ea typeface="UD デジタル 教科書体 N-R" panose="02020400000000000000" pitchFamily="17" charset="-128"/>
              </a:rPr>
              <a:t>　我々教師の姿勢で救える命もあること、それは今すぐでなくても、その子どもにとってこれから何年か後の命を救うことにもなるかもしれません。</a:t>
            </a:r>
            <a:endParaRPr kumimoji="1" lang="en-US" altLang="ja-JP" sz="1600" dirty="0" smtClean="0">
              <a:latin typeface="UD デジタル 教科書体 N-R" panose="02020400000000000000" pitchFamily="17" charset="-128"/>
              <a:ea typeface="UD デジタル 教科書体 N-R" panose="02020400000000000000" pitchFamily="17" charset="-128"/>
            </a:endParaRPr>
          </a:p>
          <a:p>
            <a:endParaRPr kumimoji="1" lang="en-US" altLang="ja-JP" sz="1600" dirty="0" smtClean="0">
              <a:latin typeface="UD デジタル 教科書体 N-R" panose="02020400000000000000" pitchFamily="17" charset="-128"/>
              <a:ea typeface="UD デジタル 教科書体 N-R" panose="02020400000000000000" pitchFamily="17" charset="-128"/>
            </a:endParaRPr>
          </a:p>
        </p:txBody>
      </p:sp>
      <p:sp>
        <p:nvSpPr>
          <p:cNvPr id="4" name="スライド番号プレースホルダー 3"/>
          <p:cNvSpPr>
            <a:spLocks noGrp="1"/>
          </p:cNvSpPr>
          <p:nvPr>
            <p:ph type="sldNum" sz="quarter" idx="10"/>
          </p:nvPr>
        </p:nvSpPr>
        <p:spPr/>
        <p:txBody>
          <a:bodyPr/>
          <a:lstStyle/>
          <a:p>
            <a:fld id="{6B585618-91F1-4E5D-AB63-D17D6CC8E05D}" type="slidenum">
              <a:rPr lang="en-US" altLang="ja-JP" smtClean="0"/>
              <a:pPr/>
              <a:t>11</a:t>
            </a:fld>
            <a:endParaRPr lang="en-US" altLang="ja-JP"/>
          </a:p>
        </p:txBody>
      </p:sp>
    </p:spTree>
    <p:extLst>
      <p:ext uri="{BB962C8B-B14F-4D97-AF65-F5344CB8AC3E}">
        <p14:creationId xmlns:p14="http://schemas.microsoft.com/office/powerpoint/2010/main" val="29009327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スライド イメージ プレースホルダー 1"/>
          <p:cNvSpPr>
            <a:spLocks noGrp="1" noRot="1" noChangeAspect="1" noTextEdit="1"/>
          </p:cNvSpPr>
          <p:nvPr>
            <p:ph type="sldImg"/>
          </p:nvPr>
        </p:nvSpPr>
        <p:spPr>
          <a:ln/>
        </p:spPr>
      </p:sp>
      <p:sp>
        <p:nvSpPr>
          <p:cNvPr id="149507" name="ノート プレースホルダー 2"/>
          <p:cNvSpPr>
            <a:spLocks noGrp="1"/>
          </p:cNvSpPr>
          <p:nvPr>
            <p:ph type="body" idx="1"/>
          </p:nvPr>
        </p:nvSpPr>
        <p:spPr>
          <a:xfrm>
            <a:off x="679768" y="4715154"/>
            <a:ext cx="5438140" cy="48566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ja-JP" altLang="en-US" sz="1400" u="none" dirty="0" smtClean="0">
                <a:latin typeface="UD デジタル 教科書体 N-R" panose="02020400000000000000" pitchFamily="17" charset="-128"/>
                <a:ea typeface="UD デジタル 教科書体 N-R" panose="02020400000000000000" pitchFamily="17" charset="-128"/>
              </a:rPr>
              <a:t>　</a:t>
            </a:r>
            <a:r>
              <a:rPr lang="ja-JP" altLang="en-US" sz="1600" u="none" dirty="0" smtClean="0">
                <a:latin typeface="UD デジタル 教科書体 N-R" panose="02020400000000000000" pitchFamily="17" charset="-128"/>
                <a:ea typeface="UD デジタル 教科書体 N-R" panose="02020400000000000000" pitchFamily="17" charset="-128"/>
              </a:rPr>
              <a:t>研修のゴールについての説明でもふれましたが、まず</a:t>
            </a:r>
            <a:r>
              <a:rPr lang="ja-JP" altLang="en-US" sz="1600" u="none" dirty="0" smtClean="0">
                <a:latin typeface="UD デジタル 教科書体 NP-R" panose="02020400000000000000" pitchFamily="18" charset="-128"/>
                <a:ea typeface="UD デジタル 教科書体 NP-R" panose="02020400000000000000" pitchFamily="18" charset="-128"/>
              </a:rPr>
              <a:t>自殺予防教育の目標を確認します。それは次の２つです。</a:t>
            </a:r>
            <a:endParaRPr lang="en-US" altLang="ja-JP" sz="1600" u="none" dirty="0" smtClean="0">
              <a:latin typeface="UD デジタル 教科書体 NP-R" panose="02020400000000000000" pitchFamily="18" charset="-128"/>
              <a:ea typeface="UD デジタル 教科書体 NP-R" panose="02020400000000000000" pitchFamily="18" charset="-128"/>
            </a:endParaRPr>
          </a:p>
          <a:p>
            <a:pPr algn="just"/>
            <a:r>
              <a:rPr lang="ja-JP" altLang="en-US" sz="1600" u="none" dirty="0" smtClean="0">
                <a:latin typeface="UD デジタル 教科書体 NP-R" panose="02020400000000000000" pitchFamily="18" charset="-128"/>
                <a:ea typeface="UD デジタル 教科書体 NP-R" panose="02020400000000000000" pitchFamily="18" charset="-128"/>
              </a:rPr>
              <a:t>●１つ目は、「早期の問題認識」で、心の危機に気付く</a:t>
            </a:r>
            <a:r>
              <a:rPr lang="ja-JP" altLang="en-US" sz="1600" u="none" dirty="0" smtClean="0">
                <a:latin typeface="UD デジタル 教科書体 NP-R" panose="02020400000000000000" pitchFamily="18" charset="-128"/>
                <a:ea typeface="UD デジタル 教科書体 NP-R" panose="02020400000000000000" pitchFamily="18" charset="-128"/>
              </a:rPr>
              <a:t>力を身に付けること、</a:t>
            </a:r>
            <a:endParaRPr lang="en-US" altLang="ja-JP" sz="1600" u="none" dirty="0" smtClean="0">
              <a:latin typeface="UD デジタル 教科書体 NP-R" panose="02020400000000000000" pitchFamily="18" charset="-128"/>
              <a:ea typeface="UD デジタル 教科書体 NP-R" panose="02020400000000000000" pitchFamily="18" charset="-128"/>
            </a:endParaRPr>
          </a:p>
          <a:p>
            <a:pPr algn="just"/>
            <a:r>
              <a:rPr lang="ja-JP" altLang="en-US" sz="1600" u="none" dirty="0" smtClean="0">
                <a:latin typeface="UD デジタル 教科書体 NP-R" panose="02020400000000000000" pitchFamily="18" charset="-128"/>
                <a:ea typeface="UD デジタル 教科書体 NP-R" panose="02020400000000000000" pitchFamily="18" charset="-128"/>
              </a:rPr>
              <a:t>●２つ目は、「援助希求的態度の促進」で、相談する力を身に付けることです。「</a:t>
            </a:r>
            <a:r>
              <a:rPr lang="en-US" altLang="ja-JP" sz="1600" u="none" dirty="0" smtClean="0">
                <a:latin typeface="UD デジタル 教科書体 NP-R" panose="02020400000000000000" pitchFamily="18" charset="-128"/>
                <a:ea typeface="UD デジタル 教科書体 NP-R" panose="02020400000000000000" pitchFamily="18" charset="-128"/>
              </a:rPr>
              <a:t>SOS</a:t>
            </a:r>
            <a:r>
              <a:rPr lang="ja-JP" altLang="en-US" sz="1600" u="none" dirty="0" smtClean="0">
                <a:latin typeface="UD デジタル 教科書体 NP-R" panose="02020400000000000000" pitchFamily="18" charset="-128"/>
                <a:ea typeface="UD デジタル 教科書体 NP-R" panose="02020400000000000000" pitchFamily="18" charset="-128"/>
              </a:rPr>
              <a:t>の出し方に関する教育」がこれにあたります</a:t>
            </a:r>
            <a:r>
              <a:rPr lang="ja-JP" altLang="en-US" sz="1600" u="none" dirty="0" smtClean="0">
                <a:latin typeface="UD デジタル 教科書体 NP-R" panose="02020400000000000000" pitchFamily="18" charset="-128"/>
                <a:ea typeface="UD デジタル 教科書体 NP-R" panose="02020400000000000000" pitchFamily="18" charset="-128"/>
              </a:rPr>
              <a:t>。</a:t>
            </a:r>
            <a:endParaRPr lang="en-US" altLang="ja-JP" sz="1600" u="none" dirty="0" smtClean="0">
              <a:latin typeface="UD デジタル 教科書体 NP-R" panose="02020400000000000000" pitchFamily="18" charset="-128"/>
              <a:ea typeface="UD デジタル 教科書体 NP-R" panose="02020400000000000000" pitchFamily="18" charset="-128"/>
            </a:endParaRPr>
          </a:p>
          <a:p>
            <a:pPr algn="just"/>
            <a:r>
              <a:rPr lang="ja-JP" altLang="en-US" sz="1600" dirty="0" smtClean="0">
                <a:latin typeface="UD デジタル 教科書体 NP-R" panose="02020400000000000000" pitchFamily="18" charset="-128"/>
                <a:ea typeface="UD デジタル 教科書体 NP-R" panose="02020400000000000000" pitchFamily="18" charset="-128"/>
              </a:rPr>
              <a:t>●つまり</a:t>
            </a:r>
            <a:r>
              <a:rPr lang="ja-JP" altLang="en-US" sz="1600" dirty="0" smtClean="0">
                <a:latin typeface="UD デジタル 教科書体 NP-R" panose="02020400000000000000" pitchFamily="18" charset="-128"/>
                <a:ea typeface="UD デジタル 教科書体 NP-R" panose="02020400000000000000" pitchFamily="18" charset="-128"/>
              </a:rPr>
              <a:t>目標は、「自分</a:t>
            </a:r>
            <a:r>
              <a:rPr lang="ja-JP" altLang="en-US" sz="1600" dirty="0">
                <a:latin typeface="UD デジタル 教科書体 NP-R" panose="02020400000000000000" pitchFamily="18" charset="-128"/>
                <a:ea typeface="UD デジタル 教科書体 NP-R" panose="02020400000000000000" pitchFamily="18" charset="-128"/>
              </a:rPr>
              <a:t>の心の危機に気付きそれを相談して</a:t>
            </a:r>
            <a:r>
              <a:rPr lang="ja-JP" altLang="en-US" sz="1600" dirty="0" smtClean="0">
                <a:latin typeface="UD デジタル 教科書体 NP-R" panose="02020400000000000000" pitchFamily="18" charset="-128"/>
                <a:ea typeface="UD デジタル 教科書体 NP-R" panose="02020400000000000000" pitchFamily="18" charset="-128"/>
              </a:rPr>
              <a:t>いく」</a:t>
            </a:r>
            <a:r>
              <a:rPr lang="ja-JP" altLang="en-US" sz="1600" dirty="0" smtClean="0">
                <a:latin typeface="UD デジタル 教科書体 NP-R" panose="02020400000000000000" pitchFamily="18" charset="-128"/>
                <a:ea typeface="UD デジタル 教科書体 NP-R" panose="02020400000000000000" pitchFamily="18" charset="-128"/>
              </a:rPr>
              <a:t>ようにする</a:t>
            </a:r>
            <a:r>
              <a:rPr lang="ja-JP" altLang="en-US" sz="1600" dirty="0" smtClean="0">
                <a:latin typeface="UD デジタル 教科書体 NP-R" panose="02020400000000000000" pitchFamily="18" charset="-128"/>
                <a:ea typeface="UD デジタル 教科書体 NP-R" panose="02020400000000000000" pitchFamily="18" charset="-128"/>
              </a:rPr>
              <a:t>こと</a:t>
            </a:r>
            <a:r>
              <a:rPr lang="ja-JP" altLang="en-US" sz="1600" dirty="0">
                <a:latin typeface="UD デジタル 教科書体 NP-R" panose="02020400000000000000" pitchFamily="18" charset="-128"/>
                <a:ea typeface="UD デジタル 教科書体 NP-R" panose="02020400000000000000" pitchFamily="18" charset="-128"/>
              </a:rPr>
              <a:t>です。</a:t>
            </a:r>
            <a:endParaRPr lang="en-US" altLang="ja-JP" sz="1600" dirty="0">
              <a:latin typeface="UD デジタル 教科書体 NP-R" panose="02020400000000000000" pitchFamily="18" charset="-128"/>
              <a:ea typeface="UD デジタル 教科書体 NP-R" panose="02020400000000000000" pitchFamily="18" charset="-128"/>
            </a:endParaRPr>
          </a:p>
          <a:p>
            <a:pPr algn="just"/>
            <a:r>
              <a:rPr lang="ja-JP" altLang="en-US" sz="1600" u="none" dirty="0" smtClean="0">
                <a:latin typeface="UD デジタル 教科書体 NP-R" panose="02020400000000000000" pitchFamily="18" charset="-128"/>
                <a:ea typeface="UD デジタル 教科書体 NP-R" panose="02020400000000000000" pitchFamily="18" charset="-128"/>
              </a:rPr>
              <a:t>　したがって自殺予防教育は、どちらか１つだけ</a:t>
            </a:r>
            <a:r>
              <a:rPr lang="ja-JP" altLang="en-US" sz="1600" u="none" dirty="0" smtClean="0">
                <a:latin typeface="UD デジタル 教科書体 NP-R" panose="02020400000000000000" pitchFamily="18" charset="-128"/>
                <a:ea typeface="UD デジタル 教科書体 NP-R" panose="02020400000000000000" pitchFamily="18" charset="-128"/>
              </a:rPr>
              <a:t>進めていく</a:t>
            </a:r>
            <a:r>
              <a:rPr lang="ja-JP" altLang="en-US" sz="1600" u="none" dirty="0" smtClean="0">
                <a:latin typeface="UD デジタル 教科書体 NP-R" panose="02020400000000000000" pitchFamily="18" charset="-128"/>
                <a:ea typeface="UD デジタル 教科書体 NP-R" panose="02020400000000000000" pitchFamily="18" charset="-128"/>
              </a:rPr>
              <a:t>のではなく、これら２つを理解し、両輪として</a:t>
            </a:r>
            <a:r>
              <a:rPr lang="ja-JP" altLang="en-US" sz="1600" u="none" dirty="0" smtClean="0">
                <a:latin typeface="UD デジタル 教科書体 NP-R" panose="02020400000000000000" pitchFamily="18" charset="-128"/>
                <a:ea typeface="UD デジタル 教科書体 NP-R" panose="02020400000000000000" pitchFamily="18" charset="-128"/>
              </a:rPr>
              <a:t>進めていかなければ</a:t>
            </a:r>
            <a:r>
              <a:rPr lang="ja-JP" altLang="en-US" sz="1600" u="none" dirty="0" smtClean="0">
                <a:latin typeface="UD デジタル 教科書体 NP-R" panose="02020400000000000000" pitchFamily="18" charset="-128"/>
                <a:ea typeface="UD デジタル 教科書体 NP-R" panose="02020400000000000000" pitchFamily="18" charset="-128"/>
              </a:rPr>
              <a:t>いけません。</a:t>
            </a:r>
            <a:endParaRPr lang="en-US" altLang="ja-JP" sz="1600" u="none" dirty="0" smtClean="0">
              <a:latin typeface="UD デジタル 教科書体 NP-R" panose="02020400000000000000" pitchFamily="18" charset="-128"/>
              <a:ea typeface="UD デジタル 教科書体 NP-R" panose="02020400000000000000" pitchFamily="18" charset="-128"/>
            </a:endParaRPr>
          </a:p>
          <a:p>
            <a:pPr algn="just"/>
            <a:r>
              <a:rPr lang="ja-JP" altLang="en-US" sz="1600" u="none" dirty="0" smtClean="0">
                <a:latin typeface="UD デジタル 教科書体 NP-R" panose="02020400000000000000" pitchFamily="18" charset="-128"/>
                <a:ea typeface="UD デジタル 教科書体 NP-R" panose="02020400000000000000" pitchFamily="18" charset="-128"/>
              </a:rPr>
              <a:t>　</a:t>
            </a:r>
            <a:endParaRPr lang="en-US" altLang="ja-JP" sz="1600" u="none" dirty="0" smtClean="0">
              <a:solidFill>
                <a:srgbClr val="FF0000"/>
              </a:solidFill>
              <a:latin typeface="UD デジタル 教科書体 NP-R" panose="02020400000000000000" pitchFamily="18" charset="-128"/>
              <a:ea typeface="UD デジタル 教科書体 NP-R" panose="02020400000000000000" pitchFamily="18" charset="-128"/>
            </a:endParaRPr>
          </a:p>
        </p:txBody>
      </p:sp>
      <p:sp>
        <p:nvSpPr>
          <p:cNvPr id="149508" name="スライド番号プレースホルダー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ＭＳ Ｐゴシック" panose="020B0600070205080204" pitchFamily="50" charset="-128"/>
                <a:ea typeface="ＭＳ Ｐゴシック" panose="020B0600070205080204" pitchFamily="50" charset="-128"/>
              </a:defRPr>
            </a:lvl1pPr>
            <a:lvl2pPr marL="748251" indent="-286936" eaLnBrk="0" hangingPunct="0">
              <a:spcBef>
                <a:spcPct val="30000"/>
              </a:spcBef>
              <a:defRPr kumimoji="1" sz="1200">
                <a:solidFill>
                  <a:schemeClr val="tx1"/>
                </a:solidFill>
                <a:latin typeface="ＭＳ Ｐゴシック" panose="020B0600070205080204" pitchFamily="50" charset="-128"/>
                <a:ea typeface="ＭＳ Ｐゴシック" panose="020B0600070205080204" pitchFamily="50" charset="-128"/>
              </a:defRPr>
            </a:lvl2pPr>
            <a:lvl3pPr marL="1150911" indent="-229866" eaLnBrk="0" hangingPunct="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42" indent="-229866" eaLnBrk="0" hangingPunct="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1958" indent="-229866" eaLnBrk="0" hangingPunct="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28518" indent="-22986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85078" indent="-22986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41638" indent="-22986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98198" indent="-22986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defTabSz="913120" eaLnBrk="1" fontAlgn="auto" hangingPunct="1">
              <a:spcBef>
                <a:spcPct val="0"/>
              </a:spcBef>
              <a:spcAft>
                <a:spcPts val="0"/>
              </a:spcAft>
              <a:defRPr/>
            </a:pPr>
            <a:fld id="{17470624-59FA-4F45-9BA6-24B60E2492AF}" type="slidenum">
              <a:rPr lang="en-US" altLang="ja-JP">
                <a:solidFill>
                  <a:srgbClr val="000000"/>
                </a:solidFill>
                <a:latin typeface="Arial" panose="020B0604020202020204" pitchFamily="34" charset="0"/>
              </a:rPr>
              <a:pPr defTabSz="913120" eaLnBrk="1" fontAlgn="auto" hangingPunct="1">
                <a:spcBef>
                  <a:spcPct val="0"/>
                </a:spcBef>
                <a:spcAft>
                  <a:spcPts val="0"/>
                </a:spcAft>
                <a:defRPr/>
              </a:pPr>
              <a:t>12</a:t>
            </a:fld>
            <a:endParaRPr lang="en-US" altLang="ja-JP">
              <a:solidFill>
                <a:srgbClr val="000000"/>
              </a:solidFill>
              <a:latin typeface="Arial" panose="020B0604020202020204" pitchFamily="34" charset="0"/>
            </a:endParaRPr>
          </a:p>
        </p:txBody>
      </p:sp>
    </p:spTree>
    <p:extLst>
      <p:ext uri="{BB962C8B-B14F-4D97-AF65-F5344CB8AC3E}">
        <p14:creationId xmlns:p14="http://schemas.microsoft.com/office/powerpoint/2010/main" val="11291898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スライド イメージ プレースホルダー 1"/>
          <p:cNvSpPr>
            <a:spLocks noGrp="1" noRot="1" noChangeAspect="1" noTextEdit="1"/>
          </p:cNvSpPr>
          <p:nvPr>
            <p:ph type="sldImg"/>
          </p:nvPr>
        </p:nvSpPr>
        <p:spPr>
          <a:ln/>
        </p:spPr>
      </p:sp>
      <p:sp>
        <p:nvSpPr>
          <p:cNvPr id="149507" name="ノート プレースホルダー 2"/>
          <p:cNvSpPr>
            <a:spLocks noGrp="1"/>
          </p:cNvSpPr>
          <p:nvPr>
            <p:ph type="body" idx="1"/>
          </p:nvPr>
        </p:nvSpPr>
        <p:spPr>
          <a:xfrm>
            <a:off x="679768" y="4715154"/>
            <a:ext cx="5438140" cy="48566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ja-JP" altLang="en-US" sz="1400" u="none" dirty="0" smtClean="0">
                <a:latin typeface="UD デジタル 教科書体 N-R" panose="02020400000000000000" pitchFamily="17" charset="-128"/>
                <a:ea typeface="UD デジタル 教科書体 N-R" panose="02020400000000000000" pitchFamily="17" charset="-128"/>
              </a:rPr>
              <a:t>　</a:t>
            </a:r>
            <a:r>
              <a:rPr lang="ja-JP" altLang="en-US" sz="1600" u="none" dirty="0" smtClean="0">
                <a:latin typeface="UD デジタル 教科書体 N-R" panose="02020400000000000000" pitchFamily="17" charset="-128"/>
                <a:ea typeface="UD デジタル 教科書体 N-R" panose="02020400000000000000" pitchFamily="17" charset="-128"/>
              </a:rPr>
              <a:t>しかし、自殺予防教育</a:t>
            </a:r>
            <a:r>
              <a:rPr lang="ja-JP" altLang="en-US" sz="1600" u="none" dirty="0" smtClean="0">
                <a:latin typeface="UD デジタル 教科書体 NP-R" panose="02020400000000000000" pitchFamily="18" charset="-128"/>
                <a:ea typeface="UD デジタル 教科書体 NP-R" panose="02020400000000000000" pitchFamily="18" charset="-128"/>
              </a:rPr>
              <a:t>を実施するためには、実は最初から</a:t>
            </a:r>
            <a:r>
              <a:rPr lang="ja-JP" altLang="en-US" sz="1600" dirty="0" smtClean="0">
                <a:latin typeface="UD デジタル 教科書体 N-R" panose="02020400000000000000" pitchFamily="17" charset="-128"/>
                <a:ea typeface="UD デジタル 教科書体 N-R" panose="02020400000000000000" pitchFamily="17" charset="-128"/>
              </a:rPr>
              <a:t>自殺予防教育だけを進めるのではありません。●それを支えている、図の真ん中と下の部分にある日頃の教育活動が、自殺予防教育を実施するための基盤となっていることを認識し、連動を意識しておくことが不可欠です。</a:t>
            </a:r>
            <a:endParaRPr lang="en-US" altLang="ja-JP" sz="1600" dirty="0" smtClean="0">
              <a:latin typeface="UD デジタル 教科書体 N-R" panose="02020400000000000000" pitchFamily="17" charset="-128"/>
              <a:ea typeface="UD デジタル 教科書体 N-R" panose="02020400000000000000" pitchFamily="17" charset="-128"/>
            </a:endParaRPr>
          </a:p>
          <a:p>
            <a:pPr algn="just"/>
            <a:r>
              <a:rPr lang="ja-JP" altLang="en-US" sz="1600" dirty="0" smtClean="0">
                <a:latin typeface="UD デジタル 教科書体 N-R" panose="02020400000000000000" pitchFamily="17" charset="-128"/>
                <a:ea typeface="UD デジタル 教科書体 N-R" panose="02020400000000000000" pitchFamily="17" charset="-128"/>
              </a:rPr>
              <a:t>　各校で既に取り組んでいることですが、</a:t>
            </a:r>
            <a:endParaRPr lang="en-US" altLang="ja-JP" sz="1600" dirty="0" smtClean="0">
              <a:latin typeface="UD デジタル 教科書体 N-R" panose="02020400000000000000" pitchFamily="17" charset="-128"/>
              <a:ea typeface="UD デジタル 教科書体 N-R" panose="02020400000000000000" pitchFamily="17" charset="-128"/>
            </a:endParaRPr>
          </a:p>
          <a:p>
            <a:pPr defTabSz="913120" eaLnBrk="1" fontAlgn="auto" hangingPunct="1">
              <a:spcBef>
                <a:spcPts val="0"/>
              </a:spcBef>
              <a:spcAft>
                <a:spcPts val="0"/>
              </a:spcAft>
              <a:defRPr/>
            </a:pPr>
            <a:r>
              <a:rPr lang="ja-JP" altLang="en-US" sz="1600" dirty="0" smtClean="0">
                <a:latin typeface="UD デジタル 教科書体 N-R" panose="02020400000000000000" pitchFamily="17" charset="-128"/>
                <a:ea typeface="UD デジタル 教科書体 N-R" panose="02020400000000000000" pitchFamily="17" charset="-128"/>
              </a:rPr>
              <a:t>　●真ん中にある、「下地づくり</a:t>
            </a:r>
            <a:r>
              <a:rPr lang="ja-JP" altLang="en-US" sz="1600" dirty="0" smtClean="0">
                <a:latin typeface="UD デジタル 教科書体 N-R" panose="02020400000000000000" pitchFamily="17" charset="-128"/>
                <a:ea typeface="UD デジタル 教科書体 N-R" panose="02020400000000000000" pitchFamily="17" charset="-128"/>
              </a:rPr>
              <a:t>の授業」</a:t>
            </a:r>
            <a:r>
              <a:rPr lang="ja-JP" altLang="en-US" sz="1600" dirty="0" smtClean="0">
                <a:latin typeface="UD デジタル 教科書体 N-R" panose="02020400000000000000" pitchFamily="17" charset="-128"/>
                <a:ea typeface="UD デジタル 教科書体 N-R" panose="02020400000000000000" pitchFamily="17" charset="-128"/>
              </a:rPr>
              <a:t>としては、各教科、領域等で実施している、生命尊重や心身の健康、温かい人間関係を築く教育などです。</a:t>
            </a:r>
            <a:endParaRPr lang="en-US" altLang="ja-JP" sz="1600" dirty="0" smtClean="0">
              <a:latin typeface="UD デジタル 教科書体 N-R" panose="02020400000000000000" pitchFamily="17" charset="-128"/>
              <a:ea typeface="UD デジタル 教科書体 N-R" panose="02020400000000000000" pitchFamily="17" charset="-128"/>
            </a:endParaRPr>
          </a:p>
          <a:p>
            <a:pPr defTabSz="913120" eaLnBrk="1" fontAlgn="auto" hangingPunct="1">
              <a:spcBef>
                <a:spcPts val="0"/>
              </a:spcBef>
              <a:spcAft>
                <a:spcPts val="0"/>
              </a:spcAft>
              <a:defRPr/>
            </a:pPr>
            <a:r>
              <a:rPr lang="ja-JP" altLang="en-US" sz="1600" dirty="0" smtClean="0">
                <a:latin typeface="UD デジタル 教科書体 N-R" panose="02020400000000000000" pitchFamily="17" charset="-128"/>
                <a:ea typeface="UD デジタル 教科書体 N-R" panose="02020400000000000000" pitchFamily="17" charset="-128"/>
              </a:rPr>
              <a:t>　●またそれを支えるのは、一番下にある、これらの教育活動の土台となる</a:t>
            </a:r>
            <a:r>
              <a:rPr lang="ja-JP" altLang="en-US" sz="1600" dirty="0" smtClean="0">
                <a:latin typeface="UD デジタル 教科書体 N-R" panose="02020400000000000000" pitchFamily="17" charset="-128"/>
                <a:ea typeface="UD デジタル 教科書体 N-R" panose="02020400000000000000" pitchFamily="17" charset="-128"/>
              </a:rPr>
              <a:t>「安心安全な学校環境」</a:t>
            </a:r>
            <a:r>
              <a:rPr lang="ja-JP" altLang="en-US" sz="1600" dirty="0" smtClean="0">
                <a:latin typeface="UD デジタル 教科書体 N-R" panose="02020400000000000000" pitchFamily="17" charset="-128"/>
                <a:ea typeface="UD デジタル 教科書体 N-R" panose="02020400000000000000" pitchFamily="17" charset="-128"/>
              </a:rPr>
              <a:t>として、信頼関係づくりや居場所づくりなどの相談体制を整えること、個々の状況や心理状態を把握するアンケートの実施</a:t>
            </a:r>
            <a:r>
              <a:rPr lang="ja-JP" altLang="en-US" sz="1600" dirty="0" smtClean="0">
                <a:latin typeface="UD デジタル 教科書体 N-R" panose="02020400000000000000" pitchFamily="17" charset="-128"/>
                <a:ea typeface="UD デジタル 教科書体 N-R" panose="02020400000000000000" pitchFamily="17" charset="-128"/>
              </a:rPr>
              <a:t>などです</a:t>
            </a:r>
            <a:r>
              <a:rPr lang="ja-JP" altLang="en-US" sz="1600" dirty="0" smtClean="0">
                <a:latin typeface="UD デジタル 教科書体 N-R" panose="02020400000000000000" pitchFamily="17" charset="-128"/>
                <a:ea typeface="UD デジタル 教科書体 N-R" panose="02020400000000000000" pitchFamily="17" charset="-128"/>
              </a:rPr>
              <a:t>。</a:t>
            </a:r>
            <a:endParaRPr lang="en-US" altLang="ja-JP" sz="1600" dirty="0" smtClean="0">
              <a:latin typeface="UD デジタル 教科書体 N-R" panose="02020400000000000000" pitchFamily="17" charset="-128"/>
              <a:ea typeface="UD デジタル 教科書体 N-R" panose="02020400000000000000" pitchFamily="17" charset="-128"/>
            </a:endParaRPr>
          </a:p>
          <a:p>
            <a:pPr marL="0" marR="0" lvl="0" indent="0" algn="l" defTabSz="913120" rtl="0" eaLnBrk="1" fontAlgn="auto" latinLnBrk="0" hangingPunct="1">
              <a:spcBef>
                <a:spcPts val="0"/>
              </a:spcBef>
              <a:spcAft>
                <a:spcPts val="0"/>
              </a:spcAft>
              <a:buClrTx/>
              <a:buSzTx/>
              <a:buFontTx/>
              <a:buNone/>
              <a:tabLst/>
              <a:defRPr/>
            </a:pPr>
            <a:r>
              <a:rPr lang="ja-JP" altLang="en-US" sz="1600" dirty="0" smtClean="0">
                <a:latin typeface="UD デジタル 教科書体 N-R" panose="02020400000000000000" pitchFamily="17" charset="-128"/>
                <a:ea typeface="UD デジタル 教科書体 N-R" panose="02020400000000000000" pitchFamily="17" charset="-128"/>
              </a:rPr>
              <a:t>　●つまり、自殺予防</a:t>
            </a:r>
            <a:r>
              <a:rPr lang="ja-JP" altLang="en-US" sz="1600" dirty="0" smtClean="0">
                <a:latin typeface="UD デジタル 教科書体 N-R" panose="02020400000000000000" pitchFamily="17" charset="-128"/>
                <a:ea typeface="UD デジタル 教科書体 N-R" panose="02020400000000000000" pitchFamily="17" charset="-128"/>
              </a:rPr>
              <a:t>教育を実施</a:t>
            </a:r>
            <a:r>
              <a:rPr lang="ja-JP" altLang="en-US" sz="1600" dirty="0" smtClean="0">
                <a:latin typeface="UD デジタル 教科書体 N-R" panose="02020400000000000000" pitchFamily="17" charset="-128"/>
                <a:ea typeface="UD デジタル 教科書体 N-R" panose="02020400000000000000" pitchFamily="17" charset="-128"/>
              </a:rPr>
              <a:t>するためには、下からの積み上げがとても大切になってきます。</a:t>
            </a:r>
            <a:endParaRPr lang="en-US" altLang="ja-JP" sz="1600" dirty="0" smtClean="0">
              <a:latin typeface="UD デジタル 教科書体 N-R" panose="02020400000000000000" pitchFamily="17" charset="-128"/>
              <a:ea typeface="UD デジタル 教科書体 N-R" panose="02020400000000000000" pitchFamily="17" charset="-128"/>
            </a:endParaRPr>
          </a:p>
        </p:txBody>
      </p:sp>
      <p:sp>
        <p:nvSpPr>
          <p:cNvPr id="149508" name="スライド番号プレースホルダー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ＭＳ Ｐゴシック" panose="020B0600070205080204" pitchFamily="50" charset="-128"/>
                <a:ea typeface="ＭＳ Ｐゴシック" panose="020B0600070205080204" pitchFamily="50" charset="-128"/>
              </a:defRPr>
            </a:lvl1pPr>
            <a:lvl2pPr marL="748251" indent="-286936" eaLnBrk="0" hangingPunct="0">
              <a:spcBef>
                <a:spcPct val="30000"/>
              </a:spcBef>
              <a:defRPr kumimoji="1" sz="1200">
                <a:solidFill>
                  <a:schemeClr val="tx1"/>
                </a:solidFill>
                <a:latin typeface="ＭＳ Ｐゴシック" panose="020B0600070205080204" pitchFamily="50" charset="-128"/>
                <a:ea typeface="ＭＳ Ｐゴシック" panose="020B0600070205080204" pitchFamily="50" charset="-128"/>
              </a:defRPr>
            </a:lvl2pPr>
            <a:lvl3pPr marL="1150911" indent="-229866" eaLnBrk="0" hangingPunct="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42" indent="-229866" eaLnBrk="0" hangingPunct="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1958" indent="-229866" eaLnBrk="0" hangingPunct="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28518" indent="-22986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85078" indent="-22986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41638" indent="-22986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98198" indent="-22986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defTabSz="913120" eaLnBrk="1" fontAlgn="auto" hangingPunct="1">
              <a:spcBef>
                <a:spcPct val="0"/>
              </a:spcBef>
              <a:spcAft>
                <a:spcPts val="0"/>
              </a:spcAft>
              <a:defRPr/>
            </a:pPr>
            <a:fld id="{17470624-59FA-4F45-9BA6-24B60E2492AF}" type="slidenum">
              <a:rPr lang="en-US" altLang="ja-JP">
                <a:solidFill>
                  <a:srgbClr val="000000"/>
                </a:solidFill>
                <a:latin typeface="Arial" panose="020B0604020202020204" pitchFamily="34" charset="0"/>
              </a:rPr>
              <a:pPr defTabSz="913120" eaLnBrk="1" fontAlgn="auto" hangingPunct="1">
                <a:spcBef>
                  <a:spcPct val="0"/>
                </a:spcBef>
                <a:spcAft>
                  <a:spcPts val="0"/>
                </a:spcAft>
                <a:defRPr/>
              </a:pPr>
              <a:t>13</a:t>
            </a:fld>
            <a:endParaRPr lang="en-US" altLang="ja-JP">
              <a:solidFill>
                <a:srgbClr val="000000"/>
              </a:solidFill>
              <a:latin typeface="Arial" panose="020B0604020202020204" pitchFamily="34" charset="0"/>
            </a:endParaRPr>
          </a:p>
        </p:txBody>
      </p:sp>
    </p:spTree>
    <p:extLst>
      <p:ext uri="{BB962C8B-B14F-4D97-AF65-F5344CB8AC3E}">
        <p14:creationId xmlns:p14="http://schemas.microsoft.com/office/powerpoint/2010/main" val="40793898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dirty="0" smtClean="0">
                <a:latin typeface="UD デジタル 教科書体 NK-R" panose="02020400000000000000" pitchFamily="18" charset="-128"/>
                <a:ea typeface="UD デジタル 教科書体 NK-R" panose="02020400000000000000" pitchFamily="18" charset="-128"/>
              </a:rPr>
              <a:t>　それでは自殺予防教育の基盤となる部分で、日々具体的に取り組むべきことは何でしょうか。</a:t>
            </a:r>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a:p>
            <a:r>
              <a:rPr kumimoji="1" lang="ja-JP" altLang="en-US" sz="1600" dirty="0" smtClean="0">
                <a:latin typeface="UD デジタル 教科書体 NK-R" panose="02020400000000000000" pitchFamily="18" charset="-128"/>
                <a:ea typeface="UD デジタル 教科書体 NK-R" panose="02020400000000000000" pitchFamily="18" charset="-128"/>
              </a:rPr>
              <a:t>中央大学で長年自殺予防教育に携わって</a:t>
            </a:r>
            <a:r>
              <a:rPr kumimoji="1" lang="ja-JP" altLang="en-US" sz="1600" dirty="0" smtClean="0">
                <a:latin typeface="UD デジタル 教科書体 NK-R" panose="02020400000000000000" pitchFamily="18" charset="-128"/>
                <a:ea typeface="UD デジタル 教科書体 NK-R" panose="02020400000000000000" pitchFamily="18" charset="-128"/>
              </a:rPr>
              <a:t>こられた髙橋聡美先生</a:t>
            </a:r>
            <a:r>
              <a:rPr kumimoji="1" lang="ja-JP" altLang="en-US" sz="1600" dirty="0" smtClean="0">
                <a:latin typeface="UD デジタル 教科書体 NK-R" panose="02020400000000000000" pitchFamily="18" charset="-128"/>
                <a:ea typeface="UD デジタル 教科書体 NK-R" panose="02020400000000000000" pitchFamily="18" charset="-128"/>
              </a:rPr>
              <a:t>は、主に次の３つの対応の仕方を紹介されています。</a:t>
            </a:r>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a:p>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a:p>
            <a:r>
              <a:rPr kumimoji="1" lang="ja-JP" altLang="en-US" sz="1600" dirty="0" smtClean="0">
                <a:latin typeface="UD デジタル 教科書体 NK-R" panose="02020400000000000000" pitchFamily="18" charset="-128"/>
                <a:ea typeface="UD デジタル 教科書体 NK-R" panose="02020400000000000000" pitchFamily="18" charset="-128"/>
              </a:rPr>
              <a:t>●１　環境整備</a:t>
            </a:r>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a:p>
            <a:r>
              <a:rPr kumimoji="1" lang="ja-JP" altLang="en-US" sz="1600" dirty="0" smtClean="0">
                <a:latin typeface="UD デジタル 教科書体 NK-R" panose="02020400000000000000" pitchFamily="18" charset="-128"/>
                <a:ea typeface="UD デジタル 教科書体 NK-R" panose="02020400000000000000" pitchFamily="18" charset="-128"/>
              </a:rPr>
              <a:t>●２　受容傾聴の会話</a:t>
            </a:r>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a:p>
            <a:r>
              <a:rPr kumimoji="1" lang="ja-JP" altLang="en-US" sz="1600" dirty="0" smtClean="0">
                <a:latin typeface="UD デジタル 教科書体 NK-R" panose="02020400000000000000" pitchFamily="18" charset="-128"/>
                <a:ea typeface="UD デジタル 教科書体 NK-R" panose="02020400000000000000" pitchFamily="18" charset="-128"/>
              </a:rPr>
              <a:t>●３　ハイリスクの子どもへのサポート</a:t>
            </a:r>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a:p>
            <a:r>
              <a:rPr kumimoji="1" lang="ja-JP" altLang="en-US" sz="1600" dirty="0" smtClean="0">
                <a:latin typeface="UD デジタル 教科書体 NK-R" panose="02020400000000000000" pitchFamily="18" charset="-128"/>
                <a:ea typeface="UD デジタル 教科書体 NK-R" panose="02020400000000000000" pitchFamily="18" charset="-128"/>
              </a:rPr>
              <a:t>ここでは</a:t>
            </a:r>
            <a:r>
              <a:rPr kumimoji="1" lang="ja-JP" altLang="en-US" sz="1600" dirty="0" smtClean="0">
                <a:latin typeface="UD デジタル 教科書体 NK-R" panose="02020400000000000000" pitchFamily="18" charset="-128"/>
                <a:ea typeface="UD デジタル 教科書体 NK-R" panose="02020400000000000000" pitchFamily="18" charset="-128"/>
              </a:rPr>
              <a:t>これらを</a:t>
            </a:r>
            <a:r>
              <a:rPr kumimoji="1" lang="ja-JP" altLang="en-US" sz="1600" dirty="0" smtClean="0">
                <a:latin typeface="UD デジタル 教科書体 NK-R" panose="02020400000000000000" pitchFamily="18" charset="-128"/>
                <a:ea typeface="UD デジタル 教科書体 NK-R" panose="02020400000000000000" pitchFamily="18" charset="-128"/>
              </a:rPr>
              <a:t>もとに、具体的な対応を考えていきます。</a:t>
            </a:r>
            <a:endParaRPr kumimoji="1" lang="ja-JP" altLang="en-US" sz="1600"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CE49FDAF-A583-43A5-A70C-4545EFFD8EEF}" type="slidenum">
              <a:rPr kumimoji="1" lang="ja-JP" altLang="en-US" smtClean="0"/>
              <a:t>14</a:t>
            </a:fld>
            <a:endParaRPr kumimoji="1" lang="ja-JP" altLang="en-US"/>
          </a:p>
        </p:txBody>
      </p:sp>
    </p:spTree>
    <p:extLst>
      <p:ext uri="{BB962C8B-B14F-4D97-AF65-F5344CB8AC3E}">
        <p14:creationId xmlns:p14="http://schemas.microsoft.com/office/powerpoint/2010/main" val="15786908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dirty="0" smtClean="0">
                <a:latin typeface="UD デジタル 教科書体 NK-R" panose="02020400000000000000" pitchFamily="18" charset="-128"/>
                <a:ea typeface="UD デジタル 教科書体 NK-R" panose="02020400000000000000" pitchFamily="18" charset="-128"/>
              </a:rPr>
              <a:t>　１つ目の環境整備です。</a:t>
            </a:r>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a:p>
            <a:r>
              <a:rPr kumimoji="1" lang="ja-JP" altLang="en-US" sz="1600" dirty="0" smtClean="0">
                <a:latin typeface="UD デジタル 教科書体 NK-R" panose="02020400000000000000" pitchFamily="18" charset="-128"/>
                <a:ea typeface="UD デジタル 教科書体 NK-R" panose="02020400000000000000" pitchFamily="18" charset="-128"/>
              </a:rPr>
              <a:t>●環境整備としては、先ほども触れましたが</a:t>
            </a:r>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a:p>
            <a:r>
              <a:rPr kumimoji="1" lang="ja-JP" altLang="en-US" sz="1600" dirty="0" smtClean="0">
                <a:latin typeface="UD デジタル 教科書体 NK-R" panose="02020400000000000000" pitchFamily="18" charset="-128"/>
                <a:ea typeface="UD デジタル 教科書体 NK-R" panose="02020400000000000000" pitchFamily="18" charset="-128"/>
              </a:rPr>
              <a:t>ハード面として転落防止や死角になる場所をつくらない、相談室設置や、相談先の掲示などがあげられます。</a:t>
            </a:r>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a:p>
            <a:r>
              <a:rPr kumimoji="1" lang="ja-JP" altLang="en-US" sz="1600" dirty="0" smtClean="0">
                <a:latin typeface="UD デジタル 教科書体 NK-R" panose="02020400000000000000" pitchFamily="18" charset="-128"/>
                <a:ea typeface="UD デジタル 教科書体 NK-R" panose="02020400000000000000" pitchFamily="18" charset="-128"/>
              </a:rPr>
              <a:t>（県立学校は１人１台端末を活用した、</a:t>
            </a:r>
            <a:r>
              <a:rPr kumimoji="1" lang="en-US" altLang="ja-JP" sz="1600" dirty="0" smtClean="0">
                <a:latin typeface="UD デジタル 教科書体 NK-R" panose="02020400000000000000" pitchFamily="18" charset="-128"/>
                <a:ea typeface="UD デジタル 教科書体 NK-R" panose="02020400000000000000" pitchFamily="18" charset="-128"/>
              </a:rPr>
              <a:t>STANDBY</a:t>
            </a:r>
            <a:r>
              <a:rPr kumimoji="1" lang="ja-JP" altLang="en-US" sz="1600" dirty="0" smtClean="0">
                <a:latin typeface="UD デジタル 教科書体 NK-R" panose="02020400000000000000" pitchFamily="18" charset="-128"/>
                <a:ea typeface="UD デジタル 教科書体 NK-R" panose="02020400000000000000" pitchFamily="18" charset="-128"/>
              </a:rPr>
              <a:t>の活用も。）</a:t>
            </a:r>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a:p>
            <a:r>
              <a:rPr kumimoji="1" lang="ja-JP" altLang="en-US" sz="1600" dirty="0" smtClean="0">
                <a:latin typeface="UD デジタル 教科書体 NK-R" panose="02020400000000000000" pitchFamily="18" charset="-128"/>
                <a:ea typeface="UD デジタル 教科書体 NK-R" panose="02020400000000000000" pitchFamily="18" charset="-128"/>
              </a:rPr>
              <a:t>ソフト面として相談できる人間関係や環境づくり、いじめ防止の学級づくりなどです。</a:t>
            </a:r>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a:p>
            <a:r>
              <a:rPr kumimoji="1" lang="ja-JP" altLang="en-US" sz="1600" dirty="0" smtClean="0">
                <a:latin typeface="UD デジタル 教科書体 NK-R" panose="02020400000000000000" pitchFamily="18" charset="-128"/>
                <a:ea typeface="UD デジタル 教科書体 NK-R" panose="02020400000000000000" pitchFamily="18" charset="-128"/>
              </a:rPr>
              <a:t>（</a:t>
            </a:r>
            <a:r>
              <a:rPr kumimoji="1" lang="en-US" altLang="ja-JP" sz="1600" dirty="0" smtClean="0">
                <a:latin typeface="UD デジタル 教科書体 NK-R" panose="02020400000000000000" pitchFamily="18" charset="-128"/>
                <a:ea typeface="UD デジタル 教科書体 NK-R" panose="02020400000000000000" pitchFamily="18" charset="-128"/>
              </a:rPr>
              <a:t>※</a:t>
            </a:r>
            <a:r>
              <a:rPr kumimoji="1" lang="ja-JP" altLang="en-US" sz="1600" dirty="0" smtClean="0">
                <a:latin typeface="UD デジタル 教科書体 NK-R" panose="02020400000000000000" pitchFamily="18" charset="-128"/>
                <a:ea typeface="UD デジタル 教科書体 NK-R" panose="02020400000000000000" pitchFamily="18" charset="-128"/>
              </a:rPr>
              <a:t>ＳＮＳ相談を受けた際の、適切な対応やフィードバック等もソフト面として大切です。）</a:t>
            </a:r>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CE49FDAF-A583-43A5-A70C-4545EFFD8EEF}" type="slidenum">
              <a:rPr kumimoji="1" lang="ja-JP" altLang="en-US" smtClean="0"/>
              <a:t>15</a:t>
            </a:fld>
            <a:endParaRPr kumimoji="1" lang="ja-JP" altLang="en-US"/>
          </a:p>
        </p:txBody>
      </p:sp>
    </p:spTree>
    <p:extLst>
      <p:ext uri="{BB962C8B-B14F-4D97-AF65-F5344CB8AC3E}">
        <p14:creationId xmlns:p14="http://schemas.microsoft.com/office/powerpoint/2010/main" val="35434040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68400" y="1243013"/>
            <a:ext cx="4460875" cy="3346450"/>
          </a:xfrm>
        </p:spPr>
      </p:sp>
      <p:sp>
        <p:nvSpPr>
          <p:cNvPr id="3" name="ノート プレースホルダー 2"/>
          <p:cNvSpPr>
            <a:spLocks noGrp="1"/>
          </p:cNvSpPr>
          <p:nvPr>
            <p:ph type="body" idx="1"/>
          </p:nvPr>
        </p:nvSpPr>
        <p:spPr>
          <a:xfrm>
            <a:off x="662534" y="4715154"/>
            <a:ext cx="5455374" cy="4466987"/>
          </a:xfrm>
        </p:spPr>
        <p:txBody>
          <a:bodyPr/>
          <a:lstStyle/>
          <a:p>
            <a:r>
              <a:rPr kumimoji="1" lang="ja-JP" altLang="en-US" sz="1600" dirty="0" smtClean="0">
                <a:latin typeface="UD デジタル 教科書体 NK-R" panose="02020400000000000000" pitchFamily="18" charset="-128"/>
                <a:ea typeface="UD デジタル 教科書体 NK-R" panose="02020400000000000000" pitchFamily="18" charset="-128"/>
              </a:rPr>
              <a:t>　</a:t>
            </a:r>
            <a:r>
              <a:rPr kumimoji="1" lang="en-US" altLang="ja-JP" sz="1600" dirty="0" smtClean="0">
                <a:latin typeface="UD デジタル 教科書体 NK-R" panose="02020400000000000000" pitchFamily="18" charset="-128"/>
                <a:ea typeface="UD デジタル 教科書体 NK-R" panose="02020400000000000000" pitchFamily="18" charset="-128"/>
              </a:rPr>
              <a:t>2</a:t>
            </a:r>
            <a:r>
              <a:rPr kumimoji="1" lang="ja-JP" altLang="en-US" sz="1600" dirty="0" smtClean="0">
                <a:latin typeface="UD デジタル 教科書体 NK-R" panose="02020400000000000000" pitchFamily="18" charset="-128"/>
                <a:ea typeface="UD デジタル 教科書体 NK-R" panose="02020400000000000000" pitchFamily="18" charset="-128"/>
              </a:rPr>
              <a:t>つ目は、受容傾聴の会話です。子ども主導の会話であり、つまり子どもの「</a:t>
            </a:r>
            <a:r>
              <a:rPr kumimoji="1" lang="en-US" altLang="ja-JP" sz="1600" dirty="0" smtClean="0">
                <a:latin typeface="UD デジタル 教科書体 NK-R" panose="02020400000000000000" pitchFamily="18" charset="-128"/>
                <a:ea typeface="UD デジタル 教科書体 NK-R" panose="02020400000000000000" pitchFamily="18" charset="-128"/>
              </a:rPr>
              <a:t>SOS</a:t>
            </a:r>
            <a:r>
              <a:rPr kumimoji="1" lang="ja-JP" altLang="en-US" sz="1600" dirty="0" smtClean="0">
                <a:latin typeface="UD デジタル 教科書体 NK-R" panose="02020400000000000000" pitchFamily="18" charset="-128"/>
                <a:ea typeface="UD デジタル 教科書体 NK-R" panose="02020400000000000000" pitchFamily="18" charset="-128"/>
              </a:rPr>
              <a:t>を受け止める」ことです</a:t>
            </a:r>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a:p>
            <a:r>
              <a:rPr kumimoji="1" lang="ja-JP" altLang="en-US" sz="1600" dirty="0" smtClean="0">
                <a:latin typeface="UD デジタル 教科書体 NK-R" panose="02020400000000000000" pitchFamily="18" charset="-128"/>
                <a:ea typeface="UD デジタル 教科書体 NK-R" panose="02020400000000000000" pitchFamily="18" charset="-128"/>
              </a:rPr>
              <a:t>人はいきなり自殺するのではなく●多くは「死にたい」よりもっと手前の「生きづらさ」を抱えることから始まります。そこから●深刻なストレス●そして心の病を抱え、●結果的に唯一の解決策が自殺</a:t>
            </a:r>
            <a:r>
              <a:rPr kumimoji="1" lang="ja-JP" altLang="en-US" sz="1600" dirty="0" smtClean="0">
                <a:latin typeface="UD デジタル 教科書体 NK-R" panose="02020400000000000000" pitchFamily="18" charset="-128"/>
                <a:ea typeface="UD デジタル 教科書体 NK-R" panose="02020400000000000000" pitchFamily="18" charset="-128"/>
              </a:rPr>
              <a:t>しかないと思う状況</a:t>
            </a:r>
            <a:r>
              <a:rPr kumimoji="1" lang="ja-JP" altLang="en-US" sz="1600" dirty="0" smtClean="0">
                <a:latin typeface="UD デジタル 教科書体 NK-R" panose="02020400000000000000" pitchFamily="18" charset="-128"/>
                <a:ea typeface="UD デジタル 教科書体 NK-R" panose="02020400000000000000" pitchFamily="18" charset="-128"/>
              </a:rPr>
              <a:t>になることがあります。</a:t>
            </a:r>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a:p>
            <a:r>
              <a:rPr kumimoji="1" lang="ja-JP" altLang="en-US" sz="1600" dirty="0" smtClean="0">
                <a:latin typeface="UD デジタル 教科書体 NK-R" panose="02020400000000000000" pitchFamily="18" charset="-128"/>
                <a:ea typeface="UD デジタル 教科書体 NK-R" panose="02020400000000000000" pitchFamily="18" charset="-128"/>
              </a:rPr>
              <a:t>　つまり、私たち大人が「いのちを大切にしよう」と押し付けるより、受容傾聴の会話により子ども</a:t>
            </a:r>
            <a:r>
              <a:rPr kumimoji="1" lang="ja-JP" altLang="en-US" sz="1600" dirty="0" smtClean="0">
                <a:latin typeface="UD デジタル 教科書体 NK-R" panose="02020400000000000000" pitchFamily="18" charset="-128"/>
                <a:ea typeface="UD デジタル 教科書体 NK-R" panose="02020400000000000000" pitchFamily="18" charset="-128"/>
              </a:rPr>
              <a:t>たちの気持ち</a:t>
            </a:r>
            <a:r>
              <a:rPr kumimoji="1" lang="ja-JP" altLang="en-US" sz="1600" dirty="0" smtClean="0">
                <a:latin typeface="UD デジタル 教科書体 NK-R" panose="02020400000000000000" pitchFamily="18" charset="-128"/>
                <a:ea typeface="UD デジタル 教科書体 NK-R" panose="02020400000000000000" pitchFamily="18" charset="-128"/>
              </a:rPr>
              <a:t>を理解し、●生きづらさに真剣に向き合ってそれを軽減していくことが大切になります。</a:t>
            </a:r>
          </a:p>
          <a:p>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a:p>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a:p>
            <a:r>
              <a:rPr kumimoji="1" lang="ja-JP" altLang="en-US" sz="1600" dirty="0" smtClean="0">
                <a:latin typeface="UD デジタル 教科書体 NK-R" panose="02020400000000000000" pitchFamily="18" charset="-128"/>
                <a:ea typeface="UD デジタル 教科書体 NK-R" panose="02020400000000000000" pitchFamily="18" charset="-128"/>
              </a:rPr>
              <a:t>そのために大切なことは、日々の子どもたちの「あのね」に耳を傾け、ちょっとした困りごとやつまずきを丁寧に共有し、対応することです。そうすることで、生きづらさが軽減し、死にたいというレベルのＳＯＳは減っていきます。</a:t>
            </a:r>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a:p>
            <a:r>
              <a:rPr kumimoji="1" lang="ja-JP" altLang="en-US" sz="1600" dirty="0" smtClean="0">
                <a:latin typeface="UD デジタル 教科書体 NK-R" panose="02020400000000000000" pitchFamily="18" charset="-128"/>
                <a:ea typeface="UD デジタル 教科書体 NK-R" panose="02020400000000000000" pitchFamily="18" charset="-128"/>
              </a:rPr>
              <a:t>　</a:t>
            </a:r>
            <a:endParaRPr kumimoji="1" lang="en-US" altLang="ja-JP" sz="1600" dirty="0" smtClean="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CE49FDAF-A583-43A5-A70C-4545EFFD8EEF}" type="slidenum">
              <a:rPr kumimoji="1" lang="ja-JP" altLang="en-US" smtClean="0"/>
              <a:t>16</a:t>
            </a:fld>
            <a:endParaRPr kumimoji="1" lang="ja-JP" altLang="en-US"/>
          </a:p>
        </p:txBody>
      </p:sp>
    </p:spTree>
    <p:extLst>
      <p:ext uri="{BB962C8B-B14F-4D97-AF65-F5344CB8AC3E}">
        <p14:creationId xmlns:p14="http://schemas.microsoft.com/office/powerpoint/2010/main" val="26394234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09625" y="573088"/>
            <a:ext cx="4970463" cy="3729037"/>
          </a:xfrm>
        </p:spPr>
      </p:sp>
      <p:sp>
        <p:nvSpPr>
          <p:cNvPr id="3" name="ノート プレースホルダー 2"/>
          <p:cNvSpPr>
            <a:spLocks noGrp="1"/>
          </p:cNvSpPr>
          <p:nvPr>
            <p:ph type="body" idx="1"/>
          </p:nvPr>
        </p:nvSpPr>
        <p:spPr/>
        <p:txBody>
          <a:bodyPr/>
          <a:lstStyle/>
          <a:p>
            <a:r>
              <a:rPr kumimoji="1" lang="ja-JP" altLang="en-US" sz="1600" dirty="0" smtClean="0"/>
              <a:t>●具体的には、「○○だったの」「なんで○○だったのかな？」などの、「オウム返しと詳しく聴く」スキルで子どもたちの悩みや困りごとをありのまま受け止めて、理解していきます。</a:t>
            </a:r>
            <a:endParaRPr kumimoji="1" lang="ja-JP" altLang="en-US" sz="1600" dirty="0" smtClean="0">
              <a:latin typeface="UD デジタル 教科書体 NK-R" panose="02020400000000000000" pitchFamily="18" charset="-128"/>
              <a:ea typeface="UD デジタル 教科書体 NK-R" panose="02020400000000000000" pitchFamily="18" charset="-128"/>
            </a:endParaRPr>
          </a:p>
          <a:p>
            <a:r>
              <a:rPr kumimoji="1" lang="ja-JP" altLang="en-US" sz="1600" dirty="0" smtClean="0"/>
              <a:t>●反対によくないことは、ジャッジして決めつけたりアドバイスして励ましたりすることです。ありのまま受け止められずに否定されるので、自尊感情も傷つきます。これでは、相談する気にはなれません。</a:t>
            </a:r>
            <a:endParaRPr kumimoji="1" lang="ja-JP" altLang="en-US" sz="1600"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CE49FDAF-A583-43A5-A70C-4545EFFD8EEF}" type="slidenum">
              <a:rPr kumimoji="1" lang="ja-JP" altLang="en-US" smtClean="0"/>
              <a:t>17</a:t>
            </a:fld>
            <a:endParaRPr kumimoji="1" lang="ja-JP" altLang="en-US"/>
          </a:p>
        </p:txBody>
      </p:sp>
    </p:spTree>
    <p:extLst>
      <p:ext uri="{BB962C8B-B14F-4D97-AF65-F5344CB8AC3E}">
        <p14:creationId xmlns:p14="http://schemas.microsoft.com/office/powerpoint/2010/main" val="1875778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52475" y="930275"/>
            <a:ext cx="4878388" cy="3659188"/>
          </a:xfrm>
        </p:spPr>
      </p:sp>
      <p:sp>
        <p:nvSpPr>
          <p:cNvPr id="3" name="ノート プレースホルダー 2"/>
          <p:cNvSpPr>
            <a:spLocks noGrp="1"/>
          </p:cNvSpPr>
          <p:nvPr>
            <p:ph type="body" idx="1"/>
          </p:nvPr>
        </p:nvSpPr>
        <p:spPr/>
        <p:txBody>
          <a:bodyPr/>
          <a:lstStyle/>
          <a:p>
            <a:r>
              <a:rPr kumimoji="1" lang="ja-JP" altLang="en-US" sz="1600" dirty="0" smtClean="0"/>
              <a:t>　ここで、具体的な会話の例を示したいと思います。</a:t>
            </a:r>
            <a:endParaRPr kumimoji="1" lang="en-US" altLang="ja-JP" sz="1600" dirty="0" smtClean="0"/>
          </a:p>
          <a:p>
            <a:r>
              <a:rPr kumimoji="1" lang="ja-JP" altLang="en-US" sz="1600" dirty="0" smtClean="0"/>
              <a:t>大人主導の会話例として、宿題を忘れた子どもに対して</a:t>
            </a:r>
            <a:endParaRPr kumimoji="1" lang="en-US" altLang="ja-JP" sz="1600" dirty="0" smtClean="0"/>
          </a:p>
          <a:p>
            <a:r>
              <a:rPr kumimoji="1" lang="ja-JP" altLang="en-US" sz="1600" dirty="0" smtClean="0"/>
              <a:t>　また、宿題やってないの！　</a:t>
            </a:r>
            <a:endParaRPr kumimoji="1" lang="en-US" altLang="ja-JP" sz="1600" dirty="0" smtClean="0"/>
          </a:p>
          <a:p>
            <a:r>
              <a:rPr kumimoji="1" lang="ja-JP" altLang="en-US" sz="1600" dirty="0" smtClean="0"/>
              <a:t>　本当に、忘れ物多いよね。</a:t>
            </a:r>
            <a:endParaRPr lang="en-US" altLang="ja-JP" sz="1600" dirty="0"/>
          </a:p>
          <a:p>
            <a:r>
              <a:rPr kumimoji="1" lang="ja-JP" altLang="en-US" sz="1600" dirty="0" smtClean="0"/>
              <a:t>　　</a:t>
            </a:r>
            <a:r>
              <a:rPr kumimoji="1" lang="en-US" altLang="ja-JP" sz="1600" dirty="0" smtClean="0"/>
              <a:t>…</a:t>
            </a:r>
            <a:r>
              <a:rPr kumimoji="1" lang="ja-JP" altLang="en-US" sz="1600" dirty="0" smtClean="0"/>
              <a:t>　●ジャッジ（決めつけ）です。</a:t>
            </a:r>
            <a:endParaRPr kumimoji="1" lang="en-US" altLang="ja-JP" sz="1600" dirty="0" smtClean="0"/>
          </a:p>
          <a:p>
            <a:r>
              <a:rPr kumimoji="1" lang="ja-JP" altLang="en-US" sz="1600" dirty="0" smtClean="0"/>
              <a:t>　ちゃんとやらないと、就職（進学）</a:t>
            </a:r>
            <a:r>
              <a:rPr kumimoji="1" lang="ja-JP" altLang="en-US" sz="1600" dirty="0" smtClean="0"/>
              <a:t>できないよ！</a:t>
            </a:r>
            <a:r>
              <a:rPr kumimoji="1" lang="ja-JP" altLang="en-US" sz="1600" dirty="0" smtClean="0"/>
              <a:t>　　</a:t>
            </a:r>
            <a:endParaRPr kumimoji="1" lang="en-US" altLang="ja-JP" sz="1600" dirty="0" smtClean="0"/>
          </a:p>
          <a:p>
            <a:r>
              <a:rPr kumimoji="1" lang="ja-JP" altLang="en-US" sz="1600" dirty="0" smtClean="0"/>
              <a:t>　帰って一番にしたら早く済むよ。</a:t>
            </a:r>
            <a:endParaRPr kumimoji="1" lang="en-US" altLang="ja-JP" sz="1600" dirty="0" smtClean="0"/>
          </a:p>
          <a:p>
            <a:r>
              <a:rPr kumimoji="1" lang="ja-JP" altLang="en-US" sz="1600" dirty="0" smtClean="0"/>
              <a:t>　　</a:t>
            </a:r>
            <a:r>
              <a:rPr kumimoji="1" lang="en-US" altLang="ja-JP" sz="1600" dirty="0" smtClean="0"/>
              <a:t>…</a:t>
            </a:r>
            <a:r>
              <a:rPr kumimoji="1" lang="ja-JP" altLang="en-US" sz="1600" dirty="0" smtClean="0"/>
              <a:t>　●アドバイス</a:t>
            </a:r>
            <a:r>
              <a:rPr kumimoji="1" lang="en-US" altLang="ja-JP" sz="1600" dirty="0" smtClean="0"/>
              <a:t>(</a:t>
            </a:r>
            <a:r>
              <a:rPr kumimoji="1" lang="ja-JP" altLang="en-US" sz="1600" dirty="0" smtClean="0"/>
              <a:t>励まし）です。</a:t>
            </a:r>
            <a:endParaRPr kumimoji="1" lang="en-US" altLang="ja-JP" sz="1600" dirty="0" smtClean="0"/>
          </a:p>
          <a:p>
            <a:endParaRPr kumimoji="1" lang="en-US" altLang="ja-JP" sz="1600" dirty="0" smtClean="0"/>
          </a:p>
          <a:p>
            <a:r>
              <a:rPr kumimoji="1" lang="ja-JP" altLang="en-US" sz="1600" dirty="0" smtClean="0"/>
              <a:t>●これらは、全て大人主導ですので、受容傾聴の会話ではないですよね。さて、では子ども主導の受容傾聴の会話ならどうなるでしょう。</a:t>
            </a:r>
            <a:endParaRPr kumimoji="1" lang="en-US" altLang="ja-JP" sz="1600" dirty="0" smtClean="0"/>
          </a:p>
        </p:txBody>
      </p:sp>
      <p:sp>
        <p:nvSpPr>
          <p:cNvPr id="4" name="スライド番号プレースホルダー 3"/>
          <p:cNvSpPr>
            <a:spLocks noGrp="1"/>
          </p:cNvSpPr>
          <p:nvPr>
            <p:ph type="sldNum" sz="quarter" idx="10"/>
          </p:nvPr>
        </p:nvSpPr>
        <p:spPr/>
        <p:txBody>
          <a:bodyPr/>
          <a:lstStyle/>
          <a:p>
            <a:fld id="{CE49FDAF-A583-43A5-A70C-4545EFFD8EEF}" type="slidenum">
              <a:rPr kumimoji="1" lang="ja-JP" altLang="en-US" smtClean="0"/>
              <a:t>18</a:t>
            </a:fld>
            <a:endParaRPr kumimoji="1" lang="ja-JP" altLang="en-US"/>
          </a:p>
        </p:txBody>
      </p:sp>
    </p:spTree>
    <p:extLst>
      <p:ext uri="{BB962C8B-B14F-4D97-AF65-F5344CB8AC3E}">
        <p14:creationId xmlns:p14="http://schemas.microsoft.com/office/powerpoint/2010/main" val="3505317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49313" y="1003300"/>
            <a:ext cx="4781550" cy="3586163"/>
          </a:xfrm>
        </p:spPr>
      </p:sp>
      <p:sp>
        <p:nvSpPr>
          <p:cNvPr id="3" name="ノート プレースホルダー 2"/>
          <p:cNvSpPr>
            <a:spLocks noGrp="1"/>
          </p:cNvSpPr>
          <p:nvPr>
            <p:ph type="body" idx="1"/>
          </p:nvPr>
        </p:nvSpPr>
        <p:spPr/>
        <p:txBody>
          <a:bodyPr/>
          <a:lstStyle/>
          <a:p>
            <a:r>
              <a:rPr kumimoji="1" lang="ja-JP" altLang="en-US" sz="1600" dirty="0" smtClean="0"/>
              <a:t>　</a:t>
            </a:r>
            <a:r>
              <a:rPr kumimoji="1" lang="ja-JP" altLang="en-US" sz="1600" dirty="0" smtClean="0"/>
              <a:t>「そう</a:t>
            </a:r>
            <a:r>
              <a:rPr kumimoji="1" lang="ja-JP" altLang="en-US" sz="1600" dirty="0" smtClean="0"/>
              <a:t>か、宿題できなかった</a:t>
            </a:r>
            <a:r>
              <a:rPr kumimoji="1" lang="ja-JP" altLang="en-US" sz="1600" dirty="0" smtClean="0"/>
              <a:t>の。」</a:t>
            </a:r>
            <a:r>
              <a:rPr kumimoji="1" lang="ja-JP" altLang="en-US" sz="1600" dirty="0" smtClean="0"/>
              <a:t>　</a:t>
            </a:r>
            <a:r>
              <a:rPr kumimoji="1" lang="ja-JP" altLang="en-US" sz="1600" dirty="0" smtClean="0"/>
              <a:t>「いろいろ</a:t>
            </a:r>
            <a:r>
              <a:rPr kumimoji="1" lang="ja-JP" altLang="en-US" sz="1600" dirty="0" smtClean="0"/>
              <a:t>あったん</a:t>
            </a:r>
            <a:r>
              <a:rPr kumimoji="1" lang="ja-JP" altLang="en-US" sz="1600" dirty="0" smtClean="0"/>
              <a:t>だ。」</a:t>
            </a:r>
            <a:r>
              <a:rPr kumimoji="1" lang="ja-JP" altLang="en-US" sz="1600" dirty="0" smtClean="0"/>
              <a:t>　　などの　</a:t>
            </a:r>
            <a:r>
              <a:rPr kumimoji="1" lang="en-US" altLang="ja-JP" sz="1600" dirty="0" smtClean="0"/>
              <a:t>…</a:t>
            </a:r>
            <a:r>
              <a:rPr kumimoji="1" lang="ja-JP" altLang="en-US" sz="1600" dirty="0" smtClean="0"/>
              <a:t>　●オウム返し</a:t>
            </a:r>
            <a:endParaRPr kumimoji="1" lang="en-US" altLang="ja-JP" sz="1600" dirty="0" smtClean="0"/>
          </a:p>
          <a:p>
            <a:r>
              <a:rPr kumimoji="1" lang="ja-JP" altLang="en-US" sz="1600" dirty="0" smtClean="0"/>
              <a:t>「なん</a:t>
            </a:r>
            <a:r>
              <a:rPr kumimoji="1" lang="ja-JP" altLang="en-US" sz="1600" dirty="0" smtClean="0"/>
              <a:t>でできなかった</a:t>
            </a:r>
            <a:r>
              <a:rPr kumimoji="1" lang="ja-JP" altLang="en-US" sz="1600" dirty="0" smtClean="0"/>
              <a:t>の。」</a:t>
            </a:r>
            <a:r>
              <a:rPr kumimoji="1" lang="ja-JP" altLang="en-US" sz="1600" dirty="0" smtClean="0"/>
              <a:t>　</a:t>
            </a:r>
            <a:r>
              <a:rPr kumimoji="1" lang="ja-JP" altLang="en-US" sz="1600" dirty="0" smtClean="0"/>
              <a:t>「何</a:t>
            </a:r>
            <a:r>
              <a:rPr kumimoji="1" lang="ja-JP" altLang="en-US" sz="1600" dirty="0" smtClean="0"/>
              <a:t>があった</a:t>
            </a:r>
            <a:r>
              <a:rPr kumimoji="1" lang="ja-JP" altLang="en-US" sz="1600" dirty="0" smtClean="0"/>
              <a:t>の。」</a:t>
            </a:r>
            <a:r>
              <a:rPr kumimoji="1" lang="ja-JP" altLang="en-US" sz="1600" dirty="0" smtClean="0"/>
              <a:t>　</a:t>
            </a:r>
            <a:r>
              <a:rPr kumimoji="1" lang="ja-JP" altLang="en-US" sz="1600" dirty="0" smtClean="0"/>
              <a:t>「何で忙しかった</a:t>
            </a:r>
            <a:r>
              <a:rPr kumimoji="1" lang="ja-JP" altLang="en-US" sz="1600" dirty="0" smtClean="0"/>
              <a:t>の</a:t>
            </a:r>
            <a:r>
              <a:rPr kumimoji="1" lang="ja-JP" altLang="en-US" sz="1600" dirty="0" smtClean="0"/>
              <a:t>かな。」</a:t>
            </a:r>
            <a:r>
              <a:rPr kumimoji="1" lang="ja-JP" altLang="en-US" sz="1600" dirty="0" smtClean="0"/>
              <a:t>　などの　</a:t>
            </a:r>
            <a:r>
              <a:rPr kumimoji="1" lang="en-US" altLang="ja-JP" sz="1600" dirty="0" smtClean="0"/>
              <a:t>…</a:t>
            </a:r>
            <a:r>
              <a:rPr kumimoji="1" lang="ja-JP" altLang="en-US" sz="1600" dirty="0" smtClean="0"/>
              <a:t>　　●詳しく聴く</a:t>
            </a:r>
            <a:endParaRPr kumimoji="1" lang="en-US" altLang="ja-JP" sz="1600" dirty="0" smtClean="0"/>
          </a:p>
          <a:p>
            <a:endParaRPr kumimoji="1" lang="en-US" altLang="ja-JP" sz="1600" dirty="0" smtClean="0"/>
          </a:p>
          <a:p>
            <a:r>
              <a:rPr kumimoji="1" lang="ja-JP" altLang="en-US" sz="1600" dirty="0" smtClean="0"/>
              <a:t>こうすれば</a:t>
            </a:r>
            <a:r>
              <a:rPr kumimoji="1" lang="en-US" altLang="ja-JP" sz="1600" dirty="0" smtClean="0"/>
              <a:t>…</a:t>
            </a:r>
            <a:r>
              <a:rPr kumimoji="1" lang="ja-JP" altLang="en-US" sz="1600" dirty="0" err="1" smtClean="0"/>
              <a:t>、</a:t>
            </a:r>
            <a:r>
              <a:rPr kumimoji="1" lang="ja-JP" altLang="en-US" sz="1600" dirty="0" smtClean="0"/>
              <a:t>例えば「手伝える</a:t>
            </a:r>
            <a:r>
              <a:rPr kumimoji="1" lang="ja-JP" altLang="en-US" sz="1600" dirty="0" smtClean="0"/>
              <a:t>ことはある</a:t>
            </a:r>
            <a:r>
              <a:rPr kumimoji="1" lang="ja-JP" altLang="en-US" sz="1600" dirty="0" smtClean="0"/>
              <a:t>？」「もう一度</a:t>
            </a:r>
            <a:r>
              <a:rPr kumimoji="1" lang="ja-JP" altLang="en-US" sz="1600" dirty="0" smtClean="0"/>
              <a:t>説明してほしいところがある</a:t>
            </a:r>
            <a:r>
              <a:rPr kumimoji="1" lang="ja-JP" altLang="en-US" sz="1600" dirty="0" smtClean="0"/>
              <a:t>？」「いつ</a:t>
            </a:r>
            <a:r>
              <a:rPr kumimoji="1" lang="ja-JP" altLang="en-US" sz="1600" dirty="0" smtClean="0"/>
              <a:t>まで</a:t>
            </a:r>
            <a:r>
              <a:rPr kumimoji="1" lang="ja-JP" altLang="en-US" sz="1600" dirty="0" smtClean="0"/>
              <a:t>なら出せそう？」など</a:t>
            </a:r>
            <a:r>
              <a:rPr kumimoji="1" lang="en-US" altLang="ja-JP" sz="1600" dirty="0" smtClean="0"/>
              <a:t>…</a:t>
            </a:r>
            <a:r>
              <a:rPr kumimoji="1" lang="ja-JP" altLang="en-US" sz="1600" dirty="0" smtClean="0"/>
              <a:t>　●本人の解決を促すことに繋がります。</a:t>
            </a:r>
            <a:endParaRPr kumimoji="1" lang="en-US" altLang="ja-JP" sz="1600" dirty="0" smtClean="0"/>
          </a:p>
          <a:p>
            <a:r>
              <a:rPr kumimoji="1" lang="ja-JP" altLang="en-US" sz="1600" dirty="0" smtClean="0"/>
              <a:t>　</a:t>
            </a:r>
            <a:endParaRPr kumimoji="1" lang="en-US" altLang="ja-JP" sz="1600" dirty="0" smtClean="0"/>
          </a:p>
        </p:txBody>
      </p:sp>
      <p:sp>
        <p:nvSpPr>
          <p:cNvPr id="4" name="スライド番号プレースホルダー 3"/>
          <p:cNvSpPr>
            <a:spLocks noGrp="1"/>
          </p:cNvSpPr>
          <p:nvPr>
            <p:ph type="sldNum" sz="quarter" idx="10"/>
          </p:nvPr>
        </p:nvSpPr>
        <p:spPr/>
        <p:txBody>
          <a:bodyPr/>
          <a:lstStyle/>
          <a:p>
            <a:fld id="{CE49FDAF-A583-43A5-A70C-4545EFFD8EEF}" type="slidenum">
              <a:rPr kumimoji="1" lang="ja-JP" altLang="en-US" smtClean="0"/>
              <a:t>19</a:t>
            </a:fld>
            <a:endParaRPr kumimoji="1" lang="ja-JP" altLang="en-US"/>
          </a:p>
        </p:txBody>
      </p:sp>
    </p:spTree>
    <p:extLst>
      <p:ext uri="{BB962C8B-B14F-4D97-AF65-F5344CB8AC3E}">
        <p14:creationId xmlns:p14="http://schemas.microsoft.com/office/powerpoint/2010/main" val="119939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590525" y="4715154"/>
            <a:ext cx="5616624" cy="4496637"/>
          </a:xfrm>
        </p:spPr>
        <p:txBody>
          <a:bodyPr/>
          <a:lstStyle/>
          <a:p>
            <a:r>
              <a:rPr lang="ja-JP" altLang="en-US" sz="1600" dirty="0" smtClean="0">
                <a:latin typeface="UD デジタル 教科書体 NP-R" panose="02020400000000000000" pitchFamily="18" charset="-128"/>
                <a:ea typeface="UD デジタル 教科書体 NP-R" panose="02020400000000000000" pitchFamily="18" charset="-128"/>
              </a:rPr>
              <a:t>　最初に研修のゴールを確認します。ゴールは、</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smtClean="0">
                <a:latin typeface="UD デジタル 教科書体 NP-R" panose="02020400000000000000" pitchFamily="18" charset="-128"/>
                <a:ea typeface="UD デジタル 教科書体 NP-R" panose="02020400000000000000" pitchFamily="18" charset="-128"/>
              </a:rPr>
              <a:t>●児童生徒の自殺の現状を知り、●</a:t>
            </a:r>
            <a:r>
              <a:rPr lang="ja-JP" altLang="en-US" sz="1600" u="none" dirty="0" smtClean="0">
                <a:latin typeface="UD デジタル 教科書体 NP-R" panose="02020400000000000000" pitchFamily="18" charset="-128"/>
                <a:ea typeface="UD デジタル 教科書体 NP-R" panose="02020400000000000000" pitchFamily="18" charset="-128"/>
              </a:rPr>
              <a:t>自殺予防教育についての目標と必要性を理解する</a:t>
            </a:r>
            <a:r>
              <a:rPr lang="ja-JP" altLang="en-US" sz="1600" dirty="0" smtClean="0">
                <a:latin typeface="UD デジタル 教科書体 NP-R" panose="02020400000000000000" pitchFamily="18" charset="-128"/>
                <a:ea typeface="UD デジタル 教科書体 NP-R" panose="02020400000000000000" pitchFamily="18" charset="-128"/>
              </a:rPr>
              <a:t>ことです。</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600" dirty="0" smtClean="0">
              <a:latin typeface="UD デジタル 教科書体 NP-R" panose="02020400000000000000" pitchFamily="18" charset="-128"/>
              <a:ea typeface="UD デジタル 教科書体 NP-R" panose="020204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smtClean="0">
                <a:latin typeface="UD デジタル 教科書体 NP-R" panose="02020400000000000000" pitchFamily="18" charset="-128"/>
                <a:ea typeface="UD デジタル 教科書体 NP-R" panose="02020400000000000000" pitchFamily="18" charset="-128"/>
              </a:rPr>
              <a:t>●その上で、自殺予防教育の手立ての１つとして、この度改訂した「自殺予防教育学習プログラム」について紹介し、活用の見通しをもってもらいたいと思います。</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600" dirty="0">
              <a:latin typeface="UD デジタル 教科書体 NP-R" panose="02020400000000000000" pitchFamily="18" charset="-128"/>
              <a:ea typeface="UD デジタル 教科書体 NP-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2</a:t>
            </a:fld>
            <a:endParaRPr kumimoji="1" lang="ja-JP" altLang="en-US"/>
          </a:p>
        </p:txBody>
      </p:sp>
    </p:spTree>
    <p:extLst>
      <p:ext uri="{BB962C8B-B14F-4D97-AF65-F5344CB8AC3E}">
        <p14:creationId xmlns:p14="http://schemas.microsoft.com/office/powerpoint/2010/main" val="2625697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93788" y="407988"/>
            <a:ext cx="4479925" cy="3360737"/>
          </a:xfrm>
        </p:spPr>
      </p:sp>
      <p:sp>
        <p:nvSpPr>
          <p:cNvPr id="3" name="ノート プレースホルダー 2"/>
          <p:cNvSpPr>
            <a:spLocks noGrp="1"/>
          </p:cNvSpPr>
          <p:nvPr>
            <p:ph type="body" idx="1"/>
          </p:nvPr>
        </p:nvSpPr>
        <p:spPr>
          <a:xfrm>
            <a:off x="592742" y="3851555"/>
            <a:ext cx="5612192" cy="5825196"/>
          </a:xfrm>
        </p:spPr>
        <p:txBody>
          <a:bodyPr/>
          <a:lstStyle/>
          <a:p>
            <a:r>
              <a:rPr lang="ja-JP" altLang="en-US" sz="1600" dirty="0">
                <a:latin typeface="UD デジタル 教科書体 NP-R" panose="02020400000000000000" pitchFamily="18" charset="-128"/>
                <a:ea typeface="UD デジタル 教科書体 NP-R" panose="02020400000000000000" pitchFamily="18" charset="-128"/>
              </a:rPr>
              <a:t>　</a:t>
            </a:r>
            <a:r>
              <a:rPr lang="ja-JP" altLang="en-US" sz="1600" dirty="0" smtClean="0">
                <a:latin typeface="UD デジタル 教科書体 NP-R" panose="02020400000000000000" pitchFamily="18" charset="-128"/>
                <a:ea typeface="UD デジタル 教科書体 NP-R" panose="02020400000000000000" pitchFamily="18" charset="-128"/>
              </a:rPr>
              <a:t>３つ目は、ハイリスクの子どもへのサポートですが、その際は「</a:t>
            </a:r>
            <a:r>
              <a:rPr lang="en-US" altLang="ja-JP" sz="1600" dirty="0" smtClean="0">
                <a:latin typeface="UD デジタル 教科書体 NP-R" panose="02020400000000000000" pitchFamily="18" charset="-128"/>
                <a:ea typeface="UD デジタル 教科書体 NP-R" panose="02020400000000000000" pitchFamily="18" charset="-128"/>
              </a:rPr>
              <a:t>TALK</a:t>
            </a:r>
            <a:r>
              <a:rPr lang="ja-JP" altLang="en-US" sz="1600" dirty="0" smtClean="0">
                <a:latin typeface="UD デジタル 教科書体 NP-R" panose="02020400000000000000" pitchFamily="18" charset="-128"/>
                <a:ea typeface="UD デジタル 教科書体 NP-R" panose="02020400000000000000" pitchFamily="18" charset="-128"/>
              </a:rPr>
              <a:t>の原則」というものがあります。文部科学省の「教師が知っておきたい子どもの自殺予防」で、「死にたい」と訴えられたり、自分の身体を傷つけていたりして、自殺</a:t>
            </a:r>
            <a:r>
              <a:rPr lang="ja-JP" altLang="en-US" sz="1600" dirty="0">
                <a:latin typeface="UD デジタル 教科書体 NP-R" panose="02020400000000000000" pitchFamily="18" charset="-128"/>
                <a:ea typeface="UD デジタル 教科書体 NP-R" panose="02020400000000000000" pitchFamily="18" charset="-128"/>
              </a:rPr>
              <a:t>の危険が高まった子どもへの対応において</a:t>
            </a:r>
            <a:r>
              <a:rPr lang="ja-JP" altLang="en-US" sz="1600" dirty="0" smtClean="0">
                <a:latin typeface="UD デジタル 教科書体 NP-R" panose="02020400000000000000" pitchFamily="18" charset="-128"/>
                <a:ea typeface="UD デジタル 教科書体 NP-R" panose="02020400000000000000" pitchFamily="18" charset="-128"/>
              </a:rPr>
              <a:t>は「</a:t>
            </a:r>
            <a:r>
              <a:rPr lang="en-US" altLang="ja-JP" sz="1600" dirty="0" smtClean="0">
                <a:latin typeface="UD デジタル 教科書体 NP-R" panose="02020400000000000000" pitchFamily="18" charset="-128"/>
                <a:ea typeface="UD デジタル 教科書体 NP-R" panose="02020400000000000000" pitchFamily="18" charset="-128"/>
              </a:rPr>
              <a:t>TALK</a:t>
            </a:r>
            <a:r>
              <a:rPr lang="ja-JP" altLang="en-US" sz="1600" dirty="0">
                <a:latin typeface="UD デジタル 教科書体 NP-R" panose="02020400000000000000" pitchFamily="18" charset="-128"/>
                <a:ea typeface="UD デジタル 教科書体 NP-R" panose="02020400000000000000" pitchFamily="18" charset="-128"/>
              </a:rPr>
              <a:t>の</a:t>
            </a:r>
            <a:r>
              <a:rPr lang="ja-JP" altLang="en-US" sz="1600" dirty="0" smtClean="0">
                <a:latin typeface="UD デジタル 教科書体 NP-R" panose="02020400000000000000" pitchFamily="18" charset="-128"/>
                <a:ea typeface="UD デジタル 教科書体 NP-R" panose="02020400000000000000" pitchFamily="18" charset="-128"/>
              </a:rPr>
              <a:t>原則」を求めています。</a:t>
            </a:r>
            <a:endParaRPr lang="ja-JP" altLang="en-US" sz="1600" dirty="0">
              <a:latin typeface="UD デジタル 教科書体 NP-R" panose="02020400000000000000" pitchFamily="18" charset="-128"/>
              <a:ea typeface="UD デジタル 教科書体 NP-R" panose="02020400000000000000" pitchFamily="18" charset="-128"/>
            </a:endParaRPr>
          </a:p>
          <a:p>
            <a:endParaRPr lang="en-US" altLang="ja-JP" sz="1600" dirty="0" smtClean="0">
              <a:latin typeface="UD デジタル 教科書体 NP-R" panose="02020400000000000000" pitchFamily="18" charset="-128"/>
              <a:ea typeface="UD デジタル 教科書体 NP-R" panose="02020400000000000000" pitchFamily="18" charset="-128"/>
            </a:endParaRPr>
          </a:p>
          <a:p>
            <a:r>
              <a:rPr lang="ja-JP" altLang="en-US" sz="1600" dirty="0" smtClean="0">
                <a:latin typeface="UD デジタル 教科書体 NP-R" panose="02020400000000000000" pitchFamily="18" charset="-128"/>
                <a:ea typeface="UD デジタル 教科書体 NP-R" panose="02020400000000000000" pitchFamily="18" charset="-128"/>
              </a:rPr>
              <a:t>●</a:t>
            </a:r>
            <a:r>
              <a:rPr lang="en-US" altLang="ja-JP" sz="1600" dirty="0" smtClean="0">
                <a:latin typeface="UD デジタル 教科書体 NP-R" panose="02020400000000000000" pitchFamily="18" charset="-128"/>
                <a:ea typeface="UD デジタル 教科書体 NP-R" panose="02020400000000000000" pitchFamily="18" charset="-128"/>
              </a:rPr>
              <a:t>Tell</a:t>
            </a:r>
            <a:r>
              <a:rPr lang="ja-JP" altLang="en-US" sz="1600" dirty="0">
                <a:latin typeface="UD デジタル 教科書体 NP-R" panose="02020400000000000000" pitchFamily="18" charset="-128"/>
                <a:ea typeface="UD デジタル 教科書体 NP-R" panose="02020400000000000000" pitchFamily="18" charset="-128"/>
              </a:rPr>
              <a:t>： 言葉に出して心配していることを</a:t>
            </a:r>
            <a:r>
              <a:rPr lang="ja-JP" altLang="en-US" sz="1600" dirty="0" smtClean="0">
                <a:latin typeface="UD デジタル 教科書体 NP-R" panose="02020400000000000000" pitchFamily="18" charset="-128"/>
                <a:ea typeface="UD デジタル 教科書体 NP-R" panose="02020400000000000000" pitchFamily="18" charset="-128"/>
              </a:rPr>
              <a:t>伝えます。　</a:t>
            </a:r>
            <a:endParaRPr lang="en-US" altLang="ja-JP" sz="1600" dirty="0" smtClean="0">
              <a:latin typeface="UD デジタル 教科書体 NP-R" panose="02020400000000000000" pitchFamily="18" charset="-128"/>
              <a:ea typeface="UD デジタル 教科書体 NP-R" panose="02020400000000000000" pitchFamily="18" charset="-128"/>
            </a:endParaRPr>
          </a:p>
          <a:p>
            <a:r>
              <a:rPr lang="ja-JP" altLang="en-US" sz="1600" dirty="0" smtClean="0">
                <a:latin typeface="UD デジタル 教科書体 NP-R" panose="02020400000000000000" pitchFamily="18" charset="-128"/>
                <a:ea typeface="UD デジタル 教科書体 NP-R" panose="02020400000000000000" pitchFamily="18" charset="-128"/>
              </a:rPr>
              <a:t>「</a:t>
            </a:r>
            <a:r>
              <a:rPr lang="ja-JP" altLang="en-US" sz="1600" dirty="0">
                <a:latin typeface="UD デジタル 教科書体 NP-R" panose="02020400000000000000" pitchFamily="18" charset="-128"/>
                <a:ea typeface="UD デジタル 教科書体 NP-R" panose="02020400000000000000" pitchFamily="18" charset="-128"/>
              </a:rPr>
              <a:t>死にたいくらい辛いことがあるのね。とってもあなたのことが心配だわ」</a:t>
            </a:r>
          </a:p>
          <a:p>
            <a:r>
              <a:rPr lang="ja-JP" altLang="en-US" sz="1600" dirty="0" smtClean="0">
                <a:latin typeface="UD デジタル 教科書体 NP-R" panose="02020400000000000000" pitchFamily="18" charset="-128"/>
                <a:ea typeface="UD デジタル 教科書体 NP-R" panose="02020400000000000000" pitchFamily="18" charset="-128"/>
              </a:rPr>
              <a:t>●</a:t>
            </a:r>
            <a:r>
              <a:rPr lang="en-US" altLang="ja-JP" sz="1600" dirty="0" smtClean="0">
                <a:latin typeface="UD デジタル 教科書体 NP-R" panose="02020400000000000000" pitchFamily="18" charset="-128"/>
                <a:ea typeface="UD デジタル 教科書体 NP-R" panose="02020400000000000000" pitchFamily="18" charset="-128"/>
              </a:rPr>
              <a:t>Ask</a:t>
            </a:r>
            <a:r>
              <a:rPr lang="ja-JP" altLang="en-US" sz="1600" dirty="0">
                <a:latin typeface="UD デジタル 教科書体 NP-R" panose="02020400000000000000" pitchFamily="18" charset="-128"/>
                <a:ea typeface="UD デジタル 教科書体 NP-R" panose="02020400000000000000" pitchFamily="18" charset="-128"/>
              </a:rPr>
              <a:t>： 「死にたい」という気持ちについて、率直に</a:t>
            </a:r>
            <a:r>
              <a:rPr lang="ja-JP" altLang="en-US" sz="1600" dirty="0" smtClean="0">
                <a:latin typeface="UD デジタル 教科書体 NP-R" panose="02020400000000000000" pitchFamily="18" charset="-128"/>
                <a:ea typeface="UD デジタル 教科書体 NP-R" panose="02020400000000000000" pitchFamily="18" charset="-128"/>
              </a:rPr>
              <a:t>尋ねます。　</a:t>
            </a:r>
            <a:endParaRPr lang="en-US" altLang="ja-JP" sz="1600" dirty="0" smtClean="0">
              <a:latin typeface="UD デジタル 教科書体 NP-R" panose="02020400000000000000" pitchFamily="18" charset="-128"/>
              <a:ea typeface="UD デジタル 教科書体 NP-R" panose="02020400000000000000" pitchFamily="18" charset="-128"/>
            </a:endParaRPr>
          </a:p>
          <a:p>
            <a:r>
              <a:rPr lang="ja-JP" altLang="en-US" sz="1600" dirty="0" smtClean="0">
                <a:latin typeface="UD デジタル 教科書体 NP-R" panose="02020400000000000000" pitchFamily="18" charset="-128"/>
                <a:ea typeface="UD デジタル 教科書体 NP-R" panose="02020400000000000000" pitchFamily="18" charset="-128"/>
              </a:rPr>
              <a:t>「</a:t>
            </a:r>
            <a:r>
              <a:rPr lang="ja-JP" altLang="en-US" sz="1600" dirty="0">
                <a:latin typeface="UD デジタル 教科書体 NP-R" panose="02020400000000000000" pitchFamily="18" charset="-128"/>
                <a:ea typeface="UD デジタル 教科書体 NP-R" panose="02020400000000000000" pitchFamily="18" charset="-128"/>
              </a:rPr>
              <a:t>どんなときに死にたいと思ってしまうの？」</a:t>
            </a:r>
          </a:p>
          <a:p>
            <a:r>
              <a:rPr lang="ja-JP" altLang="en-US" sz="1600" dirty="0" smtClean="0">
                <a:latin typeface="UD デジタル 教科書体 NP-R" panose="02020400000000000000" pitchFamily="18" charset="-128"/>
                <a:ea typeface="UD デジタル 教科書体 NP-R" panose="02020400000000000000" pitchFamily="18" charset="-128"/>
              </a:rPr>
              <a:t>●</a:t>
            </a:r>
            <a:r>
              <a:rPr lang="en-US" altLang="ja-JP" sz="1600" dirty="0" smtClean="0">
                <a:latin typeface="UD デジタル 教科書体 NP-R" panose="02020400000000000000" pitchFamily="18" charset="-128"/>
                <a:ea typeface="UD デジタル 教科書体 NP-R" panose="02020400000000000000" pitchFamily="18" charset="-128"/>
              </a:rPr>
              <a:t>Listen</a:t>
            </a:r>
            <a:r>
              <a:rPr lang="ja-JP" altLang="en-US" sz="1600" dirty="0">
                <a:latin typeface="UD デジタル 教科書体 NP-R" panose="02020400000000000000" pitchFamily="18" charset="-128"/>
                <a:ea typeface="UD デジタル 教科書体 NP-R" panose="02020400000000000000" pitchFamily="18" charset="-128"/>
              </a:rPr>
              <a:t>：絶望的な気持ちを</a:t>
            </a:r>
            <a:r>
              <a:rPr lang="ja-JP" altLang="en-US" sz="1600" dirty="0" smtClean="0">
                <a:latin typeface="UD デジタル 教科書体 NP-R" panose="02020400000000000000" pitchFamily="18" charset="-128"/>
                <a:ea typeface="UD デジタル 教科書体 NP-R" panose="02020400000000000000" pitchFamily="18" charset="-128"/>
              </a:rPr>
              <a:t>傾聴します。そうならざるを得なかった状況</a:t>
            </a:r>
            <a:r>
              <a:rPr lang="ja-JP" altLang="en-US" sz="1600" dirty="0">
                <a:latin typeface="UD デジタル 教科書体 NP-R" panose="02020400000000000000" pitchFamily="18" charset="-128"/>
                <a:ea typeface="UD デジタル 教科書体 NP-R" panose="02020400000000000000" pitchFamily="18" charset="-128"/>
              </a:rPr>
              <a:t>を理解しようとすることが</a:t>
            </a:r>
            <a:r>
              <a:rPr lang="ja-JP" altLang="en-US" sz="1600" dirty="0" smtClean="0">
                <a:latin typeface="UD デジタル 教科書体 NP-R" panose="02020400000000000000" pitchFamily="18" charset="-128"/>
                <a:ea typeface="UD デジタル 教科書体 NP-R" panose="02020400000000000000" pitchFamily="18" charset="-128"/>
              </a:rPr>
              <a:t>必要です。</a:t>
            </a:r>
            <a:r>
              <a:rPr lang="ja-JP" altLang="en-US" sz="1600" dirty="0">
                <a:latin typeface="UD デジタル 教科書体 NP-R" panose="02020400000000000000" pitchFamily="18" charset="-128"/>
                <a:ea typeface="UD デジタル 教科書体 NP-R" panose="02020400000000000000" pitchFamily="18" charset="-128"/>
              </a:rPr>
              <a:t>徹底的に聴き役に</a:t>
            </a:r>
            <a:r>
              <a:rPr lang="ja-JP" altLang="en-US" sz="1600" dirty="0" smtClean="0">
                <a:latin typeface="UD デジタル 教科書体 NP-R" panose="02020400000000000000" pitchFamily="18" charset="-128"/>
                <a:ea typeface="UD デジタル 教科書体 NP-R" panose="02020400000000000000" pitchFamily="18" charset="-128"/>
              </a:rPr>
              <a:t>まわり、</a:t>
            </a:r>
            <a:r>
              <a:rPr lang="ja-JP" altLang="en-US" sz="1600" dirty="0">
                <a:latin typeface="UD デジタル 教科書体 NP-R" panose="02020400000000000000" pitchFamily="18" charset="-128"/>
                <a:ea typeface="UD デジタル 教科書体 NP-R" panose="02020400000000000000" pitchFamily="18" charset="-128"/>
              </a:rPr>
              <a:t>信頼関係を</a:t>
            </a:r>
            <a:r>
              <a:rPr lang="ja-JP" altLang="en-US" sz="1600" dirty="0" smtClean="0">
                <a:latin typeface="UD デジタル 教科書体 NP-R" panose="02020400000000000000" pitchFamily="18" charset="-128"/>
                <a:ea typeface="UD デジタル 教科書体 NP-R" panose="02020400000000000000" pitchFamily="18" charset="-128"/>
              </a:rPr>
              <a:t>築き自殺</a:t>
            </a:r>
            <a:r>
              <a:rPr lang="ja-JP" altLang="en-US" sz="1600" dirty="0">
                <a:latin typeface="UD デジタル 教科書体 NP-R" panose="02020400000000000000" pitchFamily="18" charset="-128"/>
                <a:ea typeface="UD デジタル 教科書体 NP-R" panose="02020400000000000000" pitchFamily="18" charset="-128"/>
              </a:rPr>
              <a:t>の予防に</a:t>
            </a:r>
            <a:r>
              <a:rPr lang="ja-JP" altLang="en-US" sz="1600" dirty="0" smtClean="0">
                <a:latin typeface="UD デジタル 教科書体 NP-R" panose="02020400000000000000" pitchFamily="18" charset="-128"/>
                <a:ea typeface="UD デジタル 教科書体 NP-R" panose="02020400000000000000" pitchFamily="18" charset="-128"/>
              </a:rPr>
              <a:t>つなげます。</a:t>
            </a:r>
            <a:endParaRPr lang="en-US" altLang="ja-JP" sz="1600" dirty="0" smtClean="0">
              <a:latin typeface="UD デジタル 教科書体 NP-R" panose="02020400000000000000" pitchFamily="18" charset="-128"/>
              <a:ea typeface="UD デジタル 教科書体 NP-R" panose="02020400000000000000" pitchFamily="18" charset="-128"/>
            </a:endParaRPr>
          </a:p>
          <a:p>
            <a:r>
              <a:rPr lang="ja-JP" altLang="en-US" sz="1600" dirty="0" smtClean="0">
                <a:latin typeface="UD デジタル 教科書体 NP-R" panose="02020400000000000000" pitchFamily="18" charset="-128"/>
                <a:ea typeface="UD デジタル 教科書体 NP-R" panose="02020400000000000000" pitchFamily="18" charset="-128"/>
              </a:rPr>
              <a:t>核心の話題に触れづらければ、体調や日常のことから触れる「眠れてる？ごはん食べれる？」のもよいです。</a:t>
            </a:r>
            <a:endParaRPr lang="ja-JP" altLang="en-US" sz="1600" dirty="0">
              <a:latin typeface="UD デジタル 教科書体 NP-R" panose="02020400000000000000" pitchFamily="18" charset="-128"/>
              <a:ea typeface="UD デジタル 教科書体 NP-R" panose="02020400000000000000" pitchFamily="18" charset="-128"/>
            </a:endParaRPr>
          </a:p>
          <a:p>
            <a:r>
              <a:rPr lang="ja-JP" altLang="en-US" sz="1600" dirty="0" smtClean="0">
                <a:latin typeface="UD デジタル 教科書体 NP-R" panose="02020400000000000000" pitchFamily="18" charset="-128"/>
                <a:ea typeface="UD デジタル 教科書体 NP-R" panose="02020400000000000000" pitchFamily="18" charset="-128"/>
              </a:rPr>
              <a:t>●</a:t>
            </a:r>
            <a:r>
              <a:rPr lang="en-US" altLang="ja-JP" sz="1600" dirty="0" smtClean="0">
                <a:latin typeface="UD デジタル 教科書体 NP-R" panose="02020400000000000000" pitchFamily="18" charset="-128"/>
                <a:ea typeface="UD デジタル 教科書体 NP-R" panose="02020400000000000000" pitchFamily="18" charset="-128"/>
              </a:rPr>
              <a:t>Keep </a:t>
            </a:r>
            <a:r>
              <a:rPr lang="en-US" altLang="ja-JP" sz="1600" dirty="0">
                <a:latin typeface="UD デジタル 教科書体 NP-R" panose="02020400000000000000" pitchFamily="18" charset="-128"/>
                <a:ea typeface="UD デジタル 教科書体 NP-R" panose="02020400000000000000" pitchFamily="18" charset="-128"/>
              </a:rPr>
              <a:t>safe</a:t>
            </a:r>
            <a:r>
              <a:rPr lang="ja-JP" altLang="en-US" sz="1600" dirty="0">
                <a:latin typeface="UD デジタル 教科書体 NP-R" panose="02020400000000000000" pitchFamily="18" charset="-128"/>
                <a:ea typeface="UD デジタル 教科書体 NP-R" panose="02020400000000000000" pitchFamily="18" charset="-128"/>
              </a:rPr>
              <a:t>：安全を</a:t>
            </a:r>
            <a:r>
              <a:rPr lang="ja-JP" altLang="en-US" sz="1600" dirty="0" smtClean="0">
                <a:latin typeface="UD デジタル 教科書体 NP-R" panose="02020400000000000000" pitchFamily="18" charset="-128"/>
                <a:ea typeface="UD デジタル 教科書体 NP-R" panose="02020400000000000000" pitchFamily="18" charset="-128"/>
              </a:rPr>
              <a:t>確保します。危険</a:t>
            </a:r>
            <a:r>
              <a:rPr lang="ja-JP" altLang="en-US" sz="1600" dirty="0">
                <a:latin typeface="UD デジタル 教科書体 NP-R" panose="02020400000000000000" pitchFamily="18" charset="-128"/>
                <a:ea typeface="UD デジタル 教科書体 NP-R" panose="02020400000000000000" pitchFamily="18" charset="-128"/>
              </a:rPr>
              <a:t>と判断したら、子ども一人にしないで寄り添い、他の人に援助を</a:t>
            </a:r>
            <a:r>
              <a:rPr lang="ja-JP" altLang="en-US" sz="1600" dirty="0" smtClean="0">
                <a:latin typeface="UD デジタル 教科書体 NP-R" panose="02020400000000000000" pitchFamily="18" charset="-128"/>
                <a:ea typeface="UD デジタル 教科書体 NP-R" panose="02020400000000000000" pitchFamily="18" charset="-128"/>
              </a:rPr>
              <a:t>求めます。</a:t>
            </a:r>
            <a:endParaRPr lang="en-US" altLang="ja-JP" sz="1600" dirty="0" smtClean="0">
              <a:latin typeface="UD デジタル 教科書体 NP-R" panose="02020400000000000000" pitchFamily="18" charset="-128"/>
              <a:ea typeface="UD デジタル 教科書体 NP-R" panose="02020400000000000000" pitchFamily="18" charset="-128"/>
            </a:endParaRPr>
          </a:p>
          <a:p>
            <a:r>
              <a:rPr lang="ja-JP" altLang="en-US" sz="1600" dirty="0" smtClean="0">
                <a:latin typeface="UD デジタル 教科書体 NP-R" panose="02020400000000000000" pitchFamily="18" charset="-128"/>
                <a:ea typeface="UD デジタル 教科書体 NP-R" panose="02020400000000000000" pitchFamily="18" charset="-128"/>
              </a:rPr>
              <a:t>「あなたの命を守るために、このことを他の先生、あなたの家族と共有していい？」</a:t>
            </a:r>
            <a:r>
              <a:rPr lang="en-US" altLang="ja-JP" sz="1600" dirty="0" smtClean="0">
                <a:latin typeface="UD デジタル 教科書体 NP-R" panose="02020400000000000000" pitchFamily="18" charset="-128"/>
                <a:ea typeface="UD デジタル 教科書体 NP-R" panose="02020400000000000000" pitchFamily="18" charset="-128"/>
              </a:rPr>
              <a:t>…</a:t>
            </a:r>
            <a:r>
              <a:rPr lang="ja-JP" altLang="en-US" sz="1600" dirty="0" smtClean="0">
                <a:latin typeface="UD デジタル 教科書体 NP-R" panose="02020400000000000000" pitchFamily="18" charset="-128"/>
                <a:ea typeface="UD デジタル 教科書体 NP-R" panose="02020400000000000000" pitchFamily="18" charset="-128"/>
              </a:rPr>
              <a:t>です。</a:t>
            </a:r>
            <a:endParaRPr lang="ja-JP" altLang="en-US" sz="1600" dirty="0">
              <a:latin typeface="UD デジタル 教科書体 NP-R" panose="02020400000000000000" pitchFamily="18" charset="-128"/>
              <a:ea typeface="UD デジタル 教科書体 NP-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20</a:t>
            </a:fld>
            <a:endParaRPr kumimoji="1" lang="ja-JP" altLang="en-US"/>
          </a:p>
        </p:txBody>
      </p:sp>
    </p:spTree>
    <p:extLst>
      <p:ext uri="{BB962C8B-B14F-4D97-AF65-F5344CB8AC3E}">
        <p14:creationId xmlns:p14="http://schemas.microsoft.com/office/powerpoint/2010/main" val="16634221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599143" y="4603280"/>
            <a:ext cx="5599391" cy="4825305"/>
          </a:xfrm>
        </p:spPr>
        <p:txBody>
          <a:bodyPr/>
          <a:lstStyle/>
          <a:p>
            <a:r>
              <a:rPr kumimoji="1" lang="ja-JP" altLang="en-US" sz="1600" dirty="0" smtClean="0"/>
              <a:t>　また、リストカットや</a:t>
            </a:r>
            <a:r>
              <a:rPr kumimoji="1" lang="ja-JP" altLang="en-US" sz="1600" b="0" i="0" dirty="0" smtClean="0">
                <a:solidFill>
                  <a:schemeClr val="tx1"/>
                </a:solidFill>
                <a:effectLst/>
                <a:latin typeface="UD デジタル 教科書体 N-R" panose="02020400000000000000" pitchFamily="17" charset="-128"/>
                <a:ea typeface="UD デジタル 教科書体 N-R" panose="02020400000000000000" pitchFamily="17" charset="-128"/>
              </a:rPr>
              <a:t>睡眠薬等を大量に摂取する</a:t>
            </a:r>
            <a:r>
              <a:rPr kumimoji="1" lang="ja-JP" altLang="en-US" sz="1600" dirty="0" smtClean="0">
                <a:latin typeface="UD デジタル 教科書体 N-R" panose="02020400000000000000" pitchFamily="17" charset="-128"/>
                <a:ea typeface="UD デジタル 教科書体 N-R" panose="02020400000000000000" pitchFamily="17" charset="-128"/>
              </a:rPr>
              <a:t>オーバードーズ</a:t>
            </a:r>
            <a:r>
              <a:rPr kumimoji="1" lang="ja-JP" altLang="en-US" sz="1600" dirty="0" smtClean="0"/>
              <a:t>等への対応についてですが、</a:t>
            </a:r>
            <a:endParaRPr kumimoji="1" lang="en-US" altLang="ja-JP" sz="1600" dirty="0" smtClean="0"/>
          </a:p>
          <a:p>
            <a:pPr marL="0" marR="0" lvl="0" indent="0" algn="l" defTabSz="914400" rtl="0" eaLnBrk="1" fontAlgn="auto" latinLnBrk="0" hangingPunct="1">
              <a:spcBef>
                <a:spcPts val="0"/>
              </a:spcBef>
              <a:spcAft>
                <a:spcPts val="0"/>
              </a:spcAft>
              <a:buClrTx/>
              <a:buSzTx/>
              <a:buFontTx/>
              <a:buNone/>
              <a:tabLst/>
              <a:defRPr/>
            </a:pPr>
            <a:r>
              <a:rPr kumimoji="1" lang="ja-JP" altLang="en-US" sz="1600" dirty="0" smtClean="0"/>
              <a:t>●適切な対応は、「過剰な反応はしないこと」、そして、「打ち明けてくれた援助希求的な態度を肯定的に評価すること」です</a:t>
            </a:r>
            <a:r>
              <a:rPr kumimoji="1" lang="ja-JP" altLang="en-US" sz="1600" dirty="0" smtClean="0"/>
              <a:t>。そして、その</a:t>
            </a:r>
            <a:r>
              <a:rPr kumimoji="1" lang="ja-JP" altLang="en-US" sz="1600" dirty="0" smtClean="0"/>
              <a:t>こと</a:t>
            </a:r>
            <a:r>
              <a:rPr kumimoji="1" lang="ja-JP" altLang="en-US" sz="1600" dirty="0" smtClean="0"/>
              <a:t>を「先生</a:t>
            </a:r>
            <a:r>
              <a:rPr kumimoji="1" lang="ja-JP" altLang="en-US" sz="1600" dirty="0" smtClean="0"/>
              <a:t>自身が</a:t>
            </a:r>
            <a:r>
              <a:rPr kumimoji="1" lang="ja-JP" altLang="en-US" sz="1600" dirty="0" smtClean="0"/>
              <a:t>受け入れて」ください</a:t>
            </a:r>
            <a:r>
              <a:rPr kumimoji="1" lang="ja-JP" altLang="en-US" sz="1600" dirty="0" smtClean="0"/>
              <a:t>。後の対応は先ほどの「</a:t>
            </a:r>
            <a:r>
              <a:rPr kumimoji="1" lang="en-US" altLang="ja-JP" sz="1600" dirty="0" smtClean="0"/>
              <a:t>TALK</a:t>
            </a:r>
            <a:r>
              <a:rPr kumimoji="1" lang="ja-JP" altLang="en-US" sz="1600" dirty="0" smtClean="0"/>
              <a:t>の原則」の対応となります。</a:t>
            </a:r>
            <a:endParaRPr kumimoji="1" lang="en-US" altLang="ja-JP" sz="1600" dirty="0" smtClean="0"/>
          </a:p>
          <a:p>
            <a:endParaRPr kumimoji="1" lang="en-US" altLang="ja-JP" sz="1600" dirty="0" smtClean="0"/>
          </a:p>
          <a:p>
            <a:r>
              <a:rPr kumimoji="1" lang="ja-JP" altLang="en-US" sz="1600" dirty="0" smtClean="0"/>
              <a:t>逆にしてはいけない対応は、</a:t>
            </a:r>
            <a:endParaRPr kumimoji="1" lang="en-US" altLang="ja-JP" sz="1600" dirty="0" smtClean="0"/>
          </a:p>
          <a:p>
            <a:r>
              <a:rPr kumimoji="1" lang="ja-JP" altLang="en-US" sz="1600" dirty="0" smtClean="0"/>
              <a:t>●怒り・悲しみ・失望　です。</a:t>
            </a:r>
            <a:endParaRPr kumimoji="1" lang="en-US" altLang="ja-JP" sz="1600" dirty="0" smtClean="0"/>
          </a:p>
          <a:p>
            <a:r>
              <a:rPr kumimoji="1" lang="ja-JP" altLang="en-US" sz="1600" dirty="0" smtClean="0"/>
              <a:t>「</a:t>
            </a:r>
            <a:r>
              <a:rPr kumimoji="1" lang="ja-JP" altLang="en-US" sz="1600" dirty="0" smtClean="0"/>
              <a:t>どうしてこんなことするの？」といった反応は、「恥ずかしいこと」「悪いこと」という価値観の裏返しです。リストカットの事実を知ったり相談</a:t>
            </a:r>
            <a:r>
              <a:rPr kumimoji="1" lang="ja-JP" altLang="en-US" sz="1600" dirty="0" smtClean="0"/>
              <a:t>されたりしたら</a:t>
            </a:r>
            <a:r>
              <a:rPr kumimoji="1" lang="ja-JP" altLang="en-US" sz="1600" dirty="0" smtClean="0"/>
              <a:t>、しっかりと子どもの気持ちの理解に努めてください。</a:t>
            </a:r>
            <a:endParaRPr kumimoji="1" lang="en-US" altLang="ja-JP" sz="1600" dirty="0" smtClean="0"/>
          </a:p>
          <a:p>
            <a:r>
              <a:rPr kumimoji="1" lang="ja-JP" altLang="en-US" sz="1600" dirty="0" smtClean="0"/>
              <a:t>●そして、善悪の判断からくる叱責　です。</a:t>
            </a:r>
            <a:endParaRPr kumimoji="1" lang="en-US" altLang="ja-JP" sz="1600" dirty="0" smtClean="0"/>
          </a:p>
          <a:p>
            <a:r>
              <a:rPr kumimoji="1" lang="ja-JP" altLang="en-US" sz="1600" dirty="0" smtClean="0"/>
              <a:t>「やってはだめだ」や「親からもらった大切な身体だろう」と叱責し、説教等をすれば子どもはありのままの相談ができません。保護者も「何が不満なのか」と怒りをぶつけることも少なくありません。</a:t>
            </a:r>
            <a:endParaRPr kumimoji="1" lang="en-US" altLang="ja-JP" sz="1600" dirty="0" smtClean="0"/>
          </a:p>
          <a:p>
            <a:r>
              <a:rPr kumimoji="1" lang="ja-JP" altLang="en-US" sz="1600" dirty="0" smtClean="0"/>
              <a:t>●これらの対応は何の解決にもつながりません。</a:t>
            </a:r>
            <a:endParaRPr kumimoji="1" lang="en-US" altLang="ja-JP" sz="1600" dirty="0" smtClean="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21</a:t>
            </a:fld>
            <a:endParaRPr kumimoji="1" lang="ja-JP" altLang="en-US"/>
          </a:p>
        </p:txBody>
      </p:sp>
    </p:spTree>
    <p:extLst>
      <p:ext uri="{BB962C8B-B14F-4D97-AF65-F5344CB8AC3E}">
        <p14:creationId xmlns:p14="http://schemas.microsoft.com/office/powerpoint/2010/main" val="39244950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62534" y="4715154"/>
            <a:ext cx="5612595" cy="4466987"/>
          </a:xfrm>
        </p:spPr>
        <p:txBody>
          <a:bodyPr/>
          <a:lstStyle/>
          <a:p>
            <a:pPr defTabSz="913120">
              <a:defRPr/>
            </a:pPr>
            <a:r>
              <a:rPr lang="ja-JP" altLang="en-US" sz="1600" dirty="0" smtClean="0">
                <a:latin typeface="UD デジタル 教科書体 NP-R" panose="02020400000000000000" pitchFamily="18" charset="-128"/>
                <a:ea typeface="UD デジタル 教科書体 NP-R" panose="02020400000000000000" pitchFamily="18" charset="-128"/>
              </a:rPr>
              <a:t>　それでは、自殺予防教育の具体的な取組について説明していきます。</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defTabSz="913120">
              <a:defRPr/>
            </a:pPr>
            <a:r>
              <a:rPr lang="ja-JP" altLang="en-US" sz="1600" dirty="0" smtClean="0">
                <a:latin typeface="UD デジタル 教科書体 NP-R" panose="02020400000000000000" pitchFamily="18" charset="-128"/>
                <a:ea typeface="UD デジタル 教科書体 NP-R" panose="02020400000000000000" pitchFamily="18" charset="-128"/>
              </a:rPr>
              <a:t>●</a:t>
            </a:r>
            <a:r>
              <a:rPr lang="ja-JP" altLang="en-US" sz="1600" u="none" dirty="0" smtClean="0">
                <a:latin typeface="UD デジタル 教科書体 NP-R" panose="02020400000000000000" pitchFamily="18" charset="-128"/>
                <a:ea typeface="UD デジタル 教科書体 NP-R" panose="02020400000000000000" pitchFamily="18" charset="-128"/>
              </a:rPr>
              <a:t>自殺予防教育の構造を見てみると、一番上にある</a:t>
            </a:r>
            <a:r>
              <a:rPr lang="ja-JP" altLang="en-US" sz="1600" dirty="0" smtClean="0">
                <a:latin typeface="UD デジタル 教科書体 NP-R" panose="02020400000000000000" pitchFamily="18" charset="-128"/>
                <a:ea typeface="UD デジタル 教科書体 NP-R" panose="02020400000000000000" pitchFamily="18" charset="-128"/>
              </a:rPr>
              <a:t>赤で表しているところになります。</a:t>
            </a:r>
          </a:p>
          <a:p>
            <a:pPr defTabSz="913120">
              <a:lnSpc>
                <a:spcPct val="150000"/>
              </a:lnSpc>
              <a:defRPr/>
            </a:pPr>
            <a:r>
              <a:rPr lang="ja-JP" altLang="en-US" sz="1600" dirty="0">
                <a:latin typeface="UD デジタル 教科書体 NP-R" panose="02020400000000000000" pitchFamily="18" charset="-128"/>
                <a:ea typeface="UD デジタル 教科書体 NP-R" panose="02020400000000000000" pitchFamily="18" charset="-128"/>
              </a:rPr>
              <a:t>　</a:t>
            </a: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22</a:t>
            </a:fld>
            <a:endParaRPr kumimoji="1" lang="ja-JP" altLang="en-US"/>
          </a:p>
        </p:txBody>
      </p:sp>
    </p:spTree>
    <p:extLst>
      <p:ext uri="{BB962C8B-B14F-4D97-AF65-F5344CB8AC3E}">
        <p14:creationId xmlns:p14="http://schemas.microsoft.com/office/powerpoint/2010/main" val="12615877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スライド イメージ プレースホルダー 1"/>
          <p:cNvSpPr>
            <a:spLocks noGrp="1" noRot="1" noChangeAspect="1" noTextEdit="1"/>
          </p:cNvSpPr>
          <p:nvPr>
            <p:ph type="sldImg"/>
          </p:nvPr>
        </p:nvSpPr>
        <p:spPr>
          <a:ln/>
        </p:spPr>
      </p:sp>
      <p:sp>
        <p:nvSpPr>
          <p:cNvPr id="149507" name="ノート プレースホルダー 2"/>
          <p:cNvSpPr>
            <a:spLocks noGrp="1"/>
          </p:cNvSpPr>
          <p:nvPr>
            <p:ph type="body" idx="1"/>
          </p:nvPr>
        </p:nvSpPr>
        <p:spPr>
          <a:xfrm>
            <a:off x="679768" y="4715154"/>
            <a:ext cx="5438140" cy="48566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ja-JP" altLang="en-US" sz="1400" u="none" dirty="0" smtClean="0">
                <a:latin typeface="UD デジタル 教科書体 N-R" panose="02020400000000000000" pitchFamily="17" charset="-128"/>
                <a:ea typeface="UD デジタル 教科書体 N-R" panose="02020400000000000000" pitchFamily="17" charset="-128"/>
              </a:rPr>
              <a:t>　</a:t>
            </a:r>
            <a:r>
              <a:rPr lang="ja-JP" altLang="en-US" sz="1600" u="none" dirty="0" smtClean="0">
                <a:latin typeface="UD デジタル 教科書体 N-R" panose="02020400000000000000" pitchFamily="17" charset="-128"/>
                <a:ea typeface="UD デジタル 教科書体 N-R" panose="02020400000000000000" pitchFamily="17" charset="-128"/>
              </a:rPr>
              <a:t>先ほども説明しましたが、</a:t>
            </a:r>
            <a:r>
              <a:rPr lang="ja-JP" altLang="en-US" sz="1600" u="none" dirty="0" smtClean="0">
                <a:latin typeface="UD デジタル 教科書体 NP-R" panose="02020400000000000000" pitchFamily="18" charset="-128"/>
                <a:ea typeface="UD デジタル 教科書体 NP-R" panose="02020400000000000000" pitchFamily="18" charset="-128"/>
              </a:rPr>
              <a:t>自殺予防教育の目標は２つです。</a:t>
            </a:r>
            <a:endParaRPr lang="en-US" altLang="ja-JP" sz="1600" u="none" dirty="0" smtClean="0">
              <a:latin typeface="UD デジタル 教科書体 NP-R" panose="02020400000000000000" pitchFamily="18" charset="-128"/>
              <a:ea typeface="UD デジタル 教科書体 NP-R" panose="02020400000000000000" pitchFamily="18" charset="-128"/>
            </a:endParaRPr>
          </a:p>
          <a:p>
            <a:pPr algn="just"/>
            <a:r>
              <a:rPr lang="ja-JP" altLang="en-US" sz="1600" u="none" dirty="0" smtClean="0">
                <a:latin typeface="UD デジタル 教科書体 NP-R" panose="02020400000000000000" pitchFamily="18" charset="-128"/>
                <a:ea typeface="UD デジタル 教科書体 NP-R" panose="02020400000000000000" pitchFamily="18" charset="-128"/>
              </a:rPr>
              <a:t>●一つ目は、「早期の問題認識」で●二つ目は、「援助希求的態度の促進」です。</a:t>
            </a:r>
            <a:endParaRPr lang="en-US" altLang="ja-JP" sz="1600" u="none" dirty="0" smtClean="0">
              <a:latin typeface="UD デジタル 教科書体 NP-R" panose="02020400000000000000" pitchFamily="18" charset="-128"/>
              <a:ea typeface="UD デジタル 教科書体 NP-R" panose="02020400000000000000" pitchFamily="18" charset="-128"/>
            </a:endParaRPr>
          </a:p>
          <a:p>
            <a:pPr algn="just"/>
            <a:r>
              <a:rPr lang="ja-JP" altLang="en-US" sz="1600" dirty="0" smtClean="0">
                <a:solidFill>
                  <a:srgbClr val="FF0000"/>
                </a:solidFill>
                <a:latin typeface="UD デジタル 教科書体 N-R" panose="02020400000000000000" pitchFamily="17" charset="-128"/>
                <a:ea typeface="UD デジタル 教科書体 N-R" panose="02020400000000000000" pitchFamily="17" charset="-128"/>
              </a:rPr>
              <a:t>　</a:t>
            </a:r>
            <a:r>
              <a:rPr lang="ja-JP" altLang="en-US" sz="1600" dirty="0" smtClean="0">
                <a:latin typeface="UD デジタル 教科書体 N-R" panose="02020400000000000000" pitchFamily="17" charset="-128"/>
                <a:ea typeface="UD デジタル 教科書体 N-R" panose="02020400000000000000" pitchFamily="17" charset="-128"/>
              </a:rPr>
              <a:t>そして、</a:t>
            </a:r>
            <a:r>
              <a:rPr lang="ja-JP" altLang="en-US" sz="1600" dirty="0" smtClean="0">
                <a:latin typeface="UD デジタル 教科書体 N-R" panose="02020400000000000000" pitchFamily="17" charset="-128"/>
                <a:ea typeface="UD デジタル 教科書体 N-R" panose="02020400000000000000" pitchFamily="17" charset="-128"/>
              </a:rPr>
              <a:t>それらの目標に近づくためには、土台</a:t>
            </a:r>
            <a:r>
              <a:rPr lang="ja-JP" altLang="en-US" sz="1600" dirty="0" smtClean="0">
                <a:latin typeface="UD デジタル 教科書体 N-R" panose="02020400000000000000" pitchFamily="17" charset="-128"/>
                <a:ea typeface="UD デジタル 教科書体 N-R" panose="02020400000000000000" pitchFamily="17" charset="-128"/>
              </a:rPr>
              <a:t>の部分が大切なことは、御理解いただいたと思います。</a:t>
            </a:r>
            <a:endParaRPr lang="en-US" altLang="ja-JP" sz="1600" dirty="0" smtClean="0">
              <a:latin typeface="UD デジタル 教科書体 N-R" panose="02020400000000000000" pitchFamily="17" charset="-128"/>
              <a:ea typeface="UD デジタル 教科書体 N-R" panose="02020400000000000000" pitchFamily="17" charset="-128"/>
            </a:endParaRPr>
          </a:p>
        </p:txBody>
      </p:sp>
      <p:sp>
        <p:nvSpPr>
          <p:cNvPr id="149508" name="スライド番号プレースホルダー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ＭＳ Ｐゴシック" panose="020B0600070205080204" pitchFamily="50" charset="-128"/>
                <a:ea typeface="ＭＳ Ｐゴシック" panose="020B0600070205080204" pitchFamily="50" charset="-128"/>
              </a:defRPr>
            </a:lvl1pPr>
            <a:lvl2pPr marL="748251" indent="-286936" eaLnBrk="0" hangingPunct="0">
              <a:spcBef>
                <a:spcPct val="30000"/>
              </a:spcBef>
              <a:defRPr kumimoji="1" sz="1200">
                <a:solidFill>
                  <a:schemeClr val="tx1"/>
                </a:solidFill>
                <a:latin typeface="ＭＳ Ｐゴシック" panose="020B0600070205080204" pitchFamily="50" charset="-128"/>
                <a:ea typeface="ＭＳ Ｐゴシック" panose="020B0600070205080204" pitchFamily="50" charset="-128"/>
              </a:defRPr>
            </a:lvl2pPr>
            <a:lvl3pPr marL="1150911" indent="-229866" eaLnBrk="0" hangingPunct="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0642" indent="-229866" eaLnBrk="0" hangingPunct="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1958" indent="-229866" eaLnBrk="0" hangingPunct="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28518" indent="-22986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85078" indent="-22986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41638" indent="-22986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98198" indent="-22986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defTabSz="913120" eaLnBrk="1" fontAlgn="auto" hangingPunct="1">
              <a:spcBef>
                <a:spcPct val="0"/>
              </a:spcBef>
              <a:spcAft>
                <a:spcPts val="0"/>
              </a:spcAft>
              <a:defRPr/>
            </a:pPr>
            <a:fld id="{17470624-59FA-4F45-9BA6-24B60E2492AF}" type="slidenum">
              <a:rPr lang="en-US" altLang="ja-JP">
                <a:solidFill>
                  <a:srgbClr val="000000"/>
                </a:solidFill>
                <a:latin typeface="Arial" panose="020B0604020202020204" pitchFamily="34" charset="0"/>
              </a:rPr>
              <a:pPr defTabSz="913120" eaLnBrk="1" fontAlgn="auto" hangingPunct="1">
                <a:spcBef>
                  <a:spcPct val="0"/>
                </a:spcBef>
                <a:spcAft>
                  <a:spcPts val="0"/>
                </a:spcAft>
                <a:defRPr/>
              </a:pPr>
              <a:t>23</a:t>
            </a:fld>
            <a:endParaRPr lang="en-US" altLang="ja-JP">
              <a:solidFill>
                <a:srgbClr val="000000"/>
              </a:solidFill>
              <a:latin typeface="Arial" panose="020B0604020202020204" pitchFamily="34" charset="0"/>
            </a:endParaRPr>
          </a:p>
        </p:txBody>
      </p:sp>
    </p:spTree>
    <p:extLst>
      <p:ext uri="{BB962C8B-B14F-4D97-AF65-F5344CB8AC3E}">
        <p14:creationId xmlns:p14="http://schemas.microsoft.com/office/powerpoint/2010/main" val="23585776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62533" y="4603739"/>
            <a:ext cx="5215980" cy="4103997"/>
          </a:xfrm>
        </p:spPr>
        <p:txBody>
          <a:bodyPr/>
          <a:lstStyle/>
          <a:p>
            <a:pPr algn="just" defTabSz="913120">
              <a:defRPr/>
            </a:pPr>
            <a:r>
              <a:rPr lang="ja-JP" altLang="en-US" sz="1600" dirty="0">
                <a:latin typeface="UD デジタル 教科書体 NP-R" panose="02020400000000000000" pitchFamily="18" charset="-128"/>
                <a:ea typeface="UD デジタル 教科書体 NP-R" panose="02020400000000000000" pitchFamily="18" charset="-128"/>
              </a:rPr>
              <a:t>　</a:t>
            </a:r>
            <a:r>
              <a:rPr lang="ja-JP" altLang="en-US" sz="1600" dirty="0" smtClean="0">
                <a:latin typeface="UD デジタル 教科書体 NP-R" panose="02020400000000000000" pitchFamily="18" charset="-128"/>
                <a:ea typeface="UD デジタル 教科書体 NP-R" panose="02020400000000000000" pitchFamily="18" charset="-128"/>
              </a:rPr>
              <a:t>目指す子どもたちの姿</a:t>
            </a:r>
            <a:r>
              <a:rPr lang="ja-JP" altLang="en-US" sz="1600" dirty="0">
                <a:latin typeface="UD デジタル 教科書体 NP-R" panose="02020400000000000000" pitchFamily="18" charset="-128"/>
                <a:ea typeface="UD デジタル 教科書体 NP-R" panose="02020400000000000000" pitchFamily="18" charset="-128"/>
              </a:rPr>
              <a:t>で考えてみます。</a:t>
            </a:r>
            <a:endParaRPr lang="en-US" altLang="ja-JP" sz="1600" dirty="0">
              <a:latin typeface="UD デジタル 教科書体 NP-R" panose="02020400000000000000" pitchFamily="18" charset="-128"/>
              <a:ea typeface="UD デジタル 教科書体 NP-R" panose="02020400000000000000" pitchFamily="18" charset="-128"/>
            </a:endParaRPr>
          </a:p>
          <a:p>
            <a:pPr algn="just" defTabSz="913120">
              <a:defRPr/>
            </a:pPr>
            <a:r>
              <a:rPr lang="ja-JP" altLang="en-US" sz="1600" dirty="0" smtClean="0">
                <a:latin typeface="UD デジタル 教科書体 NP-R" panose="02020400000000000000" pitchFamily="18" charset="-128"/>
                <a:ea typeface="UD デジタル 教科書体 NP-R" panose="02020400000000000000" pitchFamily="18" charset="-128"/>
              </a:rPr>
              <a:t>●子ども</a:t>
            </a:r>
            <a:r>
              <a:rPr lang="ja-JP" altLang="en-US" sz="1600" dirty="0">
                <a:latin typeface="UD デジタル 教科書体 NP-R" panose="02020400000000000000" pitchFamily="18" charset="-128"/>
                <a:ea typeface="UD デジタル 教科書体 NP-R" panose="02020400000000000000" pitchFamily="18" charset="-128"/>
              </a:rPr>
              <a:t>たちの自尊感情を傷つけ、心を追い詰める状況には</a:t>
            </a:r>
            <a:r>
              <a:rPr lang="ja-JP" altLang="en-US" sz="1600" dirty="0" smtClean="0">
                <a:latin typeface="UD デジタル 教科書体 NP-R" panose="02020400000000000000" pitchFamily="18" charset="-128"/>
                <a:ea typeface="UD デジタル 教科書体 NP-R" panose="02020400000000000000" pitchFamily="18" charset="-128"/>
              </a:rPr>
              <a:t>、決して一つではなく様々な要因が絡み合っています。</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algn="just" defTabSz="913120">
              <a:defRPr/>
            </a:pPr>
            <a:r>
              <a:rPr lang="ja-JP" altLang="en-US" sz="1600" dirty="0" smtClean="0">
                <a:latin typeface="UD デジタル 教科書体 NP-R" panose="02020400000000000000" pitchFamily="18" charset="-128"/>
                <a:ea typeface="UD デジタル 教科書体 NP-R" panose="02020400000000000000" pitchFamily="18" charset="-128"/>
              </a:rPr>
              <a:t>●自殺予防教育を通して、子どもたちが自分の心の危機（ストレス）に気づき、つまずきや生きづらさへ対処できること、●例えば誰かに相談したり、他の人から受けた相談を信頼できる大人につなげたりする実践力・行動力を身に付けさせることが大切です。</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algn="just" defTabSz="913120">
              <a:defRPr/>
            </a:pPr>
            <a:r>
              <a:rPr lang="ja-JP" altLang="en-US" sz="1600" dirty="0" smtClean="0">
                <a:latin typeface="UD デジタル 教科書体 NP-R" panose="02020400000000000000" pitchFamily="18" charset="-128"/>
                <a:ea typeface="UD デジタル 教科書体 NP-R" panose="02020400000000000000" pitchFamily="18" charset="-128"/>
              </a:rPr>
              <a:t>　</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algn="just" defTabSz="913120">
              <a:defRPr/>
            </a:pPr>
            <a:r>
              <a:rPr lang="ja-JP" altLang="en-US" sz="1600" dirty="0" smtClean="0">
                <a:solidFill>
                  <a:srgbClr val="FF0000"/>
                </a:solidFill>
                <a:latin typeface="UD デジタル 教科書体 NP-R" panose="02020400000000000000" pitchFamily="18" charset="-128"/>
                <a:ea typeface="UD デジタル 教科書体 NP-R" panose="02020400000000000000" pitchFamily="18" charset="-128"/>
              </a:rPr>
              <a:t>　</a:t>
            </a:r>
            <a:r>
              <a:rPr lang="ja-JP" altLang="en-US" sz="1600" dirty="0" smtClean="0">
                <a:latin typeface="UD デジタル 教科書体 NP-R" panose="02020400000000000000" pitchFamily="18" charset="-128"/>
                <a:ea typeface="UD デジタル 教科書体 NP-R" panose="02020400000000000000" pitchFamily="18" charset="-128"/>
              </a:rPr>
              <a:t>しかし、この</a:t>
            </a:r>
            <a:r>
              <a:rPr lang="ja-JP" altLang="en-US" sz="1600" dirty="0">
                <a:latin typeface="UD デジタル 教科書体 NP-R" panose="02020400000000000000" pitchFamily="18" charset="-128"/>
                <a:ea typeface="UD デジタル 教科書体 NP-R" panose="02020400000000000000" pitchFamily="18" charset="-128"/>
              </a:rPr>
              <a:t>ような姿になるために、受容傾聴をはじめとした、土台の部分は大切ですが、その取組だけでは不十分ですし、なかなか目指す姿の実現までは進みにくいと思います</a:t>
            </a:r>
            <a:r>
              <a:rPr lang="ja-JP" altLang="en-US" sz="1600" dirty="0" smtClean="0">
                <a:solidFill>
                  <a:srgbClr val="FF0000"/>
                </a:solidFill>
                <a:latin typeface="UD デジタル 教科書体 NP-R" panose="02020400000000000000" pitchFamily="18" charset="-128"/>
                <a:ea typeface="UD デジタル 教科書体 NP-R" panose="02020400000000000000" pitchFamily="18" charset="-128"/>
              </a:rPr>
              <a:t>。</a:t>
            </a:r>
            <a:endParaRPr lang="en-US" altLang="ja-JP" sz="1600" dirty="0" smtClean="0">
              <a:latin typeface="UD デジタル 教科書体 NP-R" panose="02020400000000000000" pitchFamily="18" charset="-128"/>
              <a:ea typeface="UD デジタル 教科書体 NP-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24</a:t>
            </a:fld>
            <a:endParaRPr kumimoji="1" lang="ja-JP" altLang="en-US"/>
          </a:p>
        </p:txBody>
      </p:sp>
    </p:spTree>
    <p:extLst>
      <p:ext uri="{BB962C8B-B14F-4D97-AF65-F5344CB8AC3E}">
        <p14:creationId xmlns:p14="http://schemas.microsoft.com/office/powerpoint/2010/main" val="3831701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a:t>
            </a:r>
            <a:r>
              <a:rPr kumimoji="1" lang="ja-JP" altLang="en-US" sz="1600" dirty="0" smtClean="0"/>
              <a:t>そこ</a:t>
            </a:r>
            <a:r>
              <a:rPr kumimoji="1" lang="ja-JP" altLang="en-US" sz="1600" dirty="0" smtClean="0"/>
              <a:t>で、自殺</a:t>
            </a:r>
            <a:r>
              <a:rPr kumimoji="1" lang="ja-JP" altLang="en-US" sz="1600" dirty="0" smtClean="0"/>
              <a:t>予防教育に各校が具体的に取り組むことができるように、当課では「自殺予防教育学習プログラム」を校種ごとに作成して</a:t>
            </a:r>
            <a:r>
              <a:rPr kumimoji="1" lang="ja-JP" altLang="en-US" sz="1600" dirty="0" smtClean="0"/>
              <a:t>います。</a:t>
            </a:r>
            <a:endParaRPr kumimoji="1" lang="en-US" altLang="ja-JP" sz="1600" dirty="0" smtClean="0"/>
          </a:p>
          <a:p>
            <a:r>
              <a:rPr kumimoji="1" lang="ja-JP" altLang="en-US" sz="1600" dirty="0" smtClean="0"/>
              <a:t>　</a:t>
            </a:r>
            <a:r>
              <a:rPr kumimoji="1" lang="ja-JP" altLang="en-US" sz="1600" dirty="0" smtClean="0"/>
              <a:t>●この</a:t>
            </a:r>
            <a:r>
              <a:rPr kumimoji="1" lang="ja-JP" altLang="en-US" sz="1600" dirty="0" smtClean="0"/>
              <a:t>度、全校種において系統的に学習の積み上げができるように内容を改訂しました</a:t>
            </a:r>
            <a:r>
              <a:rPr kumimoji="1" lang="ja-JP" altLang="en-US" sz="1600" dirty="0" smtClean="0"/>
              <a:t>。</a:t>
            </a:r>
            <a:endParaRPr kumimoji="1" lang="en-US" altLang="ja-JP" sz="1600" dirty="0" smtClean="0"/>
          </a:p>
          <a:p>
            <a:r>
              <a:rPr kumimoji="1" lang="ja-JP" altLang="en-US" sz="1600" dirty="0" smtClean="0"/>
              <a:t>　１８歳以下の自殺は、夏休み明けにかけて増加する傾向にあります。夏休み前</a:t>
            </a:r>
            <a:r>
              <a:rPr kumimoji="1" lang="ja-JP" altLang="en-US" sz="1600" dirty="0" smtClean="0"/>
              <a:t>までには本学習プログラムを使用した授業を実施していただきたいと思います。</a:t>
            </a:r>
            <a:endParaRPr kumimoji="1" lang="ja-JP" altLang="en-US" sz="1600"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25</a:t>
            </a:fld>
            <a:endParaRPr kumimoji="1" lang="ja-JP" altLang="en-US"/>
          </a:p>
        </p:txBody>
      </p:sp>
    </p:spTree>
    <p:extLst>
      <p:ext uri="{BB962C8B-B14F-4D97-AF65-F5344CB8AC3E}">
        <p14:creationId xmlns:p14="http://schemas.microsoft.com/office/powerpoint/2010/main" val="41543892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dirty="0" smtClean="0"/>
              <a:t>●改訂によるポイントは、全ての校種において必ず「自殺予防教育の目標」の二つを学習できるように整理した点です。</a:t>
            </a:r>
            <a:endParaRPr kumimoji="1" lang="en-US" altLang="ja-JP" sz="1600" dirty="0" smtClean="0"/>
          </a:p>
          <a:p>
            <a:r>
              <a:rPr kumimoji="1" lang="ja-JP" altLang="en-US" sz="1600" dirty="0" smtClean="0"/>
              <a:t>●</a:t>
            </a:r>
            <a:r>
              <a:rPr kumimoji="1" lang="ja-JP" altLang="en-US" sz="1600" dirty="0" smtClean="0"/>
              <a:t>中学校・</a:t>
            </a:r>
            <a:r>
              <a:rPr kumimoji="1" lang="ja-JP" altLang="en-US" sz="1600" dirty="0" smtClean="0"/>
              <a:t>高等学校においてはこれまで</a:t>
            </a:r>
            <a:r>
              <a:rPr kumimoji="1" lang="en-US" altLang="ja-JP" sz="1600" dirty="0" smtClean="0"/>
              <a:t>2</a:t>
            </a:r>
            <a:r>
              <a:rPr kumimoji="1" lang="ja-JP" altLang="en-US" sz="1600" dirty="0" smtClean="0"/>
              <a:t>時間分でしたが、それぞれ３時間分に拡充し、各学年で１時間必ず実施できるように工夫しています。</a:t>
            </a:r>
            <a:endParaRPr kumimoji="1" lang="en-US" altLang="ja-JP" sz="1600" dirty="0" smtClean="0"/>
          </a:p>
          <a:p>
            <a:r>
              <a:rPr kumimoji="1" lang="ja-JP" altLang="en-US" sz="1600" dirty="0" smtClean="0"/>
              <a:t>　</a:t>
            </a:r>
            <a:endParaRPr kumimoji="1" lang="ja-JP" altLang="en-US" sz="1600"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26</a:t>
            </a:fld>
            <a:endParaRPr kumimoji="1" lang="ja-JP" altLang="en-US"/>
          </a:p>
        </p:txBody>
      </p:sp>
    </p:spTree>
    <p:extLst>
      <p:ext uri="{BB962C8B-B14F-4D97-AF65-F5344CB8AC3E}">
        <p14:creationId xmlns:p14="http://schemas.microsoft.com/office/powerpoint/2010/main" val="8756020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dirty="0" smtClean="0"/>
              <a:t>　なぜ</a:t>
            </a:r>
            <a:r>
              <a:rPr kumimoji="1" lang="ja-JP" altLang="en-US" sz="1600" dirty="0" smtClean="0"/>
              <a:t>、このような構成にしたかというと、</a:t>
            </a:r>
            <a:endParaRPr kumimoji="1" lang="en-US" altLang="ja-JP" sz="1600" dirty="0" smtClean="0"/>
          </a:p>
          <a:p>
            <a:r>
              <a:rPr kumimoji="1" lang="ja-JP" altLang="en-US" sz="1600" dirty="0" smtClean="0"/>
              <a:t>●国は「</a:t>
            </a:r>
            <a:r>
              <a:rPr kumimoji="1" lang="en-US" altLang="ja-JP" sz="1600" dirty="0" smtClean="0"/>
              <a:t>SOS</a:t>
            </a:r>
            <a:r>
              <a:rPr kumimoji="1" lang="ja-JP" altLang="en-US" sz="1600" dirty="0" smtClean="0"/>
              <a:t>の出し方に関する教育」つまり援助希求的態度の促進の部分については少なくとも年１回実施するように通知しています。</a:t>
            </a:r>
            <a:endParaRPr kumimoji="1" lang="en-US" altLang="ja-JP" sz="1600" dirty="0" smtClean="0"/>
          </a:p>
          <a:p>
            <a:r>
              <a:rPr kumimoji="1" lang="ja-JP" altLang="en-US" sz="1600" dirty="0" smtClean="0"/>
              <a:t>●しかし、</a:t>
            </a:r>
            <a:r>
              <a:rPr kumimoji="1" lang="en-US" altLang="ja-JP" sz="1600" dirty="0" smtClean="0"/>
              <a:t>SOS</a:t>
            </a:r>
            <a:r>
              <a:rPr kumimoji="1" lang="ja-JP" altLang="en-US" sz="1600" dirty="0" smtClean="0"/>
              <a:t>を出そうとしたら自分自身の心の危機に気付く必要があるので、岡山県では「早期の問題認識」とセットに</a:t>
            </a:r>
            <a:r>
              <a:rPr kumimoji="1" lang="ja-JP" altLang="en-US" sz="1600" dirty="0" smtClean="0"/>
              <a:t>して学習することができるよう、学習</a:t>
            </a:r>
            <a:r>
              <a:rPr kumimoji="1" lang="ja-JP" altLang="en-US" sz="1600" dirty="0" smtClean="0"/>
              <a:t>プログラム</a:t>
            </a:r>
            <a:r>
              <a:rPr kumimoji="1" lang="ja-JP" altLang="en-US" sz="1600" dirty="0" smtClean="0"/>
              <a:t>を改訂しました</a:t>
            </a:r>
            <a:r>
              <a:rPr kumimoji="1" lang="ja-JP" altLang="en-US" sz="1600" dirty="0" smtClean="0"/>
              <a:t>。</a:t>
            </a:r>
            <a:endParaRPr kumimoji="1" lang="en-US" altLang="ja-JP" sz="1600" dirty="0" smtClean="0"/>
          </a:p>
          <a:p>
            <a:r>
              <a:rPr kumimoji="1" lang="ja-JP" altLang="en-US" sz="1600" dirty="0" smtClean="0"/>
              <a:t>●また、実施の順番</a:t>
            </a:r>
            <a:r>
              <a:rPr kumimoji="1" lang="ja-JP" altLang="en-US" sz="1600" dirty="0" smtClean="0"/>
              <a:t>は可能であれば、</a:t>
            </a:r>
            <a:r>
              <a:rPr kumimoji="1" lang="ja-JP" altLang="en-US" sz="1600" dirty="0" smtClean="0"/>
              <a:t>「早期の問題認識」</a:t>
            </a:r>
            <a:r>
              <a:rPr kumimoji="1" lang="ja-JP" altLang="en-US" sz="1600" dirty="0" smtClean="0"/>
              <a:t>から実施</a:t>
            </a:r>
            <a:r>
              <a:rPr kumimoji="1" lang="ja-JP" altLang="en-US" sz="1600" dirty="0" smtClean="0"/>
              <a:t>することが、子どもの目指す姿からいえば望ましいです。</a:t>
            </a:r>
            <a:endParaRPr kumimoji="1" lang="en-US" altLang="ja-JP" sz="1600" dirty="0" smtClean="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27</a:t>
            </a:fld>
            <a:endParaRPr kumimoji="1" lang="ja-JP" altLang="en-US"/>
          </a:p>
        </p:txBody>
      </p:sp>
    </p:spTree>
    <p:extLst>
      <p:ext uri="{BB962C8B-B14F-4D97-AF65-F5344CB8AC3E}">
        <p14:creationId xmlns:p14="http://schemas.microsoft.com/office/powerpoint/2010/main" val="40118348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9768" y="4715154"/>
            <a:ext cx="5198745" cy="4466987"/>
          </a:xfrm>
        </p:spPr>
        <p:txBody>
          <a:bodyPr/>
          <a:lstStyle/>
          <a:p>
            <a:pPr>
              <a:lnSpc>
                <a:spcPts val="2400"/>
              </a:lnSpc>
            </a:pPr>
            <a:r>
              <a:rPr lang="ja-JP" altLang="en-US" sz="1400" dirty="0" smtClean="0">
                <a:latin typeface="UD デジタル 教科書体 NK-R" panose="02020400000000000000" pitchFamily="18" charset="-128"/>
                <a:ea typeface="UD デジタル 教科書体 NK-R" panose="02020400000000000000" pitchFamily="18" charset="-128"/>
              </a:rPr>
              <a:t>　こ</a:t>
            </a:r>
            <a:r>
              <a:rPr lang="ja-JP" altLang="en-US" sz="1600" dirty="0" smtClean="0">
                <a:latin typeface="UD デジタル 教科書体 NK-R" panose="02020400000000000000" pitchFamily="18" charset="-128"/>
                <a:ea typeface="UD デジタル 教科書体 NK-R" panose="02020400000000000000" pitchFamily="18" charset="-128"/>
              </a:rPr>
              <a:t>の学習プログラムによる自殺予防教育を行い、子どもたちが</a:t>
            </a:r>
            <a:r>
              <a:rPr lang="en-US" altLang="ja-JP" sz="1600" dirty="0" smtClean="0">
                <a:latin typeface="UD デジタル 教科書体 NK-R" panose="02020400000000000000" pitchFamily="18" charset="-128"/>
                <a:ea typeface="UD デジタル 教科書体 NK-R" panose="02020400000000000000" pitchFamily="18" charset="-128"/>
              </a:rPr>
              <a:t>SOS</a:t>
            </a:r>
            <a:r>
              <a:rPr lang="ja-JP" altLang="en-US" sz="1600" dirty="0" smtClean="0">
                <a:latin typeface="UD デジタル 教科書体 NK-R" panose="02020400000000000000" pitchFamily="18" charset="-128"/>
                <a:ea typeface="UD デジタル 教科書体 NK-R" panose="02020400000000000000" pitchFamily="18" charset="-128"/>
              </a:rPr>
              <a:t>を出す力を身につけても、出そうと思えない環境にあったり、出しても適切に対処してもらえなかったりすると、より深く子どもを傷つけることになります。</a:t>
            </a:r>
            <a:endParaRPr lang="en-US" altLang="ja-JP" sz="1600" dirty="0" smtClean="0">
              <a:latin typeface="UD デジタル 教科書体 NK-R" panose="02020400000000000000" pitchFamily="18" charset="-128"/>
              <a:ea typeface="UD デジタル 教科書体 NK-R" panose="02020400000000000000" pitchFamily="18" charset="-128"/>
            </a:endParaRPr>
          </a:p>
          <a:p>
            <a:pPr>
              <a:lnSpc>
                <a:spcPts val="2400"/>
              </a:lnSpc>
            </a:pPr>
            <a:r>
              <a:rPr lang="ja-JP" altLang="en-US" sz="1600" dirty="0" smtClean="0">
                <a:latin typeface="UD デジタル 教科書体 NK-R" panose="02020400000000000000" pitchFamily="18" charset="-128"/>
                <a:ea typeface="UD デジタル 教科書体 NK-R" panose="02020400000000000000" pitchFamily="18" charset="-128"/>
              </a:rPr>
              <a:t>●つまり、ＳＯＳの出し方（の授業）と受け止め方（の研修）はセットで行うことが大切です。</a:t>
            </a:r>
            <a:endParaRPr lang="en-US" altLang="ja-JP" sz="1600" dirty="0" smtClean="0">
              <a:latin typeface="UD デジタル 教科書体 NK-R" panose="02020400000000000000" pitchFamily="18" charset="-128"/>
              <a:ea typeface="UD デジタル 教科書体 NK-R" panose="02020400000000000000" pitchFamily="18" charset="-128"/>
            </a:endParaRPr>
          </a:p>
          <a:p>
            <a:pPr>
              <a:lnSpc>
                <a:spcPts val="2400"/>
              </a:lnSpc>
            </a:pPr>
            <a:r>
              <a:rPr lang="ja-JP" altLang="en-US" sz="1600" dirty="0" smtClean="0">
                <a:latin typeface="UD デジタル 教科書体 NK-R" panose="02020400000000000000" pitchFamily="18" charset="-128"/>
                <a:ea typeface="UD デジタル 教科書体 NK-R" panose="02020400000000000000" pitchFamily="18" charset="-128"/>
              </a:rPr>
              <a:t>●これについては、</a:t>
            </a:r>
            <a:r>
              <a:rPr lang="ja-JP" altLang="en-US" sz="1600" dirty="0" smtClean="0">
                <a:latin typeface="UD デジタル 教科書体 NK-R" panose="02020400000000000000" pitchFamily="18" charset="-128"/>
                <a:ea typeface="UD デジタル 教科書体 NK-R" panose="02020400000000000000" pitchFamily="18" charset="-128"/>
              </a:rPr>
              <a:t>県立学校</a:t>
            </a:r>
            <a:r>
              <a:rPr lang="ja-JP" altLang="en-US" sz="1600" dirty="0" smtClean="0">
                <a:latin typeface="UD デジタル 教科書体 NK-R" panose="02020400000000000000" pitchFamily="18" charset="-128"/>
                <a:ea typeface="UD デジタル 教科書体 NK-R" panose="02020400000000000000" pitchFamily="18" charset="-128"/>
              </a:rPr>
              <a:t>の自殺予防教育の担当者向けに、７月に実施する「</a:t>
            </a:r>
            <a:r>
              <a:rPr lang="en-US" altLang="ja-JP" sz="1600" dirty="0" smtClean="0">
                <a:latin typeface="UD デジタル 教科書体 NK-R" panose="02020400000000000000" pitchFamily="18" charset="-128"/>
                <a:ea typeface="UD デジタル 教科書体 NK-R" panose="02020400000000000000" pitchFamily="18" charset="-128"/>
              </a:rPr>
              <a:t>『</a:t>
            </a:r>
            <a:r>
              <a:rPr lang="ja-JP" altLang="en-US" sz="1600" dirty="0" smtClean="0">
                <a:latin typeface="UD デジタル 教科書体 NK-R" panose="02020400000000000000" pitchFamily="18" charset="-128"/>
                <a:ea typeface="UD デジタル 教科書体 NK-R" panose="02020400000000000000" pitchFamily="18" charset="-128"/>
              </a:rPr>
              <a:t>ＳＯＳの出し方に関する教育</a:t>
            </a:r>
            <a:r>
              <a:rPr lang="en-US" altLang="ja-JP" sz="1600" dirty="0" smtClean="0">
                <a:latin typeface="UD デジタル 教科書体 NK-R" panose="02020400000000000000" pitchFamily="18" charset="-128"/>
                <a:ea typeface="UD デジタル 教科書体 NK-R" panose="02020400000000000000" pitchFamily="18" charset="-128"/>
              </a:rPr>
              <a:t>』</a:t>
            </a:r>
            <a:r>
              <a:rPr lang="ja-JP" altLang="en-US" sz="1600" dirty="0" smtClean="0">
                <a:latin typeface="UD デジタル 教科書体 NK-R" panose="02020400000000000000" pitchFamily="18" charset="-128"/>
                <a:ea typeface="UD デジタル 教科書体 NK-R" panose="02020400000000000000" pitchFamily="18" charset="-128"/>
              </a:rPr>
              <a:t>に係る研修講座」で研修していく予定です（悉皆）。各校や市町村立校の希望者がいらっしゃれば、お問い合わせいただき、ご参加ください。</a:t>
            </a:r>
            <a:endParaRPr lang="en-US" altLang="ja-JP" sz="1600" dirty="0" smtClean="0">
              <a:latin typeface="UD デジタル 教科書体 NK-R" panose="02020400000000000000" pitchFamily="18" charset="-128"/>
              <a:ea typeface="UD デジタル 教科書体 NK-R" panose="02020400000000000000" pitchFamily="18" charset="-128"/>
            </a:endParaRPr>
          </a:p>
          <a:p>
            <a:pPr>
              <a:lnSpc>
                <a:spcPts val="2400"/>
              </a:lnSpc>
            </a:pPr>
            <a:endParaRPr lang="en-US" altLang="ja-JP" sz="1600" dirty="0" smtClean="0">
              <a:latin typeface="UD デジタル 教科書体 NK-R" panose="02020400000000000000" pitchFamily="18" charset="-128"/>
              <a:ea typeface="UD デジタル 教科書体 NK-R" panose="02020400000000000000" pitchFamily="18" charset="-128"/>
            </a:endParaRPr>
          </a:p>
          <a:p>
            <a:pPr>
              <a:lnSpc>
                <a:spcPts val="2400"/>
              </a:lnSpc>
            </a:pPr>
            <a:r>
              <a:rPr lang="ja-JP" altLang="en-US" sz="1600" dirty="0" smtClean="0">
                <a:latin typeface="UD デジタル 教科書体 NK-R" panose="02020400000000000000" pitchFamily="18" charset="-128"/>
                <a:ea typeface="UD デジタル 教科書体 NK-R" panose="02020400000000000000" pitchFamily="18" charset="-128"/>
              </a:rPr>
              <a:t>　</a:t>
            </a:r>
            <a:endParaRPr lang="en-US" altLang="ja-JP" sz="1600" dirty="0" smtClean="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28</a:t>
            </a:fld>
            <a:endParaRPr kumimoji="1" lang="ja-JP" altLang="en-US"/>
          </a:p>
        </p:txBody>
      </p:sp>
    </p:spTree>
    <p:extLst>
      <p:ext uri="{BB962C8B-B14F-4D97-AF65-F5344CB8AC3E}">
        <p14:creationId xmlns:p14="http://schemas.microsoft.com/office/powerpoint/2010/main" val="3340363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9767" y="4715154"/>
            <a:ext cx="5595360" cy="4466987"/>
          </a:xfrm>
        </p:spPr>
        <p:txBody>
          <a:bodyPr/>
          <a:lstStyle/>
          <a:p>
            <a:pPr marL="0" marR="0" lvl="0" indent="0" algn="l" defTabSz="913120" rtl="0" eaLnBrk="1" fontAlgn="auto" latinLnBrk="0" hangingPunct="1">
              <a:lnSpc>
                <a:spcPct val="150000"/>
              </a:lnSpc>
              <a:spcBef>
                <a:spcPts val="0"/>
              </a:spcBef>
              <a:spcAft>
                <a:spcPts val="0"/>
              </a:spcAft>
              <a:buClrTx/>
              <a:buSzTx/>
              <a:buFontTx/>
              <a:buNone/>
              <a:tabLst/>
              <a:defRPr/>
            </a:pPr>
            <a:r>
              <a:rPr lang="ja-JP" altLang="en-US" sz="1600" dirty="0" smtClean="0">
                <a:latin typeface="UD デジタル 教科書体 NK-R" panose="02020400000000000000" pitchFamily="18" charset="-128"/>
                <a:ea typeface="UD デジタル 教科書体 NK-R" panose="02020400000000000000" pitchFamily="18" charset="-128"/>
              </a:rPr>
              <a:t>以上で終わります。</a:t>
            </a:r>
            <a:endParaRPr lang="en-US" altLang="ja-JP" sz="1600" dirty="0" smtClean="0">
              <a:latin typeface="UD デジタル 教科書体 NK-R" panose="02020400000000000000" pitchFamily="18" charset="-128"/>
              <a:ea typeface="UD デジタル 教科書体 NK-R" panose="02020400000000000000" pitchFamily="18" charset="-128"/>
            </a:endParaRPr>
          </a:p>
          <a:p>
            <a:pPr marL="0" marR="0" lvl="0" indent="0" algn="l" defTabSz="913120" rtl="0" eaLnBrk="1" fontAlgn="auto" latinLnBrk="0" hangingPunct="1">
              <a:lnSpc>
                <a:spcPct val="150000"/>
              </a:lnSpc>
              <a:spcBef>
                <a:spcPts val="0"/>
              </a:spcBef>
              <a:spcAft>
                <a:spcPts val="0"/>
              </a:spcAft>
              <a:buClrTx/>
              <a:buSzTx/>
              <a:buFontTx/>
              <a:buNone/>
              <a:tabLst/>
              <a:defRPr/>
            </a:pPr>
            <a:r>
              <a:rPr lang="ja-JP" altLang="en-US" sz="1600" dirty="0" smtClean="0">
                <a:latin typeface="UD デジタル 教科書体 NK-R" panose="02020400000000000000" pitchFamily="18" charset="-128"/>
                <a:ea typeface="UD デジタル 教科書体 NK-R" panose="02020400000000000000" pitchFamily="18" charset="-128"/>
              </a:rPr>
              <a:t>今後とも各校において積極的に自殺予防教育に係る取組を推進していただきたいと思います。</a:t>
            </a:r>
            <a:endParaRPr lang="en-US" altLang="ja-JP" sz="1600" dirty="0" smtClean="0">
              <a:latin typeface="UD デジタル 教科書体 NK-R" panose="02020400000000000000" pitchFamily="18" charset="-128"/>
              <a:ea typeface="UD デジタル 教科書体 NK-R" panose="02020400000000000000" pitchFamily="18" charset="-128"/>
            </a:endParaRPr>
          </a:p>
          <a:p>
            <a:pPr defTabSz="913120">
              <a:lnSpc>
                <a:spcPct val="150000"/>
              </a:lnSpc>
              <a:defRPr/>
            </a:pPr>
            <a:r>
              <a:rPr lang="ja-JP" altLang="en-US" sz="1600" dirty="0" smtClean="0">
                <a:latin typeface="UD デジタル 教科書体 NK-R" panose="02020400000000000000" pitchFamily="18" charset="-128"/>
                <a:ea typeface="UD デジタル 教科書体 NK-R" panose="02020400000000000000" pitchFamily="18" charset="-128"/>
              </a:rPr>
              <a:t>一人でも多くの子どもたちの心と命が守られることを願っています。</a:t>
            </a:r>
            <a:endParaRPr lang="en-US" altLang="ja-JP" sz="1600" dirty="0" smtClean="0">
              <a:latin typeface="UD デジタル 教科書体 NK-R" panose="02020400000000000000" pitchFamily="18" charset="-128"/>
              <a:ea typeface="UD デジタル 教科書体 NK-R" panose="02020400000000000000" pitchFamily="18" charset="-128"/>
            </a:endParaRPr>
          </a:p>
          <a:p>
            <a:pPr defTabSz="913120">
              <a:lnSpc>
                <a:spcPct val="150000"/>
              </a:lnSpc>
              <a:defRPr/>
            </a:pPr>
            <a:r>
              <a:rPr lang="ja-JP" altLang="en-US" sz="1600" dirty="0" smtClean="0">
                <a:latin typeface="UD デジタル 教科書体 NK-R" panose="02020400000000000000" pitchFamily="18" charset="-128"/>
                <a:ea typeface="UD デジタル 教科書体 NK-R" panose="02020400000000000000" pitchFamily="18" charset="-128"/>
              </a:rPr>
              <a:t>ありがとう</a:t>
            </a:r>
            <a:r>
              <a:rPr lang="ja-JP" altLang="en-US" sz="1600" dirty="0">
                <a:latin typeface="UD デジタル 教科書体 NK-R" panose="02020400000000000000" pitchFamily="18" charset="-128"/>
                <a:ea typeface="UD デジタル 教科書体 NK-R" panose="02020400000000000000" pitchFamily="18" charset="-128"/>
              </a:rPr>
              <a:t>ございました。</a:t>
            </a:r>
            <a:endParaRPr lang="en-US" altLang="ja-JP" sz="1600" dirty="0">
              <a:latin typeface="UD デジタル 教科書体 NK-R" panose="02020400000000000000" pitchFamily="18" charset="-128"/>
              <a:ea typeface="UD デジタル 教科書体 NK-R" panose="02020400000000000000" pitchFamily="18" charset="-128"/>
            </a:endParaRPr>
          </a:p>
          <a:p>
            <a:pPr>
              <a:lnSpc>
                <a:spcPct val="150000"/>
              </a:lnSpc>
            </a:pPr>
            <a:endParaRPr lang="en-US" altLang="ja-JP" sz="140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29</a:t>
            </a:fld>
            <a:endParaRPr kumimoji="1" lang="ja-JP" altLang="en-US"/>
          </a:p>
        </p:txBody>
      </p:sp>
    </p:spTree>
    <p:extLst>
      <p:ext uri="{BB962C8B-B14F-4D97-AF65-F5344CB8AC3E}">
        <p14:creationId xmlns:p14="http://schemas.microsoft.com/office/powerpoint/2010/main" val="27063873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590525" y="4715154"/>
            <a:ext cx="5616624" cy="4496637"/>
          </a:xfrm>
        </p:spPr>
        <p:txBody>
          <a:bodyPr/>
          <a:lstStyle/>
          <a:p>
            <a:r>
              <a:rPr lang="ja-JP" altLang="en-US" sz="1600" dirty="0">
                <a:latin typeface="UD デジタル 教科書体 NP-R" panose="02020400000000000000" pitchFamily="18" charset="-128"/>
                <a:ea typeface="UD デジタル 教科書体 NP-R" panose="02020400000000000000" pitchFamily="18" charset="-128"/>
              </a:rPr>
              <a:t>　</a:t>
            </a:r>
            <a:r>
              <a:rPr lang="ja-JP" altLang="en-US" sz="1600" dirty="0" smtClean="0">
                <a:latin typeface="UD デジタル 教科書体 NP-R" panose="02020400000000000000" pitchFamily="18" charset="-128"/>
                <a:ea typeface="UD デジタル 教科書体 NP-R" panose="02020400000000000000" pitchFamily="18" charset="-128"/>
              </a:rPr>
              <a:t>ゴールを達成するための、本日の研修の内容についてですが、</a:t>
            </a:r>
            <a:endParaRPr lang="en-US" altLang="ja-JP" sz="1600" dirty="0" smtClean="0">
              <a:latin typeface="UD デジタル 教科書体 NP-R" panose="02020400000000000000" pitchFamily="18" charset="-128"/>
              <a:ea typeface="UD デジタル 教科書体 NP-R" panose="02020400000000000000" pitchFamily="18" charset="-128"/>
            </a:endParaRPr>
          </a:p>
          <a:p>
            <a:r>
              <a:rPr lang="ja-JP" altLang="en-US" sz="1600" dirty="0" smtClean="0">
                <a:latin typeface="UD デジタル 教科書体 NP-R" panose="02020400000000000000" pitchFamily="18" charset="-128"/>
                <a:ea typeface="UD デジタル 教科書体 NP-R" panose="02020400000000000000" pitchFamily="18" charset="-128"/>
              </a:rPr>
              <a:t>　まず、児童</a:t>
            </a:r>
            <a:r>
              <a:rPr lang="ja-JP" altLang="en-US" sz="1600" dirty="0">
                <a:latin typeface="UD デジタル 教科書体 NP-R" panose="02020400000000000000" pitchFamily="18" charset="-128"/>
                <a:ea typeface="UD デジタル 教科書体 NP-R" panose="02020400000000000000" pitchFamily="18" charset="-128"/>
              </a:rPr>
              <a:t>生徒の自殺の</a:t>
            </a:r>
            <a:r>
              <a:rPr lang="ja-JP" altLang="en-US" sz="1600" dirty="0" smtClean="0">
                <a:latin typeface="UD デジタル 教科書体 NP-R" panose="02020400000000000000" pitchFamily="18" charset="-128"/>
                <a:ea typeface="UD デジタル 教科書体 NP-R" panose="02020400000000000000" pitchFamily="18" charset="-128"/>
              </a:rPr>
              <a:t>現状について知り、</a:t>
            </a:r>
            <a:endParaRPr lang="en-US" altLang="ja-JP" sz="1600" dirty="0">
              <a:latin typeface="UD デジタル 教科書体 NP-R" panose="02020400000000000000" pitchFamily="18" charset="-128"/>
              <a:ea typeface="UD デジタル 教科書体 NP-R" panose="02020400000000000000" pitchFamily="18" charset="-128"/>
            </a:endParaRPr>
          </a:p>
          <a:p>
            <a:pPr marL="0" marR="0" lvl="0" indent="0" algn="l" defTabSz="914400" rtl="0" eaLnBrk="1" fontAlgn="auto" latinLnBrk="0" hangingPunct="1">
              <a:spcBef>
                <a:spcPts val="0"/>
              </a:spcBef>
              <a:spcAft>
                <a:spcPts val="0"/>
              </a:spcAft>
              <a:buClrTx/>
              <a:buSzTx/>
              <a:buFontTx/>
              <a:buNone/>
              <a:tabLst/>
              <a:defRPr/>
            </a:pPr>
            <a:r>
              <a:rPr lang="ja-JP" altLang="en-US" sz="1600" dirty="0">
                <a:latin typeface="UD デジタル 教科書体 NP-R" panose="02020400000000000000" pitchFamily="18" charset="-128"/>
                <a:ea typeface="UD デジタル 教科書体 NP-R" panose="02020400000000000000" pitchFamily="18" charset="-128"/>
              </a:rPr>
              <a:t>　次に</a:t>
            </a:r>
            <a:r>
              <a:rPr lang="ja-JP" altLang="en-US" sz="1600" dirty="0" smtClean="0">
                <a:latin typeface="UD デジタル 教科書体 NP-R" panose="02020400000000000000" pitchFamily="18" charset="-128"/>
                <a:ea typeface="UD デジタル 教科書体 NP-R" panose="02020400000000000000" pitchFamily="18" charset="-128"/>
              </a:rPr>
              <a:t>、自殺予防教育の実施に向けて大切なことは何か、</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marL="0" marR="0" lvl="0" indent="0" algn="l" defTabSz="914400" rtl="0" eaLnBrk="1" fontAlgn="auto" latinLnBrk="0" hangingPunct="1">
              <a:spcBef>
                <a:spcPts val="0"/>
              </a:spcBef>
              <a:spcAft>
                <a:spcPts val="0"/>
              </a:spcAft>
              <a:buClrTx/>
              <a:buSzTx/>
              <a:buFontTx/>
              <a:buNone/>
              <a:tabLst/>
              <a:defRPr/>
            </a:pPr>
            <a:r>
              <a:rPr lang="ja-JP" altLang="en-US" sz="1600" dirty="0" smtClean="0">
                <a:latin typeface="UD デジタル 教科書体 NP-R" panose="02020400000000000000" pitchFamily="18" charset="-128"/>
                <a:ea typeface="UD デジタル 教科書体 NP-R" panose="02020400000000000000" pitchFamily="18" charset="-128"/>
              </a:rPr>
              <a:t>　そして、自殺予防教育のための具体的な取組について説明します。</a:t>
            </a:r>
            <a:endParaRPr lang="en-US" altLang="ja-JP" sz="1600" dirty="0" smtClean="0">
              <a:latin typeface="UD デジタル 教科書体 NP-R" panose="02020400000000000000" pitchFamily="18" charset="-128"/>
              <a:ea typeface="UD デジタル 教科書体 NP-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3</a:t>
            </a:fld>
            <a:endParaRPr kumimoji="1" lang="ja-JP" altLang="en-US"/>
          </a:p>
        </p:txBody>
      </p:sp>
    </p:spTree>
    <p:extLst>
      <p:ext uri="{BB962C8B-B14F-4D97-AF65-F5344CB8AC3E}">
        <p14:creationId xmlns:p14="http://schemas.microsoft.com/office/powerpoint/2010/main" val="10412238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600" dirty="0" smtClean="0">
                <a:latin typeface="UD デジタル 教科書体 NP-R" panose="02020400000000000000" pitchFamily="18" charset="-128"/>
                <a:ea typeface="UD デジタル 教科書体 NP-R" panose="02020400000000000000" pitchFamily="18" charset="-128"/>
              </a:rPr>
              <a:t>　はじめに、児童</a:t>
            </a:r>
            <a:r>
              <a:rPr lang="ja-JP" altLang="en-US" sz="1600" dirty="0">
                <a:latin typeface="UD デジタル 教科書体 NP-R" panose="02020400000000000000" pitchFamily="18" charset="-128"/>
                <a:ea typeface="UD デジタル 教科書体 NP-R" panose="02020400000000000000" pitchFamily="18" charset="-128"/>
              </a:rPr>
              <a:t>生徒の自殺の現状についてお話します</a:t>
            </a:r>
            <a:r>
              <a:rPr lang="ja-JP" altLang="en-US" sz="1600" dirty="0" smtClean="0">
                <a:latin typeface="UD デジタル 教科書体 NP-R" panose="02020400000000000000" pitchFamily="18" charset="-128"/>
                <a:ea typeface="UD デジタル 教科書体 NP-R" panose="02020400000000000000" pitchFamily="18" charset="-128"/>
              </a:rPr>
              <a:t>。</a:t>
            </a:r>
            <a:endParaRPr lang="en-US" altLang="ja-JP" sz="1600" dirty="0" smtClean="0">
              <a:latin typeface="UD デジタル 教科書体 NP-R" panose="02020400000000000000" pitchFamily="18" charset="-128"/>
              <a:ea typeface="UD デジタル 教科書体 NP-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4</a:t>
            </a:fld>
            <a:endParaRPr kumimoji="1" lang="ja-JP" altLang="en-US"/>
          </a:p>
        </p:txBody>
      </p:sp>
    </p:spTree>
    <p:extLst>
      <p:ext uri="{BB962C8B-B14F-4D97-AF65-F5344CB8AC3E}">
        <p14:creationId xmlns:p14="http://schemas.microsoft.com/office/powerpoint/2010/main" val="3565934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34541" y="4715154"/>
            <a:ext cx="5544617" cy="4466987"/>
          </a:xfrm>
        </p:spPr>
        <p:txBody>
          <a:bodyPr/>
          <a:lstStyle/>
          <a:p>
            <a:pPr lvl="0" algn="just"/>
            <a:r>
              <a:rPr lang="ja-JP" altLang="en-US" sz="1600" dirty="0">
                <a:latin typeface="UD デジタル 教科書体 NP-R" panose="02020400000000000000" pitchFamily="18" charset="-128"/>
                <a:ea typeface="UD デジタル 教科書体 NP-R" panose="02020400000000000000" pitchFamily="18" charset="-128"/>
              </a:rPr>
              <a:t>　</a:t>
            </a:r>
            <a:r>
              <a:rPr lang="ja-JP" altLang="en-US" sz="1600" dirty="0" smtClean="0">
                <a:latin typeface="UD デジタル 教科書体 NP-R" panose="02020400000000000000" pitchFamily="18" charset="-128"/>
                <a:ea typeface="UD デジタル 教科書体 NP-R" panose="02020400000000000000" pitchFamily="18" charset="-128"/>
              </a:rPr>
              <a:t>これは、全ての年齢の自殺者数</a:t>
            </a:r>
            <a:r>
              <a:rPr lang="ja-JP" altLang="en-US" sz="1600" dirty="0">
                <a:latin typeface="UD デジタル 教科書体 NP-R" panose="02020400000000000000" pitchFamily="18" charset="-128"/>
                <a:ea typeface="UD デジタル 教科書体 NP-R" panose="02020400000000000000" pitchFamily="18" charset="-128"/>
              </a:rPr>
              <a:t>と交通事故死者数を比較したものです</a:t>
            </a:r>
            <a:r>
              <a:rPr lang="ja-JP" altLang="en-US" sz="1600" dirty="0" smtClean="0">
                <a:latin typeface="UD デジタル 教科書体 NP-R" panose="02020400000000000000" pitchFamily="18" charset="-128"/>
                <a:ea typeface="UD デジタル 教科書体 NP-R" panose="02020400000000000000" pitchFamily="18" charset="-128"/>
              </a:rPr>
              <a:t>。赤が自殺者数、青が交通事故死者数です。</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algn="just"/>
            <a:r>
              <a:rPr lang="ja-JP" altLang="en-US" sz="1600" dirty="0" smtClean="0">
                <a:latin typeface="UD デジタル 教科書体 NP-R" panose="02020400000000000000" pitchFamily="18" charset="-128"/>
                <a:ea typeface="UD デジタル 教科書体 NP-R" panose="02020400000000000000" pitchFamily="18" charset="-128"/>
              </a:rPr>
              <a:t>●</a:t>
            </a:r>
            <a:r>
              <a:rPr lang="en-US" altLang="ja-JP" sz="1600" dirty="0" smtClean="0">
                <a:latin typeface="UD デジタル 教科書体 NP-R" panose="02020400000000000000" pitchFamily="18" charset="-128"/>
                <a:ea typeface="UD デジタル 教科書体 NP-R" panose="02020400000000000000" pitchFamily="18" charset="-128"/>
              </a:rPr>
              <a:t>R4</a:t>
            </a:r>
            <a:r>
              <a:rPr lang="ja-JP" altLang="en-US" sz="1600" dirty="0" smtClean="0">
                <a:latin typeface="UD デジタル 教科書体 NP-R" panose="02020400000000000000" pitchFamily="18" charset="-128"/>
                <a:ea typeface="UD デジタル 教科書体 NP-R" panose="02020400000000000000" pitchFamily="18" charset="-128"/>
              </a:rPr>
              <a:t>は自殺者数は２１，８４３人</a:t>
            </a:r>
            <a:r>
              <a:rPr lang="ja-JP" altLang="en-US" sz="1600" dirty="0">
                <a:latin typeface="UD デジタル 教科書体 NP-R" panose="02020400000000000000" pitchFamily="18" charset="-128"/>
                <a:ea typeface="UD デジタル 教科書体 NP-R" panose="02020400000000000000" pitchFamily="18" charset="-128"/>
              </a:rPr>
              <a:t>（前年</a:t>
            </a:r>
            <a:r>
              <a:rPr lang="ja-JP" altLang="en-US" sz="1600" dirty="0" smtClean="0">
                <a:latin typeface="UD デジタル 教科書体 NP-R" panose="02020400000000000000" pitchFamily="18" charset="-128"/>
                <a:ea typeface="UD デジタル 教科書体 NP-R" panose="02020400000000000000" pitchFamily="18" charset="-128"/>
              </a:rPr>
              <a:t>より８３６人の増加）で</a:t>
            </a:r>
            <a:r>
              <a:rPr lang="ja-JP" altLang="en-US" sz="1600" dirty="0" smtClean="0">
                <a:latin typeface="UD デジタル 教科書体 NP-R" panose="02020400000000000000" pitchFamily="18" charset="-128"/>
                <a:ea typeface="UD デジタル 教科書体 NP-R" panose="02020400000000000000" pitchFamily="18" charset="-128"/>
              </a:rPr>
              <a:t>、令和元年まで減少</a:t>
            </a:r>
            <a:r>
              <a:rPr lang="ja-JP" altLang="en-US" sz="1600" dirty="0" smtClean="0">
                <a:latin typeface="UD デジタル 教科書体 NP-R" panose="02020400000000000000" pitchFamily="18" charset="-128"/>
                <a:ea typeface="UD デジタル 教科書体 NP-R" panose="02020400000000000000" pitchFamily="18" charset="-128"/>
              </a:rPr>
              <a:t>傾向にありました</a:t>
            </a:r>
            <a:r>
              <a:rPr lang="ja-JP" altLang="en-US" sz="1600" dirty="0" smtClean="0">
                <a:latin typeface="UD デジタル 教科書体 NP-R" panose="02020400000000000000" pitchFamily="18" charset="-128"/>
                <a:ea typeface="UD デジタル 教科書体 NP-R" panose="02020400000000000000" pitchFamily="18" charset="-128"/>
              </a:rPr>
              <a:t>が、近年</a:t>
            </a:r>
            <a:r>
              <a:rPr lang="ja-JP" altLang="en-US" sz="1600" dirty="0" smtClean="0">
                <a:latin typeface="UD デジタル 教科書体 NP-R" panose="02020400000000000000" pitchFamily="18" charset="-128"/>
                <a:ea typeface="UD デジタル 教科書体 NP-R" panose="02020400000000000000" pitchFamily="18" charset="-128"/>
              </a:rPr>
              <a:t>はやや増加傾向にあります。</a:t>
            </a:r>
            <a:endParaRPr lang="en-US" altLang="ja-JP" sz="1600" dirty="0">
              <a:latin typeface="UD デジタル 教科書体 NP-R" panose="02020400000000000000" pitchFamily="18" charset="-128"/>
              <a:ea typeface="UD デジタル 教科書体 NP-R" panose="02020400000000000000" pitchFamily="18" charset="-128"/>
            </a:endParaRPr>
          </a:p>
          <a:p>
            <a:pPr algn="just" defTabSz="913120">
              <a:defRPr/>
            </a:pPr>
            <a:r>
              <a:rPr lang="ja-JP" altLang="en-US" sz="1600" dirty="0" smtClean="0">
                <a:latin typeface="UD デジタル 教科書体 NP-R" panose="02020400000000000000" pitchFamily="18" charset="-128"/>
                <a:ea typeface="UD デジタル 教科書体 NP-R" panose="02020400000000000000" pitchFamily="18" charset="-128"/>
              </a:rPr>
              <a:t>●また、交通</a:t>
            </a:r>
            <a:r>
              <a:rPr lang="ja-JP" altLang="en-US" sz="1600" dirty="0">
                <a:latin typeface="UD デジタル 教科書体 NP-R" panose="02020400000000000000" pitchFamily="18" charset="-128"/>
                <a:ea typeface="UD デジタル 教科書体 NP-R" panose="02020400000000000000" pitchFamily="18" charset="-128"/>
              </a:rPr>
              <a:t>事故死亡者の</a:t>
            </a:r>
            <a:r>
              <a:rPr lang="ja-JP" altLang="en-US" sz="1600" dirty="0" smtClean="0">
                <a:latin typeface="UD デジタル 教科書体 NP-R" panose="02020400000000000000" pitchFamily="18" charset="-128"/>
                <a:ea typeface="UD デジタル 教科書体 NP-R" panose="02020400000000000000" pitchFamily="18" charset="-128"/>
              </a:rPr>
              <a:t>約８倍の</a:t>
            </a:r>
            <a:r>
              <a:rPr lang="ja-JP" altLang="en-US" sz="1600" dirty="0">
                <a:latin typeface="UD デジタル 教科書体 NP-R" panose="02020400000000000000" pitchFamily="18" charset="-128"/>
                <a:ea typeface="UD デジタル 教科書体 NP-R" panose="02020400000000000000" pitchFamily="18" charset="-128"/>
              </a:rPr>
              <a:t>人が自殺で命を</a:t>
            </a:r>
            <a:r>
              <a:rPr lang="ja-JP" altLang="en-US" sz="1600" dirty="0" smtClean="0">
                <a:latin typeface="UD デジタル 教科書体 NP-R" panose="02020400000000000000" pitchFamily="18" charset="-128"/>
                <a:ea typeface="UD デジタル 教科書体 NP-R" panose="02020400000000000000" pitchFamily="18" charset="-128"/>
              </a:rPr>
              <a:t>落としており、</a:t>
            </a:r>
            <a:r>
              <a:rPr lang="en-US" altLang="ja-JP" sz="1600" dirty="0" smtClean="0">
                <a:latin typeface="UD デジタル 教科書体 NP-R" panose="02020400000000000000" pitchFamily="18" charset="-128"/>
                <a:ea typeface="UD デジタル 教科書体 NP-R" panose="02020400000000000000" pitchFamily="18" charset="-128"/>
              </a:rPr>
              <a:t>1</a:t>
            </a:r>
            <a:r>
              <a:rPr lang="ja-JP" altLang="en-US" sz="1600" dirty="0" smtClean="0">
                <a:latin typeface="UD デジタル 教科書体 NP-R" panose="02020400000000000000" pitchFamily="18" charset="-128"/>
                <a:ea typeface="UD デジタル 教科書体 NP-R" panose="02020400000000000000" pitchFamily="18" charset="-128"/>
              </a:rPr>
              <a:t>日平均で約６０人もの方が亡くなっている</a:t>
            </a:r>
            <a:r>
              <a:rPr lang="ja-JP" altLang="en-US" sz="1600" dirty="0">
                <a:latin typeface="UD デジタル 教科書体 NP-R" panose="02020400000000000000" pitchFamily="18" charset="-128"/>
                <a:ea typeface="UD デジタル 教科書体 NP-R" panose="02020400000000000000" pitchFamily="18" charset="-128"/>
              </a:rPr>
              <a:t>ことになります</a:t>
            </a:r>
            <a:r>
              <a:rPr lang="ja-JP" altLang="en-US" sz="1600" dirty="0" smtClean="0">
                <a:latin typeface="UD デジタル 教科書体 NP-R" panose="02020400000000000000" pitchFamily="18" charset="-128"/>
                <a:ea typeface="UD デジタル 教科書体 NP-R" panose="02020400000000000000" pitchFamily="18" charset="-128"/>
              </a:rPr>
              <a:t>。</a:t>
            </a:r>
            <a:endParaRPr lang="en-US" altLang="ja-JP" sz="1600" dirty="0">
              <a:latin typeface="UD デジタル 教科書体 NP-R" panose="02020400000000000000" pitchFamily="18" charset="-128"/>
              <a:ea typeface="UD デジタル 教科書体 NP-R" panose="02020400000000000000" pitchFamily="18" charset="-128"/>
            </a:endParaRPr>
          </a:p>
          <a:p>
            <a:pPr algn="just">
              <a:lnSpc>
                <a:spcPct val="150000"/>
              </a:lnSpc>
            </a:pPr>
            <a:endParaRPr lang="en-US" altLang="ja-JP" sz="1600" dirty="0">
              <a:latin typeface="UD デジタル 教科書体 NP-R" panose="02020400000000000000" pitchFamily="18" charset="-128"/>
              <a:ea typeface="UD デジタル 教科書体 NP-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5</a:t>
            </a:fld>
            <a:endParaRPr kumimoji="1" lang="ja-JP" altLang="en-US"/>
          </a:p>
        </p:txBody>
      </p:sp>
    </p:spTree>
    <p:extLst>
      <p:ext uri="{BB962C8B-B14F-4D97-AF65-F5344CB8AC3E}">
        <p14:creationId xmlns:p14="http://schemas.microsoft.com/office/powerpoint/2010/main" val="29438955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62533" y="4715155"/>
            <a:ext cx="5544616" cy="4568645"/>
          </a:xfrm>
        </p:spPr>
        <p:txBody>
          <a:bodyPr/>
          <a:lstStyle/>
          <a:p>
            <a:pPr defTabSz="913120">
              <a:defRPr/>
            </a:pPr>
            <a:r>
              <a:rPr lang="ja-JP" altLang="en-US" sz="1600" dirty="0" smtClean="0">
                <a:latin typeface="UD デジタル 教科書体 NP-R" panose="02020400000000000000" pitchFamily="18" charset="-128"/>
                <a:ea typeface="UD デジタル 教科書体 NP-R" panose="02020400000000000000" pitchFamily="18" charset="-128"/>
              </a:rPr>
              <a:t>　これは、令和３年</a:t>
            </a:r>
            <a:r>
              <a:rPr lang="ja-JP" altLang="en-US" sz="1600" dirty="0">
                <a:latin typeface="UD デジタル 教科書体 NP-R" panose="02020400000000000000" pitchFamily="18" charset="-128"/>
                <a:ea typeface="UD デジタル 教科書体 NP-R" panose="02020400000000000000" pitchFamily="18" charset="-128"/>
              </a:rPr>
              <a:t>の</a:t>
            </a:r>
            <a:r>
              <a:rPr lang="ja-JP" altLang="en-US" sz="1600" dirty="0" smtClean="0">
                <a:latin typeface="UD デジタル 教科書体 NP-R" panose="02020400000000000000" pitchFamily="18" charset="-128"/>
                <a:ea typeface="UD デジタル 教科書体 NP-R" panose="02020400000000000000" pitchFamily="18" charset="-128"/>
              </a:rPr>
              <a:t>若者（１０代</a:t>
            </a:r>
            <a:r>
              <a:rPr lang="ja-JP" altLang="en-US" sz="1600" dirty="0">
                <a:latin typeface="UD デジタル 教科書体 NP-R" panose="02020400000000000000" pitchFamily="18" charset="-128"/>
                <a:ea typeface="UD デジタル 教科書体 NP-R" panose="02020400000000000000" pitchFamily="18" charset="-128"/>
              </a:rPr>
              <a:t>から</a:t>
            </a:r>
            <a:r>
              <a:rPr lang="ja-JP" altLang="en-US" sz="1600" dirty="0" smtClean="0">
                <a:latin typeface="UD デジタル 教科書体 NP-R" panose="02020400000000000000" pitchFamily="18" charset="-128"/>
                <a:ea typeface="UD デジタル 教科書体 NP-R" panose="02020400000000000000" pitchFamily="18" charset="-128"/>
              </a:rPr>
              <a:t>３０代）の</a:t>
            </a:r>
            <a:r>
              <a:rPr lang="ja-JP" altLang="en-US" sz="1600" dirty="0">
                <a:latin typeface="UD デジタル 教科書体 NP-R" panose="02020400000000000000" pitchFamily="18" charset="-128"/>
                <a:ea typeface="UD デジタル 教科書体 NP-R" panose="02020400000000000000" pitchFamily="18" charset="-128"/>
              </a:rPr>
              <a:t>死因上位３項目です。</a:t>
            </a:r>
            <a:endParaRPr lang="en-US" altLang="ja-JP" sz="1600" dirty="0">
              <a:latin typeface="UD デジタル 教科書体 NP-R" panose="02020400000000000000" pitchFamily="18" charset="-128"/>
              <a:ea typeface="UD デジタル 教科書体 NP-R" panose="02020400000000000000" pitchFamily="18" charset="-128"/>
            </a:endParaRPr>
          </a:p>
          <a:p>
            <a:pPr marL="0" marR="0" lvl="0" indent="0" algn="just" defTabSz="913120" rtl="0" eaLnBrk="1" fontAlgn="auto" latinLnBrk="0" hangingPunct="1">
              <a:spcBef>
                <a:spcPts val="0"/>
              </a:spcBef>
              <a:spcAft>
                <a:spcPts val="0"/>
              </a:spcAft>
              <a:buClrTx/>
              <a:buSzTx/>
              <a:buFontTx/>
              <a:buNone/>
              <a:tabLst/>
              <a:defRPr/>
            </a:pPr>
            <a:r>
              <a:rPr lang="ja-JP" altLang="en-US" sz="1600" dirty="0" smtClean="0">
                <a:latin typeface="UD デジタル 教科書体 NP-R" panose="02020400000000000000" pitchFamily="18" charset="-128"/>
                <a:ea typeface="UD デジタル 教科書体 NP-R" panose="02020400000000000000" pitchFamily="18" charset="-128"/>
              </a:rPr>
              <a:t>●全て自殺</a:t>
            </a:r>
            <a:r>
              <a:rPr lang="ja-JP" altLang="en-US" sz="1600" dirty="0">
                <a:latin typeface="UD デジタル 教科書体 NP-R" panose="02020400000000000000" pitchFamily="18" charset="-128"/>
                <a:ea typeface="UD デジタル 教科書体 NP-R" panose="02020400000000000000" pitchFamily="18" charset="-128"/>
              </a:rPr>
              <a:t>が死因の第一位と</a:t>
            </a:r>
            <a:r>
              <a:rPr lang="ja-JP" altLang="en-US" sz="1600" dirty="0" smtClean="0">
                <a:latin typeface="UD デジタル 教科書体 NP-R" panose="02020400000000000000" pitchFamily="18" charset="-128"/>
                <a:ea typeface="UD デジタル 教科書体 NP-R" panose="02020400000000000000" pitchFamily="18" charset="-128"/>
              </a:rPr>
              <a:t>なっており、こうなっているのはＧ７では日本のみです。その原因・動機には、病気の悩み・影響としてうつ病や精神疾患、親子関係の不和などがあります。ただし、色々な要素が絡み合っている状況もあり、一つに絞ることが難しい場合もあります。</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marL="0" marR="0" lvl="0" indent="0" algn="just" defTabSz="913120" rtl="0" eaLnBrk="1" fontAlgn="auto" latinLnBrk="0" hangingPunct="1">
              <a:spcBef>
                <a:spcPts val="0"/>
              </a:spcBef>
              <a:spcAft>
                <a:spcPts val="0"/>
              </a:spcAft>
              <a:buClrTx/>
              <a:buSzTx/>
              <a:buFontTx/>
              <a:buNone/>
              <a:tabLst/>
              <a:defRPr/>
            </a:pPr>
            <a:endParaRPr lang="en-US" altLang="ja-JP" sz="1600" dirty="0" smtClean="0">
              <a:latin typeface="UD デジタル 教科書体 NP-R" panose="02020400000000000000" pitchFamily="18" charset="-128"/>
              <a:ea typeface="UD デジタル 教科書体 NP-R" panose="02020400000000000000" pitchFamily="18" charset="-128"/>
            </a:endParaRPr>
          </a:p>
          <a:p>
            <a:pPr marL="0" marR="0" lvl="0" indent="0" algn="just" defTabSz="913120" rtl="0" eaLnBrk="1" fontAlgn="auto" latinLnBrk="0" hangingPunct="1">
              <a:spcBef>
                <a:spcPts val="0"/>
              </a:spcBef>
              <a:spcAft>
                <a:spcPts val="0"/>
              </a:spcAft>
              <a:buClrTx/>
              <a:buSzTx/>
              <a:buFontTx/>
              <a:buNone/>
              <a:tabLst/>
              <a:defRPr/>
            </a:pPr>
            <a:r>
              <a:rPr lang="ja-JP" altLang="en-US" sz="1600" dirty="0" smtClean="0">
                <a:latin typeface="UD デジタル 教科書体 NP-R" panose="02020400000000000000" pitchFamily="18" charset="-128"/>
                <a:ea typeface="UD デジタル 教科書体 NP-R" panose="02020400000000000000" pitchFamily="18" charset="-128"/>
              </a:rPr>
              <a:t>（</a:t>
            </a:r>
            <a:r>
              <a:rPr lang="en-US" altLang="ja-JP" sz="1600" dirty="0" smtClean="0">
                <a:latin typeface="UD デジタル 教科書体 NP-R" panose="02020400000000000000" pitchFamily="18" charset="-128"/>
                <a:ea typeface="UD デジタル 教科書体 NP-R" panose="02020400000000000000" pitchFamily="18" charset="-128"/>
              </a:rPr>
              <a:t>※</a:t>
            </a:r>
            <a:r>
              <a:rPr lang="ja-JP" altLang="en-US" sz="1600" dirty="0" smtClean="0">
                <a:latin typeface="UD デジタル 教科書体 NP-R" panose="02020400000000000000" pitchFamily="18" charset="-128"/>
                <a:ea typeface="UD デジタル 教科書体 NP-R" panose="02020400000000000000" pitchFamily="18" charset="-128"/>
              </a:rPr>
              <a:t>参考　警視庁　原因・動機は自殺者</a:t>
            </a:r>
            <a:r>
              <a:rPr lang="en-US" altLang="ja-JP" sz="1600" dirty="0" smtClean="0">
                <a:latin typeface="UD デジタル 教科書体 NP-R" panose="02020400000000000000" pitchFamily="18" charset="-128"/>
                <a:ea typeface="UD デジタル 教科書体 NP-R" panose="02020400000000000000" pitchFamily="18" charset="-128"/>
              </a:rPr>
              <a:t>1</a:t>
            </a:r>
            <a:r>
              <a:rPr lang="ja-JP" altLang="en-US" sz="1600" dirty="0" smtClean="0">
                <a:latin typeface="UD デジタル 教科書体 NP-R" panose="02020400000000000000" pitchFamily="18" charset="-128"/>
                <a:ea typeface="UD デジタル 教科書体 NP-R" panose="02020400000000000000" pitchFamily="18" charset="-128"/>
              </a:rPr>
              <a:t>人当たり３つまで計上可能）</a:t>
            </a:r>
            <a:endParaRPr lang="en-US" altLang="ja-JP" sz="1600" dirty="0" smtClean="0">
              <a:latin typeface="UD デジタル 教科書体 NP-R" panose="02020400000000000000" pitchFamily="18" charset="-128"/>
              <a:ea typeface="UD デジタル 教科書体 NP-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6</a:t>
            </a:fld>
            <a:endParaRPr kumimoji="1" lang="ja-JP" altLang="en-US"/>
          </a:p>
        </p:txBody>
      </p:sp>
    </p:spTree>
    <p:extLst>
      <p:ext uri="{BB962C8B-B14F-4D97-AF65-F5344CB8AC3E}">
        <p14:creationId xmlns:p14="http://schemas.microsoft.com/office/powerpoint/2010/main" val="2119419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en-US" dirty="0">
                <a:latin typeface="UD デジタル 教科書体 NP-R" panose="02020400000000000000" pitchFamily="18" charset="-128"/>
                <a:ea typeface="UD デジタル 教科書体 NP-R" panose="02020400000000000000" pitchFamily="18" charset="-128"/>
              </a:rPr>
              <a:t>　</a:t>
            </a:r>
            <a:r>
              <a:rPr lang="ja-JP" altLang="en-US" sz="1600" dirty="0" smtClean="0">
                <a:latin typeface="UD デジタル 教科書体 NP-R" panose="02020400000000000000" pitchFamily="18" charset="-128"/>
                <a:ea typeface="UD デジタル 教科書体 NP-R" panose="02020400000000000000" pitchFamily="18" charset="-128"/>
              </a:rPr>
              <a:t>小中高生の自殺者の推移を見てみます。近年は増加傾向で、●小中高と年齢があがるごとに数は多くなります。特に女子中高生が増加しています。</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algn="just"/>
            <a:r>
              <a:rPr lang="ja-JP" altLang="en-US" sz="1600" dirty="0" smtClean="0">
                <a:latin typeface="UD デジタル 教科書体 NP-R" panose="02020400000000000000" pitchFamily="18" charset="-128"/>
                <a:ea typeface="UD デジタル 教科書体 NP-R" panose="02020400000000000000" pitchFamily="18" charset="-128"/>
              </a:rPr>
              <a:t>●また、先日公表された</a:t>
            </a:r>
            <a:r>
              <a:rPr lang="en-US" altLang="ja-JP" sz="1600" dirty="0" smtClean="0">
                <a:latin typeface="UD デジタル 教科書体 NP-R" panose="02020400000000000000" pitchFamily="18" charset="-128"/>
                <a:ea typeface="UD デジタル 教科書体 NP-R" panose="02020400000000000000" pitchFamily="18" charset="-128"/>
              </a:rPr>
              <a:t>R4</a:t>
            </a:r>
            <a:r>
              <a:rPr lang="ja-JP" altLang="en-US" sz="1600" dirty="0" smtClean="0">
                <a:latin typeface="UD デジタル 教科書体 NP-R" panose="02020400000000000000" pitchFamily="18" charset="-128"/>
                <a:ea typeface="UD デジタル 教科書体 NP-R" panose="02020400000000000000" pitchFamily="18" charset="-128"/>
              </a:rPr>
              <a:t>は過去最多の５１４人（確定値）となっており、初めて５００人をこえました。</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algn="just"/>
            <a:r>
              <a:rPr lang="ja-JP" altLang="en-US" sz="1600" dirty="0" smtClean="0">
                <a:latin typeface="UD デジタル 教科書体 NP-R" panose="02020400000000000000" pitchFamily="18" charset="-128"/>
                <a:ea typeface="UD デジタル 教科書体 NP-R" panose="02020400000000000000" pitchFamily="18" charset="-128"/>
              </a:rPr>
              <a:t>（</a:t>
            </a:r>
            <a:r>
              <a:rPr lang="en-US" altLang="ja-JP" sz="1600" dirty="0" smtClean="0">
                <a:latin typeface="UD デジタル 教科書体 NP-R" panose="02020400000000000000" pitchFamily="18" charset="-128"/>
                <a:ea typeface="UD デジタル 教科書体 NP-R" panose="02020400000000000000" pitchFamily="18" charset="-128"/>
              </a:rPr>
              <a:t>※</a:t>
            </a:r>
            <a:r>
              <a:rPr lang="ja-JP" altLang="en-US" sz="1600" dirty="0" smtClean="0">
                <a:latin typeface="UD デジタル 教科書体 NP-R" panose="02020400000000000000" pitchFamily="18" charset="-128"/>
                <a:ea typeface="UD デジタル 教科書体 NP-R" panose="02020400000000000000" pitchFamily="18" charset="-128"/>
              </a:rPr>
              <a:t>内訳　小１７　中１４３　高３５４）</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algn="just"/>
            <a:r>
              <a:rPr lang="ja-JP" altLang="en-US" sz="1600" dirty="0" smtClean="0">
                <a:latin typeface="UD デジタル 教科書体 NP-R" panose="02020400000000000000" pitchFamily="18" charset="-128"/>
                <a:ea typeface="UD デジタル 教科書体 NP-R" panose="02020400000000000000" pitchFamily="18" charset="-128"/>
              </a:rPr>
              <a:t>（</a:t>
            </a:r>
            <a:r>
              <a:rPr lang="en-US" altLang="ja-JP" sz="1600" dirty="0" smtClean="0">
                <a:latin typeface="UD デジタル 教科書体 NP-R" panose="02020400000000000000" pitchFamily="18" charset="-128"/>
                <a:ea typeface="UD デジタル 教科書体 NP-R" panose="02020400000000000000" pitchFamily="18" charset="-128"/>
              </a:rPr>
              <a:t>※</a:t>
            </a:r>
            <a:r>
              <a:rPr lang="ja-JP" altLang="en-US" sz="1600" dirty="0" smtClean="0">
                <a:latin typeface="UD デジタル 教科書体 NP-R" panose="02020400000000000000" pitchFamily="18" charset="-128"/>
                <a:ea typeface="UD デジタル 教科書体 NP-R" panose="02020400000000000000" pitchFamily="18" charset="-128"/>
              </a:rPr>
              <a:t>Ｒ４は男子高校生が前年比増加）</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algn="just"/>
            <a:r>
              <a:rPr lang="ja-JP" altLang="en-US" sz="1600" dirty="0" smtClean="0">
                <a:latin typeface="UD デジタル 教科書体 NP-R" panose="02020400000000000000" pitchFamily="18" charset="-128"/>
                <a:ea typeface="UD デジタル 教科書体 NP-R" panose="02020400000000000000" pitchFamily="18" charset="-128"/>
              </a:rPr>
              <a:t>　このような状況からも自殺予防教育は喫緊の課題であることが分かります。</a:t>
            </a:r>
            <a:endParaRPr lang="en-US" altLang="ja-JP" sz="1600" dirty="0">
              <a:latin typeface="UD デジタル 教科書体 NP-R" panose="02020400000000000000" pitchFamily="18" charset="-128"/>
              <a:ea typeface="UD デジタル 教科書体 NP-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7</a:t>
            </a:fld>
            <a:endParaRPr kumimoji="1" lang="ja-JP" altLang="en-US"/>
          </a:p>
        </p:txBody>
      </p:sp>
    </p:spTree>
    <p:extLst>
      <p:ext uri="{BB962C8B-B14F-4D97-AF65-F5344CB8AC3E}">
        <p14:creationId xmlns:p14="http://schemas.microsoft.com/office/powerpoint/2010/main" val="7582987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en-US" sz="1600" dirty="0" smtClean="0">
                <a:latin typeface="UD デジタル 教科書体 NP-R" panose="02020400000000000000" pitchFamily="18" charset="-128"/>
                <a:ea typeface="UD デジタル 教科書体 NP-R" panose="02020400000000000000" pitchFamily="18" charset="-128"/>
              </a:rPr>
              <a:t>　それ</a:t>
            </a:r>
            <a:r>
              <a:rPr lang="ja-JP" altLang="en-US" sz="1600" dirty="0">
                <a:latin typeface="UD デジタル 教科書体 NP-R" panose="02020400000000000000" pitchFamily="18" charset="-128"/>
                <a:ea typeface="UD デジタル 教科書体 NP-R" panose="02020400000000000000" pitchFamily="18" charset="-128"/>
              </a:rPr>
              <a:t>では、自殺者数を減らすため</a:t>
            </a:r>
            <a:r>
              <a:rPr lang="ja-JP" altLang="en-US" sz="1600" dirty="0" smtClean="0">
                <a:latin typeface="UD デジタル 教科書体 NP-R" panose="02020400000000000000" pitchFamily="18" charset="-128"/>
                <a:ea typeface="UD デジタル 教科書体 NP-R" panose="02020400000000000000" pitchFamily="18" charset="-128"/>
              </a:rPr>
              <a:t>に、どんな取組ができるでしょうか。</a:t>
            </a:r>
            <a:endParaRPr lang="en-US" altLang="ja-JP" sz="1600" dirty="0">
              <a:latin typeface="UD デジタル 教科書体 NP-R" panose="02020400000000000000" pitchFamily="18" charset="-128"/>
              <a:ea typeface="UD デジタル 教科書体 NP-R" panose="02020400000000000000" pitchFamily="18" charset="-128"/>
            </a:endParaRPr>
          </a:p>
          <a:p>
            <a:pPr algn="just"/>
            <a:r>
              <a:rPr lang="ja-JP" altLang="en-US" sz="1600" dirty="0" smtClean="0">
                <a:latin typeface="UD デジタル 教科書体 NP-R" panose="02020400000000000000" pitchFamily="18" charset="-128"/>
                <a:ea typeface="UD デジタル 教科書体 NP-R" panose="02020400000000000000" pitchFamily="18" charset="-128"/>
              </a:rPr>
              <a:t>先ほど説明しましたが、交通事故死者数は減少傾向にありました。</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algn="just"/>
            <a:r>
              <a:rPr lang="ja-JP" altLang="en-US" sz="1600" dirty="0" smtClean="0">
                <a:latin typeface="UD デジタル 教科書体 NP-R" panose="02020400000000000000" pitchFamily="18" charset="-128"/>
                <a:ea typeface="UD デジタル 教科書体 NP-R" panose="02020400000000000000" pitchFamily="18" charset="-128"/>
              </a:rPr>
              <a:t>●それ</a:t>
            </a:r>
            <a:r>
              <a:rPr lang="ja-JP" altLang="en-US" sz="1600" dirty="0">
                <a:latin typeface="UD デジタル 教科書体 NP-R" panose="02020400000000000000" pitchFamily="18" charset="-128"/>
                <a:ea typeface="UD デジタル 教科書体 NP-R" panose="02020400000000000000" pitchFamily="18" charset="-128"/>
              </a:rPr>
              <a:t>は</a:t>
            </a:r>
            <a:r>
              <a:rPr lang="ja-JP" altLang="en-US" sz="1600" dirty="0" smtClean="0">
                <a:latin typeface="UD デジタル 教科書体 NP-R" panose="02020400000000000000" pitchFamily="18" charset="-128"/>
                <a:ea typeface="UD デジタル 教科書体 NP-R" panose="02020400000000000000" pitchFamily="18" charset="-128"/>
              </a:rPr>
              <a:t>、ご覧のようなハード</a:t>
            </a:r>
            <a:r>
              <a:rPr lang="ja-JP" altLang="en-US" sz="1600" dirty="0">
                <a:latin typeface="UD デジタル 教科書体 NP-R" panose="02020400000000000000" pitchFamily="18" charset="-128"/>
                <a:ea typeface="UD デジタル 教科書体 NP-R" panose="02020400000000000000" pitchFamily="18" charset="-128"/>
              </a:rPr>
              <a:t>の面とソフトの面の両面からの取組があったからだ</a:t>
            </a:r>
            <a:r>
              <a:rPr lang="ja-JP" altLang="en-US" sz="1600" dirty="0" smtClean="0">
                <a:latin typeface="UD デジタル 教科書体 NP-R" panose="02020400000000000000" pitchFamily="18" charset="-128"/>
                <a:ea typeface="UD デジタル 教科書体 NP-R" panose="02020400000000000000" pitchFamily="18" charset="-128"/>
              </a:rPr>
              <a:t>と考えられます。</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algn="just"/>
            <a:r>
              <a:rPr lang="ja-JP" altLang="en-US" sz="1600" dirty="0" smtClean="0">
                <a:latin typeface="UD デジタル 教科書体 NP-R" panose="02020400000000000000" pitchFamily="18" charset="-128"/>
                <a:ea typeface="UD デジタル 教科書体 NP-R" panose="02020400000000000000" pitchFamily="18" charset="-128"/>
              </a:rPr>
              <a:t>●自殺も同じように、自殺対策基本法（</a:t>
            </a:r>
            <a:r>
              <a:rPr lang="en-US" altLang="ja-JP" sz="1600" dirty="0" smtClean="0">
                <a:latin typeface="UD デジタル 教科書体 NP-R" panose="02020400000000000000" pitchFamily="18" charset="-128"/>
                <a:ea typeface="UD デジタル 教科書体 NP-R" panose="02020400000000000000" pitchFamily="18" charset="-128"/>
              </a:rPr>
              <a:t>H18</a:t>
            </a:r>
            <a:r>
              <a:rPr lang="ja-JP" altLang="en-US" sz="1600" dirty="0" smtClean="0">
                <a:latin typeface="UD デジタル 教科書体 NP-R" panose="02020400000000000000" pitchFamily="18" charset="-128"/>
                <a:ea typeface="UD デジタル 教科書体 NP-R" panose="02020400000000000000" pitchFamily="18" charset="-128"/>
              </a:rPr>
              <a:t>）や自殺総合対策大綱（</a:t>
            </a:r>
            <a:r>
              <a:rPr lang="en-US" altLang="ja-JP" sz="1600" dirty="0" smtClean="0">
                <a:latin typeface="UD デジタル 教科書体 NP-R" panose="02020400000000000000" pitchFamily="18" charset="-128"/>
                <a:ea typeface="UD デジタル 教科書体 NP-R" panose="02020400000000000000" pitchFamily="18" charset="-128"/>
              </a:rPr>
              <a:t>R4</a:t>
            </a:r>
            <a:r>
              <a:rPr lang="ja-JP" altLang="en-US" sz="1600" dirty="0" smtClean="0">
                <a:latin typeface="UD デジタル 教科書体 NP-R" panose="02020400000000000000" pitchFamily="18" charset="-128"/>
                <a:ea typeface="UD デジタル 教科書体 NP-R" panose="02020400000000000000" pitchFamily="18" charset="-128"/>
              </a:rPr>
              <a:t>）等に基づいて、国や地方公共団体が自殺を減らす取組を進めた結果、全体の自殺者減少に一定の効果があったと考えられています。</a:t>
            </a:r>
            <a:endParaRPr lang="en-US" altLang="ja-JP" sz="1600" dirty="0" smtClean="0">
              <a:latin typeface="UD デジタル 教科書体 NP-R" panose="02020400000000000000" pitchFamily="18" charset="-128"/>
              <a:ea typeface="UD デジタル 教科書体 NP-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8</a:t>
            </a:fld>
            <a:endParaRPr kumimoji="1" lang="ja-JP" altLang="en-US"/>
          </a:p>
        </p:txBody>
      </p:sp>
    </p:spTree>
    <p:extLst>
      <p:ext uri="{BB962C8B-B14F-4D97-AF65-F5344CB8AC3E}">
        <p14:creationId xmlns:p14="http://schemas.microsoft.com/office/powerpoint/2010/main" val="694400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5513" y="714375"/>
            <a:ext cx="4946650" cy="3711575"/>
          </a:xfrm>
        </p:spPr>
      </p:sp>
      <p:sp>
        <p:nvSpPr>
          <p:cNvPr id="3" name="ノート プレースホルダー 2"/>
          <p:cNvSpPr>
            <a:spLocks noGrp="1"/>
          </p:cNvSpPr>
          <p:nvPr>
            <p:ph type="body" idx="1"/>
          </p:nvPr>
        </p:nvSpPr>
        <p:spPr>
          <a:xfrm>
            <a:off x="806549" y="4715154"/>
            <a:ext cx="5328592" cy="4466987"/>
          </a:xfrm>
        </p:spPr>
        <p:txBody>
          <a:bodyPr/>
          <a:lstStyle/>
          <a:p>
            <a:pPr algn="just"/>
            <a:r>
              <a:rPr lang="ja-JP" altLang="en-US" sz="1600" dirty="0" smtClean="0">
                <a:latin typeface="UD デジタル 教科書体 NP-R" panose="02020400000000000000" pitchFamily="18" charset="-128"/>
                <a:ea typeface="UD デジタル 教科書体 NP-R" panose="02020400000000000000" pitchFamily="18" charset="-128"/>
              </a:rPr>
              <a:t>●しかし、先ほどの取組等によって自殺者数が</a:t>
            </a:r>
            <a:r>
              <a:rPr lang="ja-JP" altLang="en-US" sz="1600" dirty="0">
                <a:latin typeface="UD デジタル 教科書体 NP-R" panose="02020400000000000000" pitchFamily="18" charset="-128"/>
                <a:ea typeface="UD デジタル 教科書体 NP-R" panose="02020400000000000000" pitchFamily="18" charset="-128"/>
              </a:rPr>
              <a:t>減少傾向に</a:t>
            </a:r>
            <a:r>
              <a:rPr lang="ja-JP" altLang="en-US" sz="1600" dirty="0" smtClean="0">
                <a:latin typeface="UD デジタル 教科書体 NP-R" panose="02020400000000000000" pitchFamily="18" charset="-128"/>
                <a:ea typeface="UD デジタル 教科書体 NP-R" panose="02020400000000000000" pitchFamily="18" charset="-128"/>
              </a:rPr>
              <a:t>あった中</a:t>
            </a:r>
            <a:r>
              <a:rPr lang="ja-JP" altLang="en-US" sz="1600" dirty="0">
                <a:latin typeface="UD デジタル 教科書体 NP-R" panose="02020400000000000000" pitchFamily="18" charset="-128"/>
                <a:ea typeface="UD デジタル 教科書体 NP-R" panose="02020400000000000000" pitchFamily="18" charset="-128"/>
              </a:rPr>
              <a:t>で</a:t>
            </a:r>
            <a:r>
              <a:rPr lang="ja-JP" altLang="en-US" sz="1600" dirty="0" smtClean="0">
                <a:latin typeface="UD デジタル 教科書体 NP-R" panose="02020400000000000000" pitchFamily="18" charset="-128"/>
                <a:ea typeface="UD デジタル 教科書体 NP-R" panose="02020400000000000000" pitchFamily="18" charset="-128"/>
              </a:rPr>
              <a:t>、●青で囲まれた部分を見ていただくと、１９歳</a:t>
            </a:r>
            <a:r>
              <a:rPr lang="ja-JP" altLang="en-US" sz="1600" dirty="0">
                <a:latin typeface="UD デジタル 教科書体 NP-R" panose="02020400000000000000" pitchFamily="18" charset="-128"/>
                <a:ea typeface="UD デジタル 教科書体 NP-R" panose="02020400000000000000" pitchFamily="18" charset="-128"/>
              </a:rPr>
              <a:t>以下の自殺者数</a:t>
            </a:r>
            <a:r>
              <a:rPr lang="ja-JP" altLang="en-US" sz="1600" dirty="0" smtClean="0">
                <a:latin typeface="UD デジタル 教科書体 NP-R" panose="02020400000000000000" pitchFamily="18" charset="-128"/>
                <a:ea typeface="UD デジタル 教科書体 NP-R" panose="02020400000000000000" pitchFamily="18" charset="-128"/>
              </a:rPr>
              <a:t>は増加傾向であることが分かります。</a:t>
            </a:r>
            <a:endParaRPr lang="en-US" altLang="ja-JP" sz="1600" dirty="0" smtClean="0">
              <a:latin typeface="UD デジタル 教科書体 NP-R" panose="02020400000000000000" pitchFamily="18" charset="-128"/>
              <a:ea typeface="UD デジタル 教科書体 NP-R" panose="02020400000000000000" pitchFamily="18" charset="-128"/>
            </a:endParaRPr>
          </a:p>
          <a:p>
            <a:pPr algn="just"/>
            <a:r>
              <a:rPr lang="ja-JP" altLang="en-US" sz="1600" dirty="0" smtClean="0">
                <a:latin typeface="UD デジタル 教科書体 NP-R" panose="02020400000000000000" pitchFamily="18" charset="-128"/>
                <a:ea typeface="UD デジタル 教科書体 NP-R" panose="02020400000000000000" pitchFamily="18" charset="-128"/>
              </a:rPr>
              <a:t>　このようなことから、令和４年１０月に</a:t>
            </a:r>
            <a:r>
              <a:rPr lang="ja-JP" altLang="en-US" sz="1600" dirty="0">
                <a:latin typeface="UD デジタル 教科書体 NP-R" panose="02020400000000000000" pitchFamily="18" charset="-128"/>
                <a:ea typeface="UD デジタル 教科書体 NP-R" panose="02020400000000000000" pitchFamily="18" charset="-128"/>
              </a:rPr>
              <a:t>閣議決定された新しい「自殺総合対策大綱」では</a:t>
            </a:r>
            <a:r>
              <a:rPr lang="ja-JP" altLang="en-US" sz="1600" dirty="0" smtClean="0">
                <a:latin typeface="UD デジタル 教科書体 NP-R" panose="02020400000000000000" pitchFamily="18" charset="-128"/>
                <a:ea typeface="UD デジタル 教科書体 NP-R" panose="02020400000000000000" pitchFamily="18" charset="-128"/>
              </a:rPr>
              <a:t>、「子ども</a:t>
            </a:r>
            <a:r>
              <a:rPr lang="ja-JP" altLang="en-US" sz="1600" dirty="0">
                <a:latin typeface="UD デジタル 教科書体 NP-R" panose="02020400000000000000" pitchFamily="18" charset="-128"/>
                <a:ea typeface="UD デジタル 教科書体 NP-R" panose="02020400000000000000" pitchFamily="18" charset="-128"/>
              </a:rPr>
              <a:t>や若者の</a:t>
            </a:r>
            <a:r>
              <a:rPr lang="ja-JP" altLang="en-US" sz="1600" dirty="0" smtClean="0">
                <a:latin typeface="UD デジタル 教科書体 NP-R" panose="02020400000000000000" pitchFamily="18" charset="-128"/>
                <a:ea typeface="UD デジタル 教科書体 NP-R" panose="02020400000000000000" pitchFamily="18" charset="-128"/>
              </a:rPr>
              <a:t>自殺対策の更なる推進・強化」のため</a:t>
            </a:r>
            <a:r>
              <a:rPr lang="ja-JP" altLang="en-US" sz="1600" dirty="0">
                <a:latin typeface="UD デジタル 教科書体 NP-R" panose="02020400000000000000" pitchFamily="18" charset="-128"/>
                <a:ea typeface="UD デジタル 教科書体 NP-R" panose="02020400000000000000" pitchFamily="18" charset="-128"/>
              </a:rPr>
              <a:t>に</a:t>
            </a:r>
            <a:r>
              <a:rPr lang="ja-JP" altLang="en-US" sz="1600" dirty="0" smtClean="0">
                <a:latin typeface="UD デジタル 教科書体 NP-R" panose="02020400000000000000" pitchFamily="18" charset="-128"/>
                <a:ea typeface="UD デジタル 教科書体 NP-R" panose="02020400000000000000" pitchFamily="18" charset="-128"/>
              </a:rPr>
              <a:t>、学校</a:t>
            </a:r>
            <a:r>
              <a:rPr lang="ja-JP" altLang="en-US" sz="1600" dirty="0">
                <a:latin typeface="UD デジタル 教科書体 NP-R" panose="02020400000000000000" pitchFamily="18" charset="-128"/>
                <a:ea typeface="UD デジタル 教科書体 NP-R" panose="02020400000000000000" pitchFamily="18" charset="-128"/>
              </a:rPr>
              <a:t>に</a:t>
            </a:r>
            <a:r>
              <a:rPr lang="ja-JP" altLang="en-US" sz="1600" dirty="0" smtClean="0">
                <a:latin typeface="UD デジタル 教科書体 NP-R" panose="02020400000000000000" pitchFamily="18" charset="-128"/>
                <a:ea typeface="UD デジタル 教科書体 NP-R" panose="02020400000000000000" pitchFamily="18" charset="-128"/>
              </a:rPr>
              <a:t>おいて「自殺予防教育」を</a:t>
            </a:r>
            <a:r>
              <a:rPr lang="ja-JP" altLang="en-US" sz="1600" dirty="0">
                <a:latin typeface="UD デジタル 教科書体 NP-R" panose="02020400000000000000" pitchFamily="18" charset="-128"/>
                <a:ea typeface="UD デジタル 教科書体 NP-R" panose="02020400000000000000" pitchFamily="18" charset="-128"/>
              </a:rPr>
              <a:t>積極的に進めるように求めています</a:t>
            </a:r>
            <a:r>
              <a:rPr lang="ja-JP" altLang="en-US" sz="1600" dirty="0" smtClean="0">
                <a:latin typeface="UD デジタル 教科書体 NP-R" panose="02020400000000000000" pitchFamily="18" charset="-128"/>
                <a:ea typeface="UD デジタル 教科書体 NP-R" panose="02020400000000000000" pitchFamily="18" charset="-128"/>
              </a:rPr>
              <a:t>。</a:t>
            </a:r>
            <a:endParaRPr lang="ja-JP" altLang="en-US" sz="1600" dirty="0">
              <a:latin typeface="UD デジタル 教科書体 NP-R" panose="02020400000000000000" pitchFamily="18" charset="-128"/>
              <a:ea typeface="UD デジタル 教科書体 NP-R" panose="02020400000000000000" pitchFamily="18" charset="-128"/>
            </a:endParaRPr>
          </a:p>
        </p:txBody>
      </p:sp>
    </p:spTree>
    <p:extLst>
      <p:ext uri="{BB962C8B-B14F-4D97-AF65-F5344CB8AC3E}">
        <p14:creationId xmlns:p14="http://schemas.microsoft.com/office/powerpoint/2010/main" val="2022979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2023/3/29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2694373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2023/3/29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4110260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2023/3/29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3894258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2023/3/29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2029873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2023/3/29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335859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07B3F9B-56C6-4F55-813C-E8B4897A5EC0}" type="datetimeFigureOut">
              <a:rPr kumimoji="1" lang="ja-JP" altLang="en-US" smtClean="0"/>
              <a:t>2023/3/29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5476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07B3F9B-56C6-4F55-813C-E8B4897A5EC0}" type="datetimeFigureOut">
              <a:rPr kumimoji="1" lang="ja-JP" altLang="en-US" smtClean="0"/>
              <a:t>2023/3/29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874969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07B3F9B-56C6-4F55-813C-E8B4897A5EC0}" type="datetimeFigureOut">
              <a:rPr kumimoji="1" lang="ja-JP" altLang="en-US" smtClean="0"/>
              <a:t>2023/3/29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4093191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07B3F9B-56C6-4F55-813C-E8B4897A5EC0}" type="datetimeFigureOut">
              <a:rPr kumimoji="1" lang="ja-JP" altLang="en-US" smtClean="0"/>
              <a:t>2023/3/29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641890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07B3F9B-56C6-4F55-813C-E8B4897A5EC0}" type="datetimeFigureOut">
              <a:rPr kumimoji="1" lang="ja-JP" altLang="en-US" smtClean="0"/>
              <a:t>2023/3/29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184117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07B3F9B-56C6-4F55-813C-E8B4897A5EC0}" type="datetimeFigureOut">
              <a:rPr kumimoji="1" lang="ja-JP" altLang="en-US" smtClean="0"/>
              <a:t>2023/3/29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2011249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7B3F9B-56C6-4F55-813C-E8B4897A5EC0}" type="datetimeFigureOut">
              <a:rPr kumimoji="1" lang="ja-JP" altLang="en-US" smtClean="0"/>
              <a:t>2023/3/29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3023023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4.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4.png"/><Relationship Id="rId7" Type="http://schemas.openxmlformats.org/officeDocument/2006/relationships/diagramQuickStyle" Target="../diagrams/quickStyle4.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microsoft.com/office/2007/relationships/hdphoto" Target="../media/hdphoto1.wdp"/><Relationship Id="rId9" Type="http://schemas.microsoft.com/office/2007/relationships/diagramDrawing" Target="../diagrams/drawing4.xml"/></Relationships>
</file>

<file path=ppt/slides/_rels/slide2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10" Type="http://schemas.openxmlformats.org/officeDocument/2006/relationships/image" Target="../media/image8.png"/><Relationship Id="rId4" Type="http://schemas.openxmlformats.org/officeDocument/2006/relationships/diagramLayout" Target="../diagrams/layout5.xml"/><Relationship Id="rId9" Type="http://schemas.openxmlformats.org/officeDocument/2006/relationships/image" Target="../media/image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692290" y="1518042"/>
            <a:ext cx="7560840" cy="1180746"/>
          </a:xfrm>
          <a:prstGeom prst="rect">
            <a:avLst/>
          </a:prstGeom>
          <a:solidFill>
            <a:schemeClr val="bg2">
              <a:lumMod val="90000"/>
            </a:schemeClr>
          </a:solidFill>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dirty="0" smtClean="0">
                <a:latin typeface="UD デジタル 教科書体 N-R" panose="02020400000000000000" pitchFamily="17" charset="-128"/>
                <a:ea typeface="UD デジタル 教科書体 N-R" panose="02020400000000000000" pitchFamily="17" charset="-128"/>
              </a:rPr>
              <a:t>自殺予防教育の推進について</a:t>
            </a:r>
            <a:endParaRPr lang="ja-JP" altLang="en-US" sz="3200" dirty="0">
              <a:latin typeface="UD デジタル 教科書体 N-R" panose="02020400000000000000" pitchFamily="17" charset="-128"/>
              <a:ea typeface="UD デジタル 教科書体 N-R" panose="02020400000000000000" pitchFamily="17" charset="-128"/>
            </a:endParaRPr>
          </a:p>
        </p:txBody>
      </p:sp>
      <p:sp>
        <p:nvSpPr>
          <p:cNvPr id="5" name="タイトル 1"/>
          <p:cNvSpPr txBox="1">
            <a:spLocks/>
          </p:cNvSpPr>
          <p:nvPr/>
        </p:nvSpPr>
        <p:spPr>
          <a:xfrm>
            <a:off x="5148065" y="307120"/>
            <a:ext cx="3105066" cy="995367"/>
          </a:xfrm>
          <a:prstGeom prst="rect">
            <a:avLst/>
          </a:prstGeom>
          <a:solidFill>
            <a:schemeClr val="accent6">
              <a:lumMod val="60000"/>
              <a:lumOff val="40000"/>
            </a:schemeClr>
          </a:solidFill>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lnSpc>
                <a:spcPct val="150000"/>
              </a:lnSpc>
            </a:pPr>
            <a:r>
              <a:rPr lang="ja-JP" altLang="en-US" sz="2400" dirty="0" smtClean="0">
                <a:latin typeface="UD デジタル 教科書体 N-R" panose="02020400000000000000" pitchFamily="17" charset="-128"/>
                <a:ea typeface="UD デジタル 教科書体 N-R" panose="02020400000000000000" pitchFamily="17" charset="-128"/>
              </a:rPr>
              <a:t>・</a:t>
            </a:r>
            <a:r>
              <a:rPr lang="en-US" altLang="ja-JP" sz="2400" dirty="0" smtClean="0">
                <a:latin typeface="UD デジタル 教科書体 N-R" panose="02020400000000000000" pitchFamily="17" charset="-128"/>
                <a:ea typeface="UD デジタル 教科書体 N-R" panose="02020400000000000000" pitchFamily="17" charset="-128"/>
              </a:rPr>
              <a:t>e</a:t>
            </a:r>
            <a:r>
              <a:rPr lang="ja-JP" altLang="en-US" sz="2400" dirty="0" smtClean="0">
                <a:latin typeface="UD デジタル 教科書体 N-R" panose="02020400000000000000" pitchFamily="17" charset="-128"/>
                <a:ea typeface="UD デジタル 教科書体 N-R" panose="02020400000000000000" pitchFamily="17" charset="-128"/>
              </a:rPr>
              <a:t>ラーニング資料</a:t>
            </a:r>
            <a:endParaRPr lang="en-US" altLang="ja-JP" sz="2400" dirty="0" smtClean="0">
              <a:latin typeface="UD デジタル 教科書体 N-R" panose="02020400000000000000" pitchFamily="17" charset="-128"/>
              <a:ea typeface="UD デジタル 教科書体 N-R" panose="02020400000000000000" pitchFamily="17" charset="-128"/>
            </a:endParaRPr>
          </a:p>
          <a:p>
            <a:pPr algn="l">
              <a:lnSpc>
                <a:spcPct val="150000"/>
              </a:lnSpc>
            </a:pPr>
            <a:r>
              <a:rPr lang="ja-JP" altLang="en-US" sz="2400" dirty="0" smtClean="0">
                <a:latin typeface="UD デジタル 教科書体 N-R" panose="02020400000000000000" pitchFamily="17" charset="-128"/>
                <a:ea typeface="UD デジタル 教科書体 N-R" panose="02020400000000000000" pitchFamily="17" charset="-128"/>
              </a:rPr>
              <a:t>・校内研修資料</a:t>
            </a:r>
            <a:endParaRPr lang="en-US" altLang="ja-JP" sz="2400" dirty="0" smtClean="0">
              <a:latin typeface="UD デジタル 教科書体 N-R" panose="02020400000000000000" pitchFamily="17" charset="-128"/>
              <a:ea typeface="UD デジタル 教科書体 N-R" panose="02020400000000000000" pitchFamily="17" charset="-128"/>
            </a:endParaRPr>
          </a:p>
        </p:txBody>
      </p:sp>
      <p:sp>
        <p:nvSpPr>
          <p:cNvPr id="7" name="タイトル 1"/>
          <p:cNvSpPr txBox="1">
            <a:spLocks/>
          </p:cNvSpPr>
          <p:nvPr/>
        </p:nvSpPr>
        <p:spPr>
          <a:xfrm>
            <a:off x="1907702" y="5949280"/>
            <a:ext cx="5256584" cy="648072"/>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nSpc>
                <a:spcPct val="150000"/>
              </a:lnSpc>
            </a:pPr>
            <a:r>
              <a:rPr lang="ja-JP" altLang="en-US" sz="2400" dirty="0" smtClean="0">
                <a:latin typeface="+mn-ea"/>
                <a:ea typeface="+mn-ea"/>
              </a:rPr>
              <a:t>岡山県教育庁人権教育・生徒指導課</a:t>
            </a:r>
            <a:endParaRPr lang="en-US" altLang="ja-JP" sz="2400" dirty="0" smtClean="0">
              <a:latin typeface="+mn-ea"/>
              <a:ea typeface="+mn-ea"/>
            </a:endParaRPr>
          </a:p>
        </p:txBody>
      </p:sp>
      <p:pic>
        <p:nvPicPr>
          <p:cNvPr id="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9653" y="2914343"/>
            <a:ext cx="2832683" cy="2160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正方形/長方形 1"/>
          <p:cNvSpPr>
            <a:spLocks noChangeArrowheads="1"/>
          </p:cNvSpPr>
          <p:nvPr/>
        </p:nvSpPr>
        <p:spPr bwMode="auto">
          <a:xfrm>
            <a:off x="2790539" y="5327439"/>
            <a:ext cx="34163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dirty="0">
                <a:latin typeface="+mn-ea"/>
                <a:ea typeface="+mn-ea"/>
              </a:rPr>
              <a:t>岡山県人権啓発シンボルマーク</a:t>
            </a:r>
          </a:p>
        </p:txBody>
      </p:sp>
    </p:spTree>
    <p:extLst>
      <p:ext uri="{BB962C8B-B14F-4D97-AF65-F5344CB8AC3E}">
        <p14:creationId xmlns:p14="http://schemas.microsoft.com/office/powerpoint/2010/main" val="30791552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2"/>
          <p:cNvSpPr>
            <a:spLocks noGrp="1"/>
          </p:cNvSpPr>
          <p:nvPr>
            <p:ph idx="1"/>
          </p:nvPr>
        </p:nvSpPr>
        <p:spPr>
          <a:xfrm>
            <a:off x="611560" y="2780928"/>
            <a:ext cx="7884368" cy="792088"/>
          </a:xfrm>
          <a:solidFill>
            <a:schemeClr val="accent5">
              <a:lumMod val="20000"/>
              <a:lumOff val="80000"/>
            </a:schemeClr>
          </a:solidFill>
        </p:spPr>
        <p:txBody>
          <a:bodyPr>
            <a:noAutofit/>
          </a:bodyPr>
          <a:lstStyle/>
          <a:p>
            <a:pPr marL="0" indent="0">
              <a:buNone/>
            </a:pPr>
            <a:r>
              <a:rPr kumimoji="1" lang="ja-JP" altLang="en-US" sz="4000" dirty="0" smtClean="0">
                <a:latin typeface="UD デジタル 教科書体 N-R" panose="02020400000000000000" pitchFamily="17" charset="-128"/>
                <a:ea typeface="UD デジタル 教科書体 N-R" panose="02020400000000000000" pitchFamily="17" charset="-128"/>
              </a:rPr>
              <a:t>②　</a:t>
            </a:r>
            <a:r>
              <a:rPr lang="ja-JP" altLang="en-US" sz="4000" dirty="0">
                <a:latin typeface="UD デジタル 教科書体 N-R" panose="02020400000000000000" pitchFamily="17" charset="-128"/>
                <a:ea typeface="UD デジタル 教科書体 N-R" panose="02020400000000000000" pitchFamily="17" charset="-128"/>
              </a:rPr>
              <a:t>自殺予防教育の実施に向けて</a:t>
            </a:r>
            <a:endParaRPr lang="en-US" altLang="ja-JP" sz="4000" dirty="0" smtClean="0">
              <a:latin typeface="UD デジタル 教科書体 N-R" panose="02020400000000000000" pitchFamily="17" charset="-128"/>
              <a:ea typeface="UD デジタル 教科書体 N-R" panose="02020400000000000000" pitchFamily="17" charset="-128"/>
            </a:endParaRPr>
          </a:p>
        </p:txBody>
      </p:sp>
    </p:spTree>
    <p:extLst>
      <p:ext uri="{BB962C8B-B14F-4D97-AF65-F5344CB8AC3E}">
        <p14:creationId xmlns:p14="http://schemas.microsoft.com/office/powerpoint/2010/main" val="8698364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idx="1"/>
          </p:nvPr>
        </p:nvSpPr>
        <p:spPr>
          <a:xfrm>
            <a:off x="436223" y="258465"/>
            <a:ext cx="8229600" cy="624585"/>
          </a:xfrm>
          <a:prstGeom prst="rect">
            <a:avLst/>
          </a:prstGeom>
          <a:solidFill>
            <a:srgbClr val="002060"/>
          </a:solidFill>
          <a:ln>
            <a:noFill/>
          </a:ln>
        </p:spPr>
        <p:style>
          <a:lnRef idx="1">
            <a:schemeClr val="accent6"/>
          </a:lnRef>
          <a:fillRef idx="3">
            <a:schemeClr val="accent6"/>
          </a:fillRef>
          <a:effectRef idx="2">
            <a:schemeClr val="accent6"/>
          </a:effectRef>
          <a:fontRef idx="minor">
            <a:schemeClr val="lt1"/>
          </a:fontRef>
        </p:style>
        <p:txBody>
          <a:bodyPr anchor="ctr">
            <a:normAutofit/>
          </a:bodyPr>
          <a:lstStyle/>
          <a:p>
            <a:pPr marL="0" indent="0" algn="ctr">
              <a:spcBef>
                <a:spcPts val="0"/>
              </a:spcBef>
              <a:buNone/>
              <a:defRPr/>
            </a:pPr>
            <a:r>
              <a:rPr lang="ja-JP" altLang="en-US" dirty="0" smtClean="0">
                <a:latin typeface="UD デジタル 教科書体 N-B" panose="02020700000000000000" pitchFamily="17" charset="-128"/>
                <a:ea typeface="UD デジタル 教科書体 N-B" panose="02020700000000000000" pitchFamily="17" charset="-128"/>
              </a:rPr>
              <a:t>まず、大切にして欲しい姿勢</a:t>
            </a:r>
            <a:endParaRPr lang="en-US" altLang="ja-JP" dirty="0">
              <a:latin typeface="UD デジタル 教科書体 N-B" panose="02020700000000000000" pitchFamily="17" charset="-128"/>
              <a:ea typeface="UD デジタル 教科書体 N-B" panose="02020700000000000000" pitchFamily="17" charset="-128"/>
            </a:endParaRPr>
          </a:p>
        </p:txBody>
      </p:sp>
      <p:sp>
        <p:nvSpPr>
          <p:cNvPr id="7" name="タイトル 4"/>
          <p:cNvSpPr txBox="1">
            <a:spLocks/>
          </p:cNvSpPr>
          <p:nvPr/>
        </p:nvSpPr>
        <p:spPr>
          <a:xfrm>
            <a:off x="211777" y="1235465"/>
            <a:ext cx="8707671" cy="5184720"/>
          </a:xfrm>
          <a:prstGeom prst="rect">
            <a:avLst/>
          </a:prstGeom>
          <a:solidFill>
            <a:schemeClr val="bg2">
              <a:lumMod val="90000"/>
            </a:schemeClr>
          </a:solidFill>
        </p:spPr>
        <p:txBody>
          <a:bodyPr vert="horz" lIns="84406" tIns="42203" rIns="84406" bIns="42203" rtlCol="0" anchor="t">
            <a:normAutofit fontScale="97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4523" u="sng" dirty="0">
                <a:latin typeface="UD デジタル 教科書体 N-B" panose="02020700000000000000" pitchFamily="17" charset="-128"/>
                <a:ea typeface="UD デジタル 教科書体 N-B" panose="02020700000000000000" pitchFamily="17" charset="-128"/>
              </a:rPr>
              <a:t>だれかのことじゃなく</a:t>
            </a:r>
            <a:endParaRPr lang="en-US" altLang="ja-JP" sz="4523" u="sng" dirty="0">
              <a:latin typeface="UD デジタル 教科書体 N-B" panose="02020700000000000000" pitchFamily="17" charset="-128"/>
              <a:ea typeface="UD デジタル 教科書体 N-B" panose="02020700000000000000" pitchFamily="17" charset="-128"/>
            </a:endParaRPr>
          </a:p>
          <a:p>
            <a:pPr algn="l"/>
            <a:endParaRPr lang="en-US" altLang="ja-JP" sz="4523" dirty="0">
              <a:latin typeface="UD デジタル 教科書体 N-B" panose="02020700000000000000" pitchFamily="17" charset="-128"/>
              <a:ea typeface="UD デジタル 教科書体 N-B" panose="02020700000000000000" pitchFamily="17" charset="-128"/>
            </a:endParaRPr>
          </a:p>
          <a:p>
            <a:pPr algn="l"/>
            <a:r>
              <a:rPr lang="en-US" altLang="ja-JP" sz="4523" dirty="0">
                <a:latin typeface="UD デジタル 教科書体 N-B" panose="02020700000000000000" pitchFamily="17" charset="-128"/>
                <a:ea typeface="UD デジタル 教科書体 N-B" panose="02020700000000000000" pitchFamily="17" charset="-128"/>
              </a:rPr>
              <a:t>『</a:t>
            </a:r>
            <a:r>
              <a:rPr lang="ja-JP" altLang="en-US" sz="4523" dirty="0">
                <a:latin typeface="UD デジタル 教科書体 N-B" panose="02020700000000000000" pitchFamily="17" charset="-128"/>
                <a:ea typeface="UD デジタル 教科書体 N-B" panose="02020700000000000000" pitchFamily="17" charset="-128"/>
              </a:rPr>
              <a:t>自分事</a:t>
            </a:r>
            <a:r>
              <a:rPr lang="en-US" altLang="ja-JP" sz="4523" dirty="0">
                <a:latin typeface="UD デジタル 教科書体 N-B" panose="02020700000000000000" pitchFamily="17" charset="-128"/>
                <a:ea typeface="UD デジタル 教科書体 N-B" panose="02020700000000000000" pitchFamily="17" charset="-128"/>
              </a:rPr>
              <a:t>』</a:t>
            </a:r>
            <a:r>
              <a:rPr lang="ja-JP" altLang="en-US" sz="4523" dirty="0">
                <a:latin typeface="UD デジタル 教科書体 N-B" panose="02020700000000000000" pitchFamily="17" charset="-128"/>
                <a:ea typeface="UD デジタル 教科書体 N-B" panose="02020700000000000000" pitchFamily="17" charset="-128"/>
              </a:rPr>
              <a:t>ととらえる</a:t>
            </a:r>
            <a:endParaRPr lang="en-US" altLang="ja-JP" sz="4523" dirty="0">
              <a:latin typeface="UD デジタル 教科書体 N-B" panose="02020700000000000000" pitchFamily="17" charset="-128"/>
              <a:ea typeface="UD デジタル 教科書体 N-B" panose="02020700000000000000" pitchFamily="17" charset="-128"/>
            </a:endParaRPr>
          </a:p>
          <a:p>
            <a:pPr algn="l"/>
            <a:r>
              <a:rPr lang="ja-JP" altLang="en-US" sz="4523" dirty="0">
                <a:latin typeface="UD デジタル 教科書体 N-B" panose="02020700000000000000" pitchFamily="17" charset="-128"/>
                <a:ea typeface="UD デジタル 教科書体 N-B" panose="02020700000000000000" pitchFamily="17" charset="-128"/>
              </a:rPr>
              <a:t>　</a:t>
            </a:r>
            <a:endParaRPr lang="en-US" altLang="ja-JP" sz="4523" dirty="0">
              <a:latin typeface="UD デジタル 教科書体 N-B" panose="02020700000000000000" pitchFamily="17" charset="-128"/>
              <a:ea typeface="UD デジタル 教科書体 N-B" panose="02020700000000000000" pitchFamily="17" charset="-128"/>
            </a:endParaRPr>
          </a:p>
          <a:p>
            <a:pPr algn="l"/>
            <a:r>
              <a:rPr lang="ja-JP" altLang="en-US" sz="4523" dirty="0">
                <a:latin typeface="UD デジタル 教科書体 N-B" panose="02020700000000000000" pitchFamily="17" charset="-128"/>
                <a:ea typeface="UD デジタル 教科書体 N-B" panose="02020700000000000000" pitchFamily="17" charset="-128"/>
              </a:rPr>
              <a:t>　「いないだろう」ではない</a:t>
            </a:r>
            <a:endParaRPr lang="en-US" altLang="ja-JP" sz="4523" dirty="0">
              <a:latin typeface="UD デジタル 教科書体 N-B" panose="02020700000000000000" pitchFamily="17" charset="-128"/>
              <a:ea typeface="UD デジタル 教科書体 N-B" panose="02020700000000000000" pitchFamily="17" charset="-128"/>
            </a:endParaRPr>
          </a:p>
          <a:p>
            <a:pPr algn="l"/>
            <a:r>
              <a:rPr lang="ja-JP" altLang="en-US" sz="4523" dirty="0">
                <a:latin typeface="UD デジタル 教科書体 N-B" panose="02020700000000000000" pitchFamily="17" charset="-128"/>
                <a:ea typeface="UD デジタル 教科書体 N-B" panose="02020700000000000000" pitchFamily="17" charset="-128"/>
              </a:rPr>
              <a:t>　　</a:t>
            </a:r>
            <a:endParaRPr lang="en-US" altLang="ja-JP" sz="4523" dirty="0">
              <a:latin typeface="UD デジタル 教科書体 N-B" panose="02020700000000000000" pitchFamily="17" charset="-128"/>
              <a:ea typeface="UD デジタル 教科書体 N-B" panose="02020700000000000000" pitchFamily="17" charset="-128"/>
            </a:endParaRPr>
          </a:p>
          <a:p>
            <a:pPr algn="l"/>
            <a:r>
              <a:rPr lang="ja-JP" altLang="en-US" sz="4523" dirty="0">
                <a:latin typeface="UD デジタル 教科書体 N-B" panose="02020700000000000000" pitchFamily="17" charset="-128"/>
                <a:ea typeface="UD デジタル 教科書体 N-B" panose="02020700000000000000" pitchFamily="17" charset="-128"/>
              </a:rPr>
              <a:t>　　「いるかもしれない」の姿勢　　</a:t>
            </a:r>
            <a:endParaRPr lang="en-US" altLang="ja-JP" sz="4523" dirty="0">
              <a:latin typeface="UD デジタル 教科書体 N-B" panose="02020700000000000000" pitchFamily="17" charset="-128"/>
              <a:ea typeface="UD デジタル 教科書体 N-B" panose="02020700000000000000" pitchFamily="17" charset="-128"/>
            </a:endParaRPr>
          </a:p>
        </p:txBody>
      </p:sp>
      <p:sp>
        <p:nvSpPr>
          <p:cNvPr id="2" name="正方形/長方形 1"/>
          <p:cNvSpPr/>
          <p:nvPr/>
        </p:nvSpPr>
        <p:spPr>
          <a:xfrm>
            <a:off x="450813" y="2564880"/>
            <a:ext cx="2459418" cy="731178"/>
          </a:xfrm>
          <a:prstGeom prst="rect">
            <a:avLst/>
          </a:prstGeom>
          <a:noFill/>
          <a:ln w="165100" cmpd="thickThi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ja-JP" altLang="en-US" sz="1846" dirty="0">
              <a:latin typeface="UD デジタル 教科書体 N-B" panose="02020700000000000000" pitchFamily="17" charset="-128"/>
              <a:ea typeface="UD デジタル 教科書体 N-B" panose="02020700000000000000" pitchFamily="17" charset="-128"/>
            </a:endParaRPr>
          </a:p>
        </p:txBody>
      </p:sp>
      <p:sp>
        <p:nvSpPr>
          <p:cNvPr id="5" name="正方形/長方形 4"/>
          <p:cNvSpPr/>
          <p:nvPr/>
        </p:nvSpPr>
        <p:spPr>
          <a:xfrm>
            <a:off x="1580815" y="5290182"/>
            <a:ext cx="5251191" cy="731178"/>
          </a:xfrm>
          <a:prstGeom prst="rect">
            <a:avLst/>
          </a:prstGeom>
          <a:no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ja-JP" altLang="en-US" sz="1846" dirty="0">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429992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線吹き出し 1 (枠付き) 3"/>
          <p:cNvSpPr/>
          <p:nvPr/>
        </p:nvSpPr>
        <p:spPr>
          <a:xfrm>
            <a:off x="251519" y="1079547"/>
            <a:ext cx="4445735" cy="1021739"/>
          </a:xfrm>
          <a:prstGeom prst="borderCallout1">
            <a:avLst>
              <a:gd name="adj1" fmla="val 102222"/>
              <a:gd name="adj2" fmla="val 1881"/>
              <a:gd name="adj3" fmla="val 229197"/>
              <a:gd name="adj4" fmla="val 33577"/>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defRPr/>
            </a:pPr>
            <a:r>
              <a:rPr lang="ja-JP" altLang="en-US" sz="4000" dirty="0" smtClean="0">
                <a:solidFill>
                  <a:srgbClr val="FF0000"/>
                </a:solidFill>
                <a:latin typeface="UD デジタル 教科書体 N-B" panose="02020700000000000000" pitchFamily="17" charset="-128"/>
                <a:ea typeface="UD デジタル 教科書体 N-B" panose="02020700000000000000" pitchFamily="17" charset="-128"/>
              </a:rPr>
              <a:t>早期の問題認識</a:t>
            </a:r>
            <a:endParaRPr lang="en-US" altLang="ja-JP" sz="4000" dirty="0">
              <a:solidFill>
                <a:srgbClr val="FF0000"/>
              </a:solidFill>
              <a:latin typeface="UD デジタル 教科書体 N-B" panose="02020700000000000000" pitchFamily="17" charset="-128"/>
              <a:ea typeface="UD デジタル 教科書体 N-B" panose="02020700000000000000" pitchFamily="17" charset="-128"/>
            </a:endParaRPr>
          </a:p>
          <a:p>
            <a:pPr algn="ctr">
              <a:defRPr/>
            </a:pPr>
            <a:r>
              <a:rPr lang="ja-JP" altLang="en-US" sz="2800" dirty="0" smtClean="0">
                <a:solidFill>
                  <a:schemeClr val="tx1"/>
                </a:solidFill>
                <a:latin typeface="UD デジタル 教科書体 N-B" panose="02020700000000000000" pitchFamily="17" charset="-128"/>
                <a:ea typeface="UD デジタル 教科書体 N-B" panose="02020700000000000000" pitchFamily="17" charset="-128"/>
              </a:rPr>
              <a:t>（</a:t>
            </a:r>
            <a:r>
              <a:rPr lang="ja-JP" altLang="en-US" sz="2800" dirty="0">
                <a:solidFill>
                  <a:schemeClr val="tx1"/>
                </a:solidFill>
                <a:latin typeface="UD デジタル 教科書体 N-B" panose="02020700000000000000" pitchFamily="17" charset="-128"/>
                <a:ea typeface="UD デジタル 教科書体 N-B" panose="02020700000000000000" pitchFamily="17" charset="-128"/>
              </a:rPr>
              <a:t>心</a:t>
            </a:r>
            <a:r>
              <a:rPr lang="ja-JP" altLang="en-US" sz="2800" dirty="0" smtClean="0">
                <a:solidFill>
                  <a:schemeClr val="tx1"/>
                </a:solidFill>
                <a:latin typeface="UD デジタル 教科書体 N-B" panose="02020700000000000000" pitchFamily="17" charset="-128"/>
                <a:ea typeface="UD デジタル 教科書体 N-B" panose="02020700000000000000" pitchFamily="17" charset="-128"/>
              </a:rPr>
              <a:t>の危機に気付く力）</a:t>
            </a:r>
            <a:endParaRPr lang="en-US" altLang="ja-JP" sz="2800" dirty="0" smtClean="0">
              <a:solidFill>
                <a:schemeClr val="tx1"/>
              </a:solidFill>
              <a:latin typeface="UD デジタル 教科書体 N-B" panose="02020700000000000000" pitchFamily="17" charset="-128"/>
              <a:ea typeface="UD デジタル 教科書体 N-B" panose="02020700000000000000" pitchFamily="17" charset="-128"/>
            </a:endParaRPr>
          </a:p>
        </p:txBody>
      </p:sp>
      <p:sp>
        <p:nvSpPr>
          <p:cNvPr id="10" name="コンテンツ プレースホルダー 3"/>
          <p:cNvSpPr>
            <a:spLocks noGrp="1"/>
          </p:cNvSpPr>
          <p:nvPr>
            <p:ph idx="1"/>
          </p:nvPr>
        </p:nvSpPr>
        <p:spPr>
          <a:xfrm>
            <a:off x="428095" y="259660"/>
            <a:ext cx="8229600" cy="624585"/>
          </a:xfrm>
          <a:prstGeom prst="rect">
            <a:avLst/>
          </a:prstGeom>
          <a:solidFill>
            <a:srgbClr val="002060"/>
          </a:solidFill>
          <a:ln>
            <a:noFill/>
          </a:ln>
        </p:spPr>
        <p:style>
          <a:lnRef idx="1">
            <a:schemeClr val="accent6"/>
          </a:lnRef>
          <a:fillRef idx="3">
            <a:schemeClr val="accent6"/>
          </a:fillRef>
          <a:effectRef idx="2">
            <a:schemeClr val="accent6"/>
          </a:effectRef>
          <a:fontRef idx="minor">
            <a:schemeClr val="lt1"/>
          </a:fontRef>
        </p:style>
        <p:txBody>
          <a:bodyPr anchor="ctr">
            <a:normAutofit/>
          </a:bodyPr>
          <a:lstStyle/>
          <a:p>
            <a:pPr marL="0" indent="0" algn="ctr">
              <a:spcBef>
                <a:spcPts val="0"/>
              </a:spcBef>
              <a:buNone/>
              <a:defRPr/>
            </a:pPr>
            <a:r>
              <a:rPr lang="ja-JP" altLang="en-US" dirty="0" smtClean="0">
                <a:latin typeface="UD デジタル 教科書体 N-B" panose="02020700000000000000" pitchFamily="17" charset="-128"/>
                <a:ea typeface="UD デジタル 教科書体 N-B" panose="02020700000000000000" pitchFamily="17" charset="-128"/>
              </a:rPr>
              <a:t>自殺予防教育の目標は</a:t>
            </a:r>
            <a:endParaRPr lang="en-US" altLang="ja-JP" dirty="0">
              <a:latin typeface="UD デジタル 教科書体 N-B" panose="02020700000000000000" pitchFamily="17" charset="-128"/>
              <a:ea typeface="UD デジタル 教科書体 N-B" panose="02020700000000000000" pitchFamily="17" charset="-128"/>
            </a:endParaRPr>
          </a:p>
        </p:txBody>
      </p:sp>
      <p:sp>
        <p:nvSpPr>
          <p:cNvPr id="7" name="テキスト ボックス 6"/>
          <p:cNvSpPr txBox="1"/>
          <p:nvPr/>
        </p:nvSpPr>
        <p:spPr>
          <a:xfrm>
            <a:off x="4837795" y="6387862"/>
            <a:ext cx="4151970" cy="369332"/>
          </a:xfrm>
          <a:prstGeom prst="rect">
            <a:avLst/>
          </a:prstGeom>
          <a:noFill/>
        </p:spPr>
        <p:txBody>
          <a:bodyPr wrap="square" rtlCol="0">
            <a:spAutoFit/>
          </a:bodyPr>
          <a:lstStyle/>
          <a:p>
            <a:r>
              <a:rPr kumimoji="1" lang="ja-JP" altLang="en-US" dirty="0" smtClean="0"/>
              <a:t>生徒指導提要（文部科学省）より作成</a:t>
            </a:r>
            <a:endParaRPr kumimoji="1" lang="en-US" altLang="ja-JP" dirty="0"/>
          </a:p>
        </p:txBody>
      </p:sp>
      <p:sp>
        <p:nvSpPr>
          <p:cNvPr id="3" name="二等辺三角形 2"/>
          <p:cNvSpPr/>
          <p:nvPr/>
        </p:nvSpPr>
        <p:spPr>
          <a:xfrm>
            <a:off x="179512" y="2392544"/>
            <a:ext cx="4176465" cy="3844768"/>
          </a:xfrm>
          <a:prstGeom prst="triangle">
            <a:avLst>
              <a:gd name="adj" fmla="val 48732"/>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800" b="1" spc="-100" dirty="0">
              <a:solidFill>
                <a:schemeClr val="tx1"/>
              </a:solidFill>
            </a:endParaRPr>
          </a:p>
        </p:txBody>
      </p:sp>
      <p:sp>
        <p:nvSpPr>
          <p:cNvPr id="5" name="正方形/長方形 4"/>
          <p:cNvSpPr/>
          <p:nvPr/>
        </p:nvSpPr>
        <p:spPr>
          <a:xfrm>
            <a:off x="755576" y="4002386"/>
            <a:ext cx="2954655" cy="1754326"/>
          </a:xfrm>
          <a:prstGeom prst="rect">
            <a:avLst/>
          </a:prstGeom>
          <a:noFill/>
        </p:spPr>
        <p:txBody>
          <a:bodyPr wrap="none" lIns="91440" tIns="45720" rIns="91440" bIns="45720">
            <a:spAutoFit/>
          </a:bodyPr>
          <a:lstStyle/>
          <a:p>
            <a:pPr algn="ctr"/>
            <a:r>
              <a:rPr lang="ja-JP" altLang="en-US" sz="5400" cap="none" spc="0" dirty="0" smtClean="0">
                <a:ln w="0"/>
                <a:solidFill>
                  <a:schemeClr val="tx1"/>
                </a:solidFill>
                <a:effectLst>
                  <a:outerShdw blurRad="38100" dist="19050" dir="2700000" algn="tl" rotWithShape="0">
                    <a:schemeClr val="dk1">
                      <a:alpha val="40000"/>
                    </a:schemeClr>
                  </a:outerShdw>
                </a:effectLst>
              </a:rPr>
              <a:t>自殺</a:t>
            </a:r>
            <a:endParaRPr lang="en-US" altLang="ja-JP" sz="5400" cap="none" spc="0" dirty="0" smtClean="0">
              <a:ln w="0"/>
              <a:solidFill>
                <a:schemeClr val="tx1"/>
              </a:solidFill>
              <a:effectLst>
                <a:outerShdw blurRad="38100" dist="19050" dir="2700000" algn="tl" rotWithShape="0">
                  <a:schemeClr val="dk1">
                    <a:alpha val="40000"/>
                  </a:schemeClr>
                </a:outerShdw>
              </a:effectLst>
            </a:endParaRPr>
          </a:p>
          <a:p>
            <a:pPr algn="ctr"/>
            <a:r>
              <a:rPr lang="ja-JP" altLang="en-US" sz="5400" cap="none" spc="0" dirty="0" smtClean="0">
                <a:ln w="0"/>
                <a:solidFill>
                  <a:schemeClr val="tx1"/>
                </a:solidFill>
                <a:effectLst>
                  <a:outerShdw blurRad="38100" dist="19050" dir="2700000" algn="tl" rotWithShape="0">
                    <a:schemeClr val="dk1">
                      <a:alpha val="40000"/>
                    </a:schemeClr>
                  </a:outerShdw>
                </a:effectLst>
              </a:rPr>
              <a:t>予防教育</a:t>
            </a:r>
            <a:endParaRPr lang="ja-JP" altLang="en-US" sz="5400" cap="none" spc="0" dirty="0">
              <a:ln w="0"/>
              <a:solidFill>
                <a:schemeClr val="tx1"/>
              </a:solidFill>
              <a:effectLst>
                <a:outerShdw blurRad="38100" dist="19050" dir="2700000" algn="tl" rotWithShape="0">
                  <a:schemeClr val="dk1">
                    <a:alpha val="40000"/>
                  </a:schemeClr>
                </a:outerShdw>
              </a:effectLst>
            </a:endParaRPr>
          </a:p>
        </p:txBody>
      </p:sp>
      <p:grpSp>
        <p:nvGrpSpPr>
          <p:cNvPr id="6" name="グループ化 5"/>
          <p:cNvGrpSpPr/>
          <p:nvPr/>
        </p:nvGrpSpPr>
        <p:grpSpPr>
          <a:xfrm>
            <a:off x="3346296" y="1159022"/>
            <a:ext cx="5577803" cy="2362764"/>
            <a:chOff x="3346296" y="1159022"/>
            <a:chExt cx="5577803" cy="2362764"/>
          </a:xfrm>
        </p:grpSpPr>
        <p:sp>
          <p:nvSpPr>
            <p:cNvPr id="8" name="線吹き出し 1 (枠付き) 7"/>
            <p:cNvSpPr/>
            <p:nvPr/>
          </p:nvSpPr>
          <p:spPr>
            <a:xfrm>
              <a:off x="3346296" y="2313828"/>
              <a:ext cx="5296407" cy="1207958"/>
            </a:xfrm>
            <a:prstGeom prst="borderCallout1">
              <a:avLst>
                <a:gd name="adj1" fmla="val 10760"/>
                <a:gd name="adj2" fmla="val 16"/>
                <a:gd name="adj3" fmla="val 91928"/>
                <a:gd name="adj4" fmla="val -9559"/>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defRPr/>
              </a:pPr>
              <a:r>
                <a:rPr lang="ja-JP" altLang="en-US" sz="4000" b="1" dirty="0" smtClean="0">
                  <a:solidFill>
                    <a:srgbClr val="FF0000"/>
                  </a:solidFill>
                  <a:latin typeface="UD デジタル 教科書体 N-B" panose="02020700000000000000" pitchFamily="17" charset="-128"/>
                  <a:ea typeface="UD デジタル 教科書体 N-B" panose="02020700000000000000" pitchFamily="17" charset="-128"/>
                </a:rPr>
                <a:t>援助希求的態度の促進</a:t>
              </a:r>
              <a:endParaRPr lang="en-US" altLang="ja-JP" sz="4000" b="1" dirty="0">
                <a:solidFill>
                  <a:srgbClr val="FF0000"/>
                </a:solidFill>
                <a:latin typeface="UD デジタル 教科書体 N-B" panose="02020700000000000000" pitchFamily="17" charset="-128"/>
                <a:ea typeface="UD デジタル 教科書体 N-B" panose="02020700000000000000" pitchFamily="17" charset="-128"/>
              </a:endParaRPr>
            </a:p>
            <a:p>
              <a:pPr algn="ctr">
                <a:defRPr/>
              </a:pPr>
              <a:r>
                <a:rPr lang="ja-JP" altLang="en-US" sz="2800" dirty="0" smtClean="0">
                  <a:solidFill>
                    <a:prstClr val="black"/>
                  </a:solidFill>
                  <a:latin typeface="UD デジタル 教科書体 N-B" panose="02020700000000000000" pitchFamily="17" charset="-128"/>
                  <a:ea typeface="UD デジタル 教科書体 N-B" panose="02020700000000000000" pitchFamily="17" charset="-128"/>
                </a:rPr>
                <a:t>（相談する力）</a:t>
              </a:r>
              <a:endParaRPr lang="ja-JP" altLang="en-US" sz="2800" dirty="0">
                <a:solidFill>
                  <a:prstClr val="black"/>
                </a:solidFill>
                <a:latin typeface="ＭＳ Ｐゴシック" panose="020B0600070205080204" pitchFamily="50" charset="-128"/>
              </a:endParaRPr>
            </a:p>
          </p:txBody>
        </p:sp>
        <p:sp>
          <p:nvSpPr>
            <p:cNvPr id="2" name="下矢印吹き出し 1"/>
            <p:cNvSpPr/>
            <p:nvPr/>
          </p:nvSpPr>
          <p:spPr>
            <a:xfrm>
              <a:off x="4819643" y="1159022"/>
              <a:ext cx="4104456" cy="1154806"/>
            </a:xfrm>
            <a:prstGeom prst="downArrowCallout">
              <a:avLst>
                <a:gd name="adj1" fmla="val 32038"/>
                <a:gd name="adj2" fmla="val 25000"/>
                <a:gd name="adj3" fmla="val 25000"/>
                <a:gd name="adj4" fmla="val 64977"/>
              </a:avLst>
            </a:prstGeom>
            <a:solidFill>
              <a:schemeClr val="accent6">
                <a:lumMod val="40000"/>
                <a:lumOff val="6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2400" b="1" dirty="0" smtClean="0"/>
                <a:t>SOS</a:t>
              </a:r>
              <a:r>
                <a:rPr kumimoji="1" lang="ja-JP" altLang="en-US" sz="2400" b="1" dirty="0" smtClean="0"/>
                <a:t>の出し方に関する教育</a:t>
              </a:r>
              <a:endParaRPr kumimoji="1" lang="ja-JP" altLang="en-US" sz="2400" b="1" dirty="0"/>
            </a:p>
          </p:txBody>
        </p:sp>
      </p:grpSp>
      <p:grpSp>
        <p:nvGrpSpPr>
          <p:cNvPr id="9" name="グループ化 8"/>
          <p:cNvGrpSpPr/>
          <p:nvPr/>
        </p:nvGrpSpPr>
        <p:grpSpPr>
          <a:xfrm>
            <a:off x="4539159" y="4176392"/>
            <a:ext cx="4281314" cy="1708252"/>
            <a:chOff x="935138" y="4068155"/>
            <a:chExt cx="7386771" cy="2734605"/>
          </a:xfrm>
        </p:grpSpPr>
        <p:sp>
          <p:nvSpPr>
            <p:cNvPr id="11" name="角丸四角形吹き出し 10"/>
            <p:cNvSpPr/>
            <p:nvPr/>
          </p:nvSpPr>
          <p:spPr>
            <a:xfrm>
              <a:off x="4195319" y="4068155"/>
              <a:ext cx="4126590" cy="2492260"/>
            </a:xfrm>
            <a:prstGeom prst="wedgeRoundRectCallout">
              <a:avLst>
                <a:gd name="adj1" fmla="val -61440"/>
                <a:gd name="adj2" fmla="val -13709"/>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rPr>
                <a:t>心の危機に気付く</a:t>
              </a:r>
              <a:endParaRPr lang="en-US" altLang="ja-JP" sz="2000" dirty="0" smtClean="0">
                <a:solidFill>
                  <a:schemeClr val="tx1"/>
                </a:solidFill>
              </a:endParaRPr>
            </a:p>
            <a:p>
              <a:pPr algn="ctr"/>
              <a:r>
                <a:rPr lang="ja-JP" altLang="en-US" sz="2000" dirty="0" smtClean="0">
                  <a:solidFill>
                    <a:schemeClr val="tx1"/>
                  </a:solidFill>
                </a:rPr>
                <a:t>相談できる</a:t>
              </a:r>
              <a:endParaRPr lang="en-US" altLang="ja-JP" sz="2000" dirty="0" smtClean="0">
                <a:solidFill>
                  <a:schemeClr val="tx1"/>
                </a:solidFill>
              </a:endParaRPr>
            </a:p>
            <a:p>
              <a:pPr algn="ctr"/>
              <a:r>
                <a:rPr lang="ja-JP" altLang="en-US" sz="2000" dirty="0" smtClean="0">
                  <a:solidFill>
                    <a:schemeClr val="tx1"/>
                  </a:solidFill>
                </a:rPr>
                <a:t>大人につなげる</a:t>
              </a:r>
              <a:endParaRPr lang="ja-JP" altLang="en-US" sz="2000" dirty="0">
                <a:solidFill>
                  <a:schemeClr val="tx1"/>
                </a:solidFill>
              </a:endParaRPr>
            </a:p>
          </p:txBody>
        </p:sp>
        <p:pic>
          <p:nvPicPr>
            <p:cNvPr id="12" name="図 11"/>
            <p:cNvPicPr>
              <a:picLocks noChangeAspect="1"/>
            </p:cNvPicPr>
            <p:nvPr/>
          </p:nvPicPr>
          <p:blipFill rotWithShape="1">
            <a:blip r:embed="rId3">
              <a:extLst>
                <a:ext uri="{BEBA8EAE-BF5A-486C-A8C5-ECC9F3942E4B}">
                  <a14:imgProps xmlns:a14="http://schemas.microsoft.com/office/drawing/2010/main">
                    <a14:imgLayer r:embed="rId4">
                      <a14:imgEffect>
                        <a14:backgroundRemoval t="14844" b="91016" l="25842" r="73353"/>
                      </a14:imgEffect>
                    </a14:imgLayer>
                  </a14:imgProps>
                </a:ext>
              </a:extLst>
            </a:blip>
            <a:srcRect l="26755" t="15548" r="26203" b="9641"/>
            <a:stretch/>
          </p:blipFill>
          <p:spPr>
            <a:xfrm>
              <a:off x="935138" y="4068155"/>
              <a:ext cx="3260181" cy="2734605"/>
            </a:xfrm>
            <a:prstGeom prst="rect">
              <a:avLst/>
            </a:prstGeom>
          </p:spPr>
        </p:pic>
      </p:grpSp>
    </p:spTree>
    <p:extLst>
      <p:ext uri="{BB962C8B-B14F-4D97-AF65-F5344CB8AC3E}">
        <p14:creationId xmlns:p14="http://schemas.microsoft.com/office/powerpoint/2010/main" val="3348648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上矢印 11"/>
          <p:cNvSpPr/>
          <p:nvPr/>
        </p:nvSpPr>
        <p:spPr>
          <a:xfrm>
            <a:off x="222376" y="847766"/>
            <a:ext cx="1330569" cy="5809617"/>
          </a:xfrm>
          <a:prstGeom prst="upArrow">
            <a:avLst/>
          </a:prstGeom>
          <a:solidFill>
            <a:srgbClr val="FF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846" dirty="0">
              <a:latin typeface="UD デジタル 教科書体 N-B" panose="02020700000000000000" pitchFamily="17" charset="-128"/>
              <a:ea typeface="UD デジタル 教科書体 N-B" panose="02020700000000000000" pitchFamily="17" charset="-128"/>
            </a:endParaRPr>
          </a:p>
        </p:txBody>
      </p:sp>
      <p:graphicFrame>
        <p:nvGraphicFramePr>
          <p:cNvPr id="2" name="図表 1"/>
          <p:cNvGraphicFramePr/>
          <p:nvPr>
            <p:extLst>
              <p:ext uri="{D42A27DB-BD31-4B8C-83A1-F6EECF244321}">
                <p14:modId xmlns:p14="http://schemas.microsoft.com/office/powerpoint/2010/main" val="423285960"/>
              </p:ext>
            </p:extLst>
          </p:nvPr>
        </p:nvGraphicFramePr>
        <p:xfrm>
          <a:off x="251520" y="1368405"/>
          <a:ext cx="4935993" cy="49086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線吹き出し 1 (枠付き) 3"/>
          <p:cNvSpPr/>
          <p:nvPr/>
        </p:nvSpPr>
        <p:spPr>
          <a:xfrm>
            <a:off x="4768242" y="1952940"/>
            <a:ext cx="4124237" cy="1504955"/>
          </a:xfrm>
          <a:prstGeom prst="borderCallout1">
            <a:avLst>
              <a:gd name="adj1" fmla="val 96583"/>
              <a:gd name="adj2" fmla="val 10077"/>
              <a:gd name="adj3" fmla="val 160625"/>
              <a:gd name="adj4" fmla="val -14987"/>
            </a:avLst>
          </a:prstGeom>
          <a:ln w="38100">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defRPr/>
            </a:pPr>
            <a:r>
              <a:rPr lang="ja-JP" altLang="en-US" sz="2800" dirty="0" smtClean="0">
                <a:solidFill>
                  <a:srgbClr val="002060"/>
                </a:solidFill>
                <a:latin typeface="UD デジタル 教科書体 N-B" panose="02020700000000000000" pitchFamily="17" charset="-128"/>
                <a:ea typeface="UD デジタル 教科書体 N-B" panose="02020700000000000000" pitchFamily="17" charset="-128"/>
              </a:rPr>
              <a:t>・生命尊重に関する教育</a:t>
            </a:r>
            <a:endParaRPr lang="en-US" altLang="ja-JP" sz="2800" dirty="0" smtClean="0">
              <a:solidFill>
                <a:srgbClr val="002060"/>
              </a:solidFill>
              <a:latin typeface="UD デジタル 教科書体 N-B" panose="02020700000000000000" pitchFamily="17" charset="-128"/>
              <a:ea typeface="UD デジタル 教科書体 N-B" panose="02020700000000000000" pitchFamily="17" charset="-128"/>
            </a:endParaRPr>
          </a:p>
          <a:p>
            <a:pPr>
              <a:defRPr/>
            </a:pPr>
            <a:r>
              <a:rPr lang="ja-JP" altLang="en-US" sz="2800" dirty="0" smtClean="0">
                <a:solidFill>
                  <a:srgbClr val="002060"/>
                </a:solidFill>
                <a:latin typeface="UD デジタル 教科書体 N-B" panose="02020700000000000000" pitchFamily="17" charset="-128"/>
                <a:ea typeface="UD デジタル 教科書体 N-B" panose="02020700000000000000" pitchFamily="17" charset="-128"/>
              </a:rPr>
              <a:t>・心身の健康の保持増進　</a:t>
            </a:r>
            <a:endParaRPr lang="en-US" altLang="ja-JP" sz="2800" dirty="0" smtClean="0">
              <a:solidFill>
                <a:srgbClr val="002060"/>
              </a:solidFill>
              <a:latin typeface="UD デジタル 教科書体 N-B" panose="02020700000000000000" pitchFamily="17" charset="-128"/>
              <a:ea typeface="UD デジタル 教科書体 N-B" panose="02020700000000000000" pitchFamily="17" charset="-128"/>
            </a:endParaRPr>
          </a:p>
          <a:p>
            <a:pPr>
              <a:defRPr/>
            </a:pPr>
            <a:r>
              <a:rPr lang="ja-JP" altLang="en-US" sz="2800" dirty="0" smtClean="0">
                <a:solidFill>
                  <a:srgbClr val="002060"/>
                </a:solidFill>
                <a:latin typeface="UD デジタル 教科書体 N-B" panose="02020700000000000000" pitchFamily="17" charset="-128"/>
                <a:ea typeface="UD デジタル 教科書体 N-B" panose="02020700000000000000" pitchFamily="17" charset="-128"/>
              </a:rPr>
              <a:t>　に関する教育</a:t>
            </a:r>
            <a:r>
              <a:rPr lang="ja-JP" altLang="en-US" dirty="0" smtClean="0">
                <a:solidFill>
                  <a:srgbClr val="002060"/>
                </a:solidFill>
                <a:latin typeface="UD デジタル 教科書体 N-B" panose="02020700000000000000" pitchFamily="17" charset="-128"/>
                <a:ea typeface="UD デジタル 教科書体 N-B" panose="02020700000000000000" pitchFamily="17" charset="-128"/>
              </a:rPr>
              <a:t>等</a:t>
            </a:r>
            <a:endParaRPr lang="en-US" altLang="ja-JP" sz="2800" dirty="0">
              <a:solidFill>
                <a:srgbClr val="002060"/>
              </a:solidFill>
              <a:latin typeface="UD デジタル 教科書体 N-B" panose="02020700000000000000" pitchFamily="17" charset="-128"/>
              <a:ea typeface="UD デジタル 教科書体 N-B" panose="02020700000000000000" pitchFamily="17" charset="-128"/>
            </a:endParaRPr>
          </a:p>
        </p:txBody>
      </p:sp>
      <p:sp>
        <p:nvSpPr>
          <p:cNvPr id="10" name="コンテンツ プレースホルダー 3"/>
          <p:cNvSpPr>
            <a:spLocks noGrp="1"/>
          </p:cNvSpPr>
          <p:nvPr>
            <p:ph idx="1"/>
          </p:nvPr>
        </p:nvSpPr>
        <p:spPr>
          <a:xfrm>
            <a:off x="395536" y="223181"/>
            <a:ext cx="8229600" cy="624585"/>
          </a:xfrm>
          <a:prstGeom prst="rect">
            <a:avLst/>
          </a:prstGeom>
          <a:solidFill>
            <a:srgbClr val="002060"/>
          </a:solidFill>
          <a:ln>
            <a:noFill/>
          </a:ln>
        </p:spPr>
        <p:style>
          <a:lnRef idx="1">
            <a:schemeClr val="accent6"/>
          </a:lnRef>
          <a:fillRef idx="3">
            <a:schemeClr val="accent6"/>
          </a:fillRef>
          <a:effectRef idx="2">
            <a:schemeClr val="accent6"/>
          </a:effectRef>
          <a:fontRef idx="minor">
            <a:schemeClr val="lt1"/>
          </a:fontRef>
        </p:style>
        <p:txBody>
          <a:bodyPr anchor="ctr">
            <a:normAutofit/>
          </a:bodyPr>
          <a:lstStyle/>
          <a:p>
            <a:pPr marL="0" indent="0" algn="ctr">
              <a:spcBef>
                <a:spcPts val="0"/>
              </a:spcBef>
              <a:buNone/>
              <a:defRPr/>
            </a:pPr>
            <a:r>
              <a:rPr lang="ja-JP" altLang="en-US" dirty="0" smtClean="0">
                <a:latin typeface="UD デジタル 教科書体 N-B" panose="02020700000000000000" pitchFamily="17" charset="-128"/>
                <a:ea typeface="UD デジタル 教科書体 N-B" panose="02020700000000000000" pitchFamily="17" charset="-128"/>
              </a:rPr>
              <a:t>自殺予防教育実施に向けた「下地づくり」</a:t>
            </a:r>
            <a:endParaRPr lang="en-US" altLang="ja-JP" dirty="0">
              <a:latin typeface="UD デジタル 教科書体 N-B" panose="02020700000000000000" pitchFamily="17" charset="-128"/>
              <a:ea typeface="UD デジタル 教科書体 N-B" panose="02020700000000000000" pitchFamily="17" charset="-128"/>
            </a:endParaRPr>
          </a:p>
        </p:txBody>
      </p:sp>
      <p:sp>
        <p:nvSpPr>
          <p:cNvPr id="7" name="正方形/長方形 6"/>
          <p:cNvSpPr/>
          <p:nvPr/>
        </p:nvSpPr>
        <p:spPr>
          <a:xfrm>
            <a:off x="179512" y="3885523"/>
            <a:ext cx="4935994" cy="2456398"/>
          </a:xfrm>
          <a:prstGeom prst="rect">
            <a:avLst/>
          </a:prstGeom>
          <a:noFill/>
          <a:ln w="8572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5130677" y="6472717"/>
            <a:ext cx="4961632" cy="369332"/>
          </a:xfrm>
          <a:prstGeom prst="rect">
            <a:avLst/>
          </a:prstGeom>
          <a:noFill/>
        </p:spPr>
        <p:txBody>
          <a:bodyPr wrap="square" rtlCol="0">
            <a:spAutoFit/>
          </a:bodyPr>
          <a:lstStyle/>
          <a:p>
            <a:r>
              <a:rPr kumimoji="1" lang="ja-JP" altLang="en-US" dirty="0" smtClean="0"/>
              <a:t>生徒指導提要（文部科学省</a:t>
            </a:r>
            <a:r>
              <a:rPr kumimoji="1" lang="ja-JP" altLang="en-US" dirty="0" smtClean="0"/>
              <a:t>）より作成</a:t>
            </a:r>
            <a:endParaRPr kumimoji="1" lang="en-US" altLang="ja-JP" dirty="0"/>
          </a:p>
        </p:txBody>
      </p:sp>
      <p:sp>
        <p:nvSpPr>
          <p:cNvPr id="8" name="線吹き出し 1 (枠付き) 7"/>
          <p:cNvSpPr/>
          <p:nvPr/>
        </p:nvSpPr>
        <p:spPr>
          <a:xfrm>
            <a:off x="5504948" y="4143889"/>
            <a:ext cx="3387531" cy="1575836"/>
          </a:xfrm>
          <a:prstGeom prst="borderCallout1">
            <a:avLst>
              <a:gd name="adj1" fmla="val 10760"/>
              <a:gd name="adj2" fmla="val 16"/>
              <a:gd name="adj3" fmla="val 87968"/>
              <a:gd name="adj4" fmla="val -24287"/>
            </a:avLst>
          </a:prstGeom>
          <a:ln w="38100">
            <a:solidFill>
              <a:schemeClr val="accent3">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lvl="0">
              <a:defRPr/>
            </a:pPr>
            <a:r>
              <a:rPr lang="ja-JP" altLang="en-US" sz="2800" dirty="0" smtClean="0">
                <a:solidFill>
                  <a:srgbClr val="002060"/>
                </a:solidFill>
                <a:latin typeface="UD デジタル 教科書体 N-B" panose="02020700000000000000" pitchFamily="17" charset="-128"/>
                <a:ea typeface="UD デジタル 教科書体 N-B" panose="02020700000000000000" pitchFamily="17" charset="-128"/>
              </a:rPr>
              <a:t>・健康</a:t>
            </a:r>
            <a:r>
              <a:rPr lang="ja-JP" altLang="en-US" sz="2800" dirty="0" smtClean="0">
                <a:solidFill>
                  <a:srgbClr val="002060"/>
                </a:solidFill>
                <a:latin typeface="UD デジタル 教科書体 N-B" panose="02020700000000000000" pitchFamily="17" charset="-128"/>
                <a:ea typeface="UD デジタル 教科書体 N-B" panose="02020700000000000000" pitchFamily="17" charset="-128"/>
              </a:rPr>
              <a:t>観察</a:t>
            </a:r>
            <a:endParaRPr lang="en-US" altLang="ja-JP" sz="2800" dirty="0" smtClean="0">
              <a:solidFill>
                <a:srgbClr val="002060"/>
              </a:solidFill>
              <a:latin typeface="UD デジタル 教科書体 N-B" panose="02020700000000000000" pitchFamily="17" charset="-128"/>
              <a:ea typeface="UD デジタル 教科書体 N-B" panose="02020700000000000000" pitchFamily="17" charset="-128"/>
            </a:endParaRPr>
          </a:p>
          <a:p>
            <a:pPr lvl="0">
              <a:defRPr/>
            </a:pPr>
            <a:r>
              <a:rPr lang="ja-JP" altLang="en-US" sz="2800" dirty="0" smtClean="0">
                <a:solidFill>
                  <a:srgbClr val="002060"/>
                </a:solidFill>
                <a:latin typeface="UD デジタル 教科書体 N-B" panose="02020700000000000000" pitchFamily="17" charset="-128"/>
                <a:ea typeface="UD デジタル 教科書体 N-B" panose="02020700000000000000" pitchFamily="17" charset="-128"/>
              </a:rPr>
              <a:t>・教育</a:t>
            </a:r>
            <a:r>
              <a:rPr lang="ja-JP" altLang="en-US" sz="2800" dirty="0" smtClean="0">
                <a:solidFill>
                  <a:srgbClr val="002060"/>
                </a:solidFill>
                <a:latin typeface="UD デジタル 教科書体 N-B" panose="02020700000000000000" pitchFamily="17" charset="-128"/>
                <a:ea typeface="UD デジタル 教科書体 N-B" panose="02020700000000000000" pitchFamily="17" charset="-128"/>
              </a:rPr>
              <a:t>相談体制</a:t>
            </a:r>
            <a:endParaRPr lang="en-US" altLang="ja-JP" sz="2800" dirty="0" smtClean="0">
              <a:solidFill>
                <a:srgbClr val="002060"/>
              </a:solidFill>
              <a:latin typeface="UD デジタル 教科書体 N-B" panose="02020700000000000000" pitchFamily="17" charset="-128"/>
              <a:ea typeface="UD デジタル 教科書体 N-B" panose="02020700000000000000" pitchFamily="17" charset="-128"/>
            </a:endParaRPr>
          </a:p>
          <a:p>
            <a:pPr lvl="0">
              <a:defRPr/>
            </a:pPr>
            <a:r>
              <a:rPr lang="ja-JP" altLang="en-US" sz="2800" dirty="0" smtClean="0">
                <a:solidFill>
                  <a:srgbClr val="002060"/>
                </a:solidFill>
                <a:latin typeface="UD デジタル 教科書体 N-B" panose="02020700000000000000" pitchFamily="17" charset="-128"/>
                <a:ea typeface="UD デジタル 教科書体 N-B" panose="02020700000000000000" pitchFamily="17" charset="-128"/>
              </a:rPr>
              <a:t>・生活</a:t>
            </a:r>
            <a:r>
              <a:rPr lang="ja-JP" altLang="en-US" sz="2800" dirty="0" smtClean="0">
                <a:solidFill>
                  <a:srgbClr val="002060"/>
                </a:solidFill>
                <a:latin typeface="UD デジタル 教科書体 N-B" panose="02020700000000000000" pitchFamily="17" charset="-128"/>
                <a:ea typeface="UD デジタル 教科書体 N-B" panose="02020700000000000000" pitchFamily="17" charset="-128"/>
              </a:rPr>
              <a:t>アンケート</a:t>
            </a:r>
            <a:r>
              <a:rPr lang="ja-JP" altLang="en-US" dirty="0" smtClean="0">
                <a:solidFill>
                  <a:srgbClr val="002060"/>
                </a:solidFill>
                <a:latin typeface="UD デジタル 教科書体 N-B" panose="02020700000000000000" pitchFamily="17" charset="-128"/>
                <a:ea typeface="UD デジタル 教科書体 N-B" panose="02020700000000000000" pitchFamily="17" charset="-128"/>
              </a:rPr>
              <a:t>等</a:t>
            </a:r>
            <a:endParaRPr lang="en-US" altLang="ja-JP" sz="2800" dirty="0" smtClean="0">
              <a:solidFill>
                <a:srgbClr val="002060"/>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640631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 grpId="0" animBg="1"/>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43608" y="1519927"/>
            <a:ext cx="7200800" cy="784830"/>
          </a:xfrm>
          <a:prstGeom prst="rect">
            <a:avLst/>
          </a:prstGeom>
          <a:noFill/>
          <a:ln w="57150">
            <a:solidFill>
              <a:srgbClr val="002060"/>
            </a:solidFill>
          </a:ln>
        </p:spPr>
        <p:txBody>
          <a:bodyPr wrap="square" rtlCol="0">
            <a:spAutoFit/>
          </a:bodyPr>
          <a:lstStyle/>
          <a:p>
            <a:r>
              <a:rPr lang="ja-JP" altLang="en-US" sz="4400" dirty="0" smtClean="0">
                <a:solidFill>
                  <a:srgbClr val="002060"/>
                </a:solidFill>
                <a:latin typeface="UD デジタル 教科書体 N-B" panose="02020700000000000000" pitchFamily="17" charset="-128"/>
                <a:ea typeface="UD デジタル 教科書体 N-B" panose="02020700000000000000" pitchFamily="17" charset="-128"/>
              </a:rPr>
              <a:t>①　環境整備</a:t>
            </a:r>
            <a:endParaRPr lang="en-US" altLang="ja-JP" sz="4400" dirty="0">
              <a:solidFill>
                <a:srgbClr val="002060"/>
              </a:solidFill>
              <a:latin typeface="UD デジタル 教科書体 N-B" panose="02020700000000000000" pitchFamily="17" charset="-128"/>
              <a:ea typeface="UD デジタル 教科書体 N-B" panose="02020700000000000000" pitchFamily="17" charset="-128"/>
            </a:endParaRPr>
          </a:p>
        </p:txBody>
      </p:sp>
      <p:sp>
        <p:nvSpPr>
          <p:cNvPr id="5" name="テキスト ボックス 4"/>
          <p:cNvSpPr txBox="1"/>
          <p:nvPr/>
        </p:nvSpPr>
        <p:spPr>
          <a:xfrm>
            <a:off x="1043608" y="3063431"/>
            <a:ext cx="7200800" cy="769441"/>
          </a:xfrm>
          <a:prstGeom prst="rect">
            <a:avLst/>
          </a:prstGeom>
          <a:noFill/>
          <a:ln w="57150">
            <a:solidFill>
              <a:srgbClr val="002060"/>
            </a:solidFill>
          </a:ln>
        </p:spPr>
        <p:txBody>
          <a:bodyPr wrap="square" rtlCol="0">
            <a:spAutoFit/>
          </a:bodyPr>
          <a:lstStyle/>
          <a:p>
            <a:r>
              <a:rPr lang="ja-JP" altLang="en-US" sz="4400" dirty="0" smtClean="0">
                <a:solidFill>
                  <a:srgbClr val="002060"/>
                </a:solidFill>
                <a:latin typeface="UD デジタル 教科書体 N-B" panose="02020700000000000000" pitchFamily="17" charset="-128"/>
                <a:ea typeface="UD デジタル 教科書体 N-B" panose="02020700000000000000" pitchFamily="17" charset="-128"/>
              </a:rPr>
              <a:t>②　受容傾聴の会話</a:t>
            </a:r>
            <a:endParaRPr lang="en-US" altLang="ja-JP" sz="4400" dirty="0">
              <a:solidFill>
                <a:srgbClr val="002060"/>
              </a:solidFill>
              <a:latin typeface="UD デジタル 教科書体 N-B" panose="02020700000000000000" pitchFamily="17" charset="-128"/>
              <a:ea typeface="UD デジタル 教科書体 N-B" panose="02020700000000000000" pitchFamily="17" charset="-128"/>
            </a:endParaRPr>
          </a:p>
        </p:txBody>
      </p:sp>
      <p:sp>
        <p:nvSpPr>
          <p:cNvPr id="9" name="テキスト ボックス 8"/>
          <p:cNvSpPr txBox="1"/>
          <p:nvPr/>
        </p:nvSpPr>
        <p:spPr>
          <a:xfrm>
            <a:off x="1043608" y="4477675"/>
            <a:ext cx="7200800" cy="1446550"/>
          </a:xfrm>
          <a:prstGeom prst="rect">
            <a:avLst/>
          </a:prstGeom>
          <a:noFill/>
          <a:ln w="57150">
            <a:solidFill>
              <a:srgbClr val="002060"/>
            </a:solidFill>
          </a:ln>
        </p:spPr>
        <p:txBody>
          <a:bodyPr wrap="square" rtlCol="0">
            <a:spAutoFit/>
          </a:bodyPr>
          <a:lstStyle/>
          <a:p>
            <a:r>
              <a:rPr lang="ja-JP" altLang="en-US" sz="4400" dirty="0" smtClean="0">
                <a:solidFill>
                  <a:srgbClr val="002060"/>
                </a:solidFill>
                <a:latin typeface="UD デジタル 教科書体 N-B" panose="02020700000000000000" pitchFamily="17" charset="-128"/>
                <a:ea typeface="UD デジタル 教科書体 N-B" panose="02020700000000000000" pitchFamily="17" charset="-128"/>
              </a:rPr>
              <a:t>③　ハイリスクの子ども</a:t>
            </a:r>
            <a:endParaRPr lang="en-US" altLang="ja-JP" sz="4400" dirty="0" smtClean="0">
              <a:solidFill>
                <a:srgbClr val="002060"/>
              </a:solidFill>
              <a:latin typeface="UD デジタル 教科書体 N-B" panose="02020700000000000000" pitchFamily="17" charset="-128"/>
              <a:ea typeface="UD デジタル 教科書体 N-B" panose="02020700000000000000" pitchFamily="17" charset="-128"/>
            </a:endParaRPr>
          </a:p>
          <a:p>
            <a:r>
              <a:rPr lang="ja-JP" altLang="en-US" sz="4400" dirty="0" smtClean="0">
                <a:solidFill>
                  <a:srgbClr val="002060"/>
                </a:solidFill>
                <a:latin typeface="UD デジタル 教科書体 N-B" panose="02020700000000000000" pitchFamily="17" charset="-128"/>
                <a:ea typeface="UD デジタル 教科書体 N-B" panose="02020700000000000000" pitchFamily="17" charset="-128"/>
              </a:rPr>
              <a:t>　　</a:t>
            </a:r>
            <a:r>
              <a:rPr lang="ja-JP" altLang="en-US" sz="4400" dirty="0" err="1" smtClean="0">
                <a:solidFill>
                  <a:srgbClr val="002060"/>
                </a:solidFill>
                <a:latin typeface="UD デジタル 教科書体 N-B" panose="02020700000000000000" pitchFamily="17" charset="-128"/>
                <a:ea typeface="UD デジタル 教科書体 N-B" panose="02020700000000000000" pitchFamily="17" charset="-128"/>
              </a:rPr>
              <a:t>への</a:t>
            </a:r>
            <a:r>
              <a:rPr lang="ja-JP" altLang="en-US" sz="4400" dirty="0" smtClean="0">
                <a:solidFill>
                  <a:srgbClr val="002060"/>
                </a:solidFill>
                <a:latin typeface="UD デジタル 教科書体 N-B" panose="02020700000000000000" pitchFamily="17" charset="-128"/>
                <a:ea typeface="UD デジタル 教科書体 N-B" panose="02020700000000000000" pitchFamily="17" charset="-128"/>
              </a:rPr>
              <a:t>サポート</a:t>
            </a:r>
            <a:endParaRPr lang="ja-JP" altLang="en-US" sz="4400" dirty="0">
              <a:solidFill>
                <a:srgbClr val="002060"/>
              </a:solidFill>
              <a:latin typeface="UD デジタル 教科書体 N-B" panose="02020700000000000000" pitchFamily="17" charset="-128"/>
              <a:ea typeface="UD デジタル 教科書体 N-B" panose="02020700000000000000" pitchFamily="17" charset="-128"/>
            </a:endParaRPr>
          </a:p>
        </p:txBody>
      </p:sp>
      <p:sp>
        <p:nvSpPr>
          <p:cNvPr id="11" name="テキスト ボックス 10"/>
          <p:cNvSpPr txBox="1"/>
          <p:nvPr/>
        </p:nvSpPr>
        <p:spPr>
          <a:xfrm>
            <a:off x="4211960" y="6485220"/>
            <a:ext cx="4824661" cy="369332"/>
          </a:xfrm>
          <a:prstGeom prst="rect">
            <a:avLst/>
          </a:prstGeom>
          <a:noFill/>
        </p:spPr>
        <p:txBody>
          <a:bodyPr wrap="square" rtlCol="0">
            <a:spAutoFit/>
          </a:bodyPr>
          <a:lstStyle/>
          <a:p>
            <a:r>
              <a:rPr kumimoji="1" lang="ja-JP" altLang="en-US" dirty="0" smtClean="0"/>
              <a:t>「教師にできる自殺予防」髙橋聡美著　より</a:t>
            </a:r>
            <a:endParaRPr kumimoji="1" lang="en-US" altLang="ja-JP" dirty="0"/>
          </a:p>
        </p:txBody>
      </p:sp>
      <p:sp>
        <p:nvSpPr>
          <p:cNvPr id="12" name="コンテンツ プレースホルダー 3"/>
          <p:cNvSpPr txBox="1">
            <a:spLocks/>
          </p:cNvSpPr>
          <p:nvPr/>
        </p:nvSpPr>
        <p:spPr>
          <a:xfrm>
            <a:off x="483941" y="136668"/>
            <a:ext cx="8229600" cy="624585"/>
          </a:xfrm>
          <a:prstGeom prst="rect">
            <a:avLst/>
          </a:prstGeom>
          <a:solidFill>
            <a:srgbClr val="002060"/>
          </a:solidFill>
          <a:ln w="9525" cap="flat" cmpd="sng" algn="ctr">
            <a:noFill/>
            <a:prstDash val="solid"/>
          </a:ln>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9pPr>
          </a:lstStyle>
          <a:p>
            <a:pPr marL="0" indent="0" algn="ctr">
              <a:spcBef>
                <a:spcPts val="0"/>
              </a:spcBef>
              <a:buNone/>
              <a:defRPr/>
            </a:pPr>
            <a:r>
              <a:rPr lang="ja-JP" altLang="en-US" dirty="0">
                <a:solidFill>
                  <a:schemeClr val="bg1"/>
                </a:solidFill>
                <a:latin typeface="UD デジタル 教科書体 N-B" panose="02020700000000000000" pitchFamily="17" charset="-128"/>
                <a:ea typeface="UD デジタル 教科書体 N-B" panose="02020700000000000000" pitchFamily="17" charset="-128"/>
              </a:rPr>
              <a:t>具体的</a:t>
            </a:r>
            <a:r>
              <a:rPr lang="ja-JP" altLang="en-US" dirty="0" smtClean="0">
                <a:solidFill>
                  <a:schemeClr val="bg1"/>
                </a:solidFill>
                <a:latin typeface="UD デジタル 教科書体 N-B" panose="02020700000000000000" pitchFamily="17" charset="-128"/>
                <a:ea typeface="UD デジタル 教科書体 N-B" panose="02020700000000000000" pitchFamily="17" charset="-128"/>
              </a:rPr>
              <a:t>な対応</a:t>
            </a:r>
            <a:endParaRPr lang="en-US" altLang="ja-JP" dirty="0">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3328932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inVertic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66595" y="1124744"/>
            <a:ext cx="8280919" cy="5472608"/>
          </a:xfrm>
          <a:ln w="57150">
            <a:solidFill>
              <a:srgbClr val="00B050"/>
            </a:solidFill>
          </a:ln>
        </p:spPr>
        <p:txBody>
          <a:bodyPr>
            <a:noAutofit/>
          </a:bodyPr>
          <a:lstStyle/>
          <a:p>
            <a:pPr algn="l">
              <a:lnSpc>
                <a:spcPct val="150000"/>
              </a:lnSpc>
            </a:pPr>
            <a:r>
              <a:rPr lang="en-US" altLang="ja-JP" sz="4000" dirty="0" smtClean="0">
                <a:latin typeface="UD デジタル 教科書体 NK-R" panose="02020400000000000000" pitchFamily="18" charset="-128"/>
                <a:ea typeface="UD デジタル 教科書体 NK-R" panose="02020400000000000000" pitchFamily="18" charset="-128"/>
              </a:rPr>
              <a:t>【</a:t>
            </a:r>
            <a:r>
              <a:rPr lang="ja-JP" altLang="en-US" sz="4000" dirty="0" smtClean="0">
                <a:latin typeface="UD デジタル 教科書体 NK-R" panose="02020400000000000000" pitchFamily="18" charset="-128"/>
                <a:ea typeface="UD デジタル 教科書体 NK-R" panose="02020400000000000000" pitchFamily="18" charset="-128"/>
              </a:rPr>
              <a:t>ハード面</a:t>
            </a:r>
            <a:r>
              <a:rPr lang="en-US" altLang="ja-JP" sz="4000" dirty="0" smtClean="0">
                <a:latin typeface="UD デジタル 教科書体 NK-R" panose="02020400000000000000" pitchFamily="18" charset="-128"/>
                <a:ea typeface="UD デジタル 教科書体 NK-R" panose="02020400000000000000" pitchFamily="18" charset="-128"/>
              </a:rPr>
              <a:t>】</a:t>
            </a:r>
            <a:br>
              <a:rPr lang="en-US" altLang="ja-JP" sz="4000" dirty="0" smtClean="0">
                <a:latin typeface="UD デジタル 教科書体 NK-R" panose="02020400000000000000" pitchFamily="18" charset="-128"/>
                <a:ea typeface="UD デジタル 教科書体 NK-R" panose="02020400000000000000" pitchFamily="18" charset="-128"/>
              </a:rPr>
            </a:br>
            <a:r>
              <a:rPr lang="ja-JP" altLang="en-US" sz="4000" dirty="0" smtClean="0">
                <a:latin typeface="UD デジタル 教科書体 NK-R" panose="02020400000000000000" pitchFamily="18" charset="-128"/>
                <a:ea typeface="UD デジタル 教科書体 NK-R" panose="02020400000000000000" pitchFamily="18" charset="-128"/>
              </a:rPr>
              <a:t>転落防止</a:t>
            </a:r>
            <a:r>
              <a:rPr lang="ja-JP" altLang="en-US" sz="4000" dirty="0">
                <a:latin typeface="UD デジタル 教科書体 NK-R" panose="02020400000000000000" pitchFamily="18" charset="-128"/>
                <a:ea typeface="UD デジタル 教科書体 NK-R" panose="02020400000000000000" pitchFamily="18" charset="-128"/>
              </a:rPr>
              <a:t>（階段、</a:t>
            </a:r>
            <a:r>
              <a:rPr lang="ja-JP" altLang="en-US" sz="4000" dirty="0" smtClean="0">
                <a:latin typeface="UD デジタル 教科書体 NK-R" panose="02020400000000000000" pitchFamily="18" charset="-128"/>
                <a:ea typeface="UD デジタル 教科書体 NK-R" panose="02020400000000000000" pitchFamily="18" charset="-128"/>
              </a:rPr>
              <a:t>屋上、踊り場など）、</a:t>
            </a:r>
            <a:r>
              <a:rPr lang="en-US" altLang="ja-JP" sz="4000" dirty="0">
                <a:latin typeface="UD デジタル 教科書体 NK-R" panose="02020400000000000000" pitchFamily="18" charset="-128"/>
                <a:ea typeface="UD デジタル 教科書体 NK-R" panose="02020400000000000000" pitchFamily="18" charset="-128"/>
              </a:rPr>
              <a:t/>
            </a:r>
            <a:br>
              <a:rPr lang="en-US" altLang="ja-JP" sz="4000" dirty="0">
                <a:latin typeface="UD デジタル 教科書体 NK-R" panose="02020400000000000000" pitchFamily="18" charset="-128"/>
                <a:ea typeface="UD デジタル 教科書体 NK-R" panose="02020400000000000000" pitchFamily="18" charset="-128"/>
              </a:rPr>
            </a:br>
            <a:r>
              <a:rPr lang="ja-JP" altLang="en-US" sz="4000" dirty="0" smtClean="0">
                <a:latin typeface="UD デジタル 教科書体 NK-R" panose="02020400000000000000" pitchFamily="18" charset="-128"/>
                <a:ea typeface="UD デジタル 教科書体 NK-R" panose="02020400000000000000" pitchFamily="18" charset="-128"/>
              </a:rPr>
              <a:t>相談室設置　相談先の掲示　等　　　</a:t>
            </a:r>
            <a:r>
              <a:rPr lang="en-US" altLang="ja-JP" sz="4000" dirty="0" smtClean="0">
                <a:latin typeface="UD デジタル 教科書体 NK-R" panose="02020400000000000000" pitchFamily="18" charset="-128"/>
                <a:ea typeface="UD デジタル 教科書体 NK-R" panose="02020400000000000000" pitchFamily="18" charset="-128"/>
              </a:rPr>
              <a:t/>
            </a:r>
            <a:br>
              <a:rPr lang="en-US" altLang="ja-JP" sz="4000" dirty="0" smtClean="0">
                <a:latin typeface="UD デジタル 教科書体 NK-R" panose="02020400000000000000" pitchFamily="18" charset="-128"/>
                <a:ea typeface="UD デジタル 教科書体 NK-R" panose="02020400000000000000" pitchFamily="18" charset="-128"/>
              </a:rPr>
            </a:br>
            <a:r>
              <a:rPr lang="en-US" altLang="ja-JP" sz="4000" dirty="0" smtClean="0">
                <a:latin typeface="UD デジタル 教科書体 NK-R" panose="02020400000000000000" pitchFamily="18" charset="-128"/>
                <a:ea typeface="UD デジタル 教科書体 NK-R" panose="02020400000000000000" pitchFamily="18" charset="-128"/>
              </a:rPr>
              <a:t>【</a:t>
            </a:r>
            <a:r>
              <a:rPr lang="ja-JP" altLang="en-US" sz="4000" dirty="0" smtClean="0">
                <a:latin typeface="UD デジタル 教科書体 NK-R" panose="02020400000000000000" pitchFamily="18" charset="-128"/>
                <a:ea typeface="UD デジタル 教科書体 NK-R" panose="02020400000000000000" pitchFamily="18" charset="-128"/>
              </a:rPr>
              <a:t>ソフト面</a:t>
            </a:r>
            <a:r>
              <a:rPr lang="en-US" altLang="ja-JP" sz="4000" dirty="0" smtClean="0">
                <a:latin typeface="UD デジタル 教科書体 NK-R" panose="02020400000000000000" pitchFamily="18" charset="-128"/>
                <a:ea typeface="UD デジタル 教科書体 NK-R" panose="02020400000000000000" pitchFamily="18" charset="-128"/>
              </a:rPr>
              <a:t>】</a:t>
            </a:r>
            <a:r>
              <a:rPr lang="ja-JP" altLang="en-US" sz="4000" dirty="0" smtClean="0">
                <a:latin typeface="UD デジタル 教科書体 NK-R" panose="02020400000000000000" pitchFamily="18" charset="-128"/>
                <a:ea typeface="UD デジタル 教科書体 NK-R" panose="02020400000000000000" pitchFamily="18" charset="-128"/>
              </a:rPr>
              <a:t>　</a:t>
            </a:r>
            <a:r>
              <a:rPr lang="en-US" altLang="ja-JP" sz="4000" dirty="0" smtClean="0">
                <a:latin typeface="UD デジタル 教科書体 NK-R" panose="02020400000000000000" pitchFamily="18" charset="-128"/>
                <a:ea typeface="UD デジタル 教科書体 NK-R" panose="02020400000000000000" pitchFamily="18" charset="-128"/>
              </a:rPr>
              <a:t/>
            </a:r>
            <a:br>
              <a:rPr lang="en-US" altLang="ja-JP" sz="4000" dirty="0" smtClean="0">
                <a:latin typeface="UD デジタル 教科書体 NK-R" panose="02020400000000000000" pitchFamily="18" charset="-128"/>
                <a:ea typeface="UD デジタル 教科書体 NK-R" panose="02020400000000000000" pitchFamily="18" charset="-128"/>
              </a:rPr>
            </a:br>
            <a:r>
              <a:rPr lang="ja-JP" altLang="en-US" sz="4000" dirty="0" smtClean="0">
                <a:latin typeface="UD デジタル 教科書体 NK-R" panose="02020400000000000000" pitchFamily="18" charset="-128"/>
                <a:ea typeface="UD デジタル 教科書体 NK-R" panose="02020400000000000000" pitchFamily="18" charset="-128"/>
              </a:rPr>
              <a:t>生徒</a:t>
            </a:r>
            <a:r>
              <a:rPr lang="ja-JP" altLang="en-US" sz="4000" dirty="0">
                <a:latin typeface="UD デジタル 教科書体 NK-R" panose="02020400000000000000" pitchFamily="18" charset="-128"/>
                <a:ea typeface="UD デジタル 教科書体 NK-R" panose="02020400000000000000" pitchFamily="18" charset="-128"/>
              </a:rPr>
              <a:t>が相談しやすい</a:t>
            </a:r>
            <a:r>
              <a:rPr lang="ja-JP" altLang="en-US" sz="4000" dirty="0" smtClean="0">
                <a:latin typeface="UD デジタル 教科書体 NK-R" panose="02020400000000000000" pitchFamily="18" charset="-128"/>
                <a:ea typeface="UD デジタル 教科書体 NK-R" panose="02020400000000000000" pitchFamily="18" charset="-128"/>
              </a:rPr>
              <a:t>環境づくり、</a:t>
            </a:r>
            <a:r>
              <a:rPr lang="en-US" altLang="ja-JP" sz="4000" dirty="0" smtClean="0">
                <a:latin typeface="UD デジタル 教科書体 NK-R" panose="02020400000000000000" pitchFamily="18" charset="-128"/>
                <a:ea typeface="UD デジタル 教科書体 NK-R" panose="02020400000000000000" pitchFamily="18" charset="-128"/>
              </a:rPr>
              <a:t/>
            </a:r>
            <a:br>
              <a:rPr lang="en-US" altLang="ja-JP" sz="4000" dirty="0" smtClean="0">
                <a:latin typeface="UD デジタル 教科書体 NK-R" panose="02020400000000000000" pitchFamily="18" charset="-128"/>
                <a:ea typeface="UD デジタル 教科書体 NK-R" panose="02020400000000000000" pitchFamily="18" charset="-128"/>
              </a:rPr>
            </a:br>
            <a:r>
              <a:rPr lang="ja-JP" altLang="en-US" sz="4000" dirty="0" smtClean="0">
                <a:latin typeface="UD デジタル 教科書体 NK-R" panose="02020400000000000000" pitchFamily="18" charset="-128"/>
                <a:ea typeface="UD デジタル 教科書体 NK-R" panose="02020400000000000000" pitchFamily="18" charset="-128"/>
              </a:rPr>
              <a:t>いじめ防止の学級づくり　等</a:t>
            </a:r>
            <a:endParaRPr lang="ja-JP" altLang="en-US" sz="4000" dirty="0">
              <a:latin typeface="UD デジタル 教科書体 NK-R" panose="02020400000000000000" pitchFamily="18" charset="-128"/>
              <a:ea typeface="UD デジタル 教科書体 NK-R" panose="02020400000000000000" pitchFamily="18" charset="-128"/>
            </a:endParaRPr>
          </a:p>
        </p:txBody>
      </p:sp>
      <p:sp>
        <p:nvSpPr>
          <p:cNvPr id="9" name="テキスト ボックス 8"/>
          <p:cNvSpPr txBox="1"/>
          <p:nvPr/>
        </p:nvSpPr>
        <p:spPr>
          <a:xfrm>
            <a:off x="366595" y="262389"/>
            <a:ext cx="3485325" cy="646331"/>
          </a:xfrm>
          <a:prstGeom prst="rect">
            <a:avLst/>
          </a:prstGeom>
          <a:noFill/>
          <a:ln w="57150">
            <a:solidFill>
              <a:srgbClr val="002060"/>
            </a:solidFill>
          </a:ln>
        </p:spPr>
        <p:txBody>
          <a:bodyPr wrap="square" rtlCol="0">
            <a:spAutoFit/>
          </a:bodyPr>
          <a:lstStyle/>
          <a:p>
            <a:r>
              <a:rPr lang="ja-JP" altLang="en-US" sz="3600" dirty="0" smtClean="0">
                <a:solidFill>
                  <a:srgbClr val="002060"/>
                </a:solidFill>
                <a:latin typeface="UD デジタル 教科書体 N-B" panose="02020700000000000000" pitchFamily="17" charset="-128"/>
                <a:ea typeface="UD デジタル 教科書体 N-B" panose="02020700000000000000" pitchFamily="17" charset="-128"/>
              </a:rPr>
              <a:t>①　環境整備</a:t>
            </a:r>
            <a:endParaRPr lang="en-US" altLang="ja-JP" sz="3600" dirty="0">
              <a:solidFill>
                <a:srgbClr val="002060"/>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1469807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1333505" y="1028920"/>
            <a:ext cx="4320480" cy="423299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pic>
        <p:nvPicPr>
          <p:cNvPr id="6" name="図 5"/>
          <p:cNvPicPr>
            <a:picLocks noChangeAspect="1"/>
          </p:cNvPicPr>
          <p:nvPr/>
        </p:nvPicPr>
        <p:blipFill>
          <a:blip r:embed="rId3"/>
          <a:stretch>
            <a:fillRect/>
          </a:stretch>
        </p:blipFill>
        <p:spPr>
          <a:xfrm>
            <a:off x="6087619" y="3804295"/>
            <a:ext cx="2365652" cy="2789351"/>
          </a:xfrm>
          <a:prstGeom prst="rect">
            <a:avLst/>
          </a:prstGeom>
          <a:effectLst>
            <a:softEdge rad="63500"/>
          </a:effectLst>
        </p:spPr>
      </p:pic>
      <p:grpSp>
        <p:nvGrpSpPr>
          <p:cNvPr id="2" name="グループ化 1"/>
          <p:cNvGrpSpPr/>
          <p:nvPr/>
        </p:nvGrpSpPr>
        <p:grpSpPr>
          <a:xfrm>
            <a:off x="1720505" y="1120736"/>
            <a:ext cx="3546477" cy="1441240"/>
            <a:chOff x="1720505" y="1120736"/>
            <a:chExt cx="3546477" cy="1441240"/>
          </a:xfrm>
        </p:grpSpPr>
        <p:sp>
          <p:nvSpPr>
            <p:cNvPr id="19" name="テキスト ボックス 18"/>
            <p:cNvSpPr txBox="1"/>
            <p:nvPr/>
          </p:nvSpPr>
          <p:spPr>
            <a:xfrm>
              <a:off x="1720505" y="1120736"/>
              <a:ext cx="3546477" cy="830997"/>
            </a:xfrm>
            <a:prstGeom prst="rect">
              <a:avLst/>
            </a:prstGeom>
            <a:noFill/>
            <a:ln w="57150">
              <a:solidFill>
                <a:srgbClr val="002060"/>
              </a:solidFill>
            </a:ln>
          </p:spPr>
          <p:txBody>
            <a:bodyPr wrap="square" rtlCol="0">
              <a:spAutoFit/>
            </a:bodyPr>
            <a:lstStyle/>
            <a:p>
              <a:pPr algn="ctr"/>
              <a:r>
                <a:rPr lang="ja-JP" altLang="en-US" sz="4800" dirty="0" smtClean="0">
                  <a:solidFill>
                    <a:srgbClr val="002060"/>
                  </a:solidFill>
                  <a:latin typeface="UD デジタル 教科書体 N-B" panose="02020700000000000000" pitchFamily="17" charset="-128"/>
                  <a:ea typeface="UD デジタル 教科書体 N-B" panose="02020700000000000000" pitchFamily="17" charset="-128"/>
                </a:rPr>
                <a:t>生きづらさ</a:t>
              </a:r>
              <a:endParaRPr lang="ja-JP" altLang="en-US" sz="4800" dirty="0">
                <a:solidFill>
                  <a:srgbClr val="002060"/>
                </a:solidFill>
                <a:latin typeface="UD デジタル 教科書体 N-B" panose="02020700000000000000" pitchFamily="17" charset="-128"/>
                <a:ea typeface="UD デジタル 教科書体 N-B" panose="02020700000000000000" pitchFamily="17" charset="-128"/>
              </a:endParaRPr>
            </a:p>
          </p:txBody>
        </p:sp>
        <p:sp>
          <p:nvSpPr>
            <p:cNvPr id="22" name="右矢印 21"/>
            <p:cNvSpPr/>
            <p:nvPr/>
          </p:nvSpPr>
          <p:spPr>
            <a:xfrm rot="5400000">
              <a:off x="3204711" y="2063411"/>
              <a:ext cx="545522" cy="451607"/>
            </a:xfrm>
            <a:prstGeom prst="rightArrow">
              <a:avLst/>
            </a:prstGeom>
            <a:solidFill>
              <a:srgbClr val="FF00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grpSp>
      <p:grpSp>
        <p:nvGrpSpPr>
          <p:cNvPr id="3" name="グループ化 2"/>
          <p:cNvGrpSpPr/>
          <p:nvPr/>
        </p:nvGrpSpPr>
        <p:grpSpPr>
          <a:xfrm>
            <a:off x="2103674" y="2553411"/>
            <a:ext cx="2741731" cy="1466884"/>
            <a:chOff x="2103674" y="2553411"/>
            <a:chExt cx="2741731" cy="1466884"/>
          </a:xfrm>
        </p:grpSpPr>
        <p:sp>
          <p:nvSpPr>
            <p:cNvPr id="20" name="テキスト ボックス 19"/>
            <p:cNvSpPr txBox="1"/>
            <p:nvPr/>
          </p:nvSpPr>
          <p:spPr>
            <a:xfrm>
              <a:off x="2103674" y="2553411"/>
              <a:ext cx="2741731" cy="830997"/>
            </a:xfrm>
            <a:prstGeom prst="rect">
              <a:avLst/>
            </a:prstGeom>
            <a:noFill/>
            <a:ln w="57150">
              <a:solidFill>
                <a:srgbClr val="002060"/>
              </a:solidFill>
            </a:ln>
          </p:spPr>
          <p:txBody>
            <a:bodyPr wrap="square" rtlCol="0">
              <a:spAutoFit/>
            </a:bodyPr>
            <a:lstStyle/>
            <a:p>
              <a:pPr algn="ctr"/>
              <a:r>
                <a:rPr lang="ja-JP" altLang="en-US" sz="4800" dirty="0" smtClean="0">
                  <a:solidFill>
                    <a:srgbClr val="002060"/>
                  </a:solidFill>
                  <a:latin typeface="UD デジタル 教科書体 N-B" panose="02020700000000000000" pitchFamily="17" charset="-128"/>
                  <a:ea typeface="UD デジタル 教科書体 N-B" panose="02020700000000000000" pitchFamily="17" charset="-128"/>
                </a:rPr>
                <a:t>ストレス</a:t>
              </a:r>
              <a:endParaRPr lang="en-US" altLang="ja-JP" sz="4800" dirty="0">
                <a:solidFill>
                  <a:srgbClr val="002060"/>
                </a:solidFill>
                <a:latin typeface="UD デジタル 教科書体 N-B" panose="02020700000000000000" pitchFamily="17" charset="-128"/>
                <a:ea typeface="UD デジタル 教科書体 N-B" panose="02020700000000000000" pitchFamily="17" charset="-128"/>
              </a:endParaRPr>
            </a:p>
          </p:txBody>
        </p:sp>
        <p:sp>
          <p:nvSpPr>
            <p:cNvPr id="23" name="右矢印 22"/>
            <p:cNvSpPr/>
            <p:nvPr/>
          </p:nvSpPr>
          <p:spPr>
            <a:xfrm rot="5400000">
              <a:off x="3204711" y="3521730"/>
              <a:ext cx="545522" cy="451607"/>
            </a:xfrm>
            <a:prstGeom prst="rightArrow">
              <a:avLst/>
            </a:prstGeom>
            <a:solidFill>
              <a:srgbClr val="FF00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grpSp>
      <p:sp>
        <p:nvSpPr>
          <p:cNvPr id="21" name="星 12 20"/>
          <p:cNvSpPr/>
          <p:nvPr/>
        </p:nvSpPr>
        <p:spPr>
          <a:xfrm>
            <a:off x="2263989" y="5507404"/>
            <a:ext cx="2459511" cy="1086242"/>
          </a:xfrm>
          <a:prstGeom prst="star12">
            <a:avLst>
              <a:gd name="adj" fmla="val 43024"/>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ja-JP" altLang="en-US" sz="4800" b="1" dirty="0">
                <a:latin typeface="UD デジタル 教科書体 N-B" panose="02020700000000000000" pitchFamily="17" charset="-128"/>
                <a:ea typeface="UD デジタル 教科書体 N-B" panose="02020700000000000000" pitchFamily="17" charset="-128"/>
              </a:rPr>
              <a:t>自殺</a:t>
            </a:r>
            <a:endParaRPr lang="en-US" altLang="ja-JP" sz="4800" b="1" dirty="0">
              <a:latin typeface="UD デジタル 教科書体 N-B" panose="02020700000000000000" pitchFamily="17" charset="-128"/>
              <a:ea typeface="UD デジタル 教科書体 N-B" panose="02020700000000000000" pitchFamily="17" charset="-128"/>
            </a:endParaRPr>
          </a:p>
        </p:txBody>
      </p:sp>
      <p:grpSp>
        <p:nvGrpSpPr>
          <p:cNvPr id="4" name="グループ化 3"/>
          <p:cNvGrpSpPr/>
          <p:nvPr/>
        </p:nvGrpSpPr>
        <p:grpSpPr>
          <a:xfrm>
            <a:off x="2389838" y="4061476"/>
            <a:ext cx="2169401" cy="1443279"/>
            <a:chOff x="2389838" y="4061476"/>
            <a:chExt cx="2169401" cy="1443279"/>
          </a:xfrm>
        </p:grpSpPr>
        <p:sp>
          <p:nvSpPr>
            <p:cNvPr id="25" name="テキスト ボックス 24"/>
            <p:cNvSpPr txBox="1"/>
            <p:nvPr/>
          </p:nvSpPr>
          <p:spPr>
            <a:xfrm>
              <a:off x="2389838" y="4061476"/>
              <a:ext cx="2169401" cy="830997"/>
            </a:xfrm>
            <a:prstGeom prst="rect">
              <a:avLst/>
            </a:prstGeom>
            <a:noFill/>
            <a:ln w="57150">
              <a:solidFill>
                <a:srgbClr val="002060"/>
              </a:solidFill>
            </a:ln>
          </p:spPr>
          <p:txBody>
            <a:bodyPr wrap="square" rtlCol="0">
              <a:spAutoFit/>
            </a:bodyPr>
            <a:lstStyle/>
            <a:p>
              <a:pPr algn="ctr"/>
              <a:r>
                <a:rPr lang="ja-JP" altLang="en-US" sz="4800" dirty="0" smtClean="0">
                  <a:solidFill>
                    <a:srgbClr val="002060"/>
                  </a:solidFill>
                  <a:latin typeface="UD デジタル 教科書体 N-B" panose="02020700000000000000" pitchFamily="17" charset="-128"/>
                  <a:ea typeface="UD デジタル 教科書体 N-B" panose="02020700000000000000" pitchFamily="17" charset="-128"/>
                </a:rPr>
                <a:t>心</a:t>
              </a:r>
              <a:r>
                <a:rPr lang="ja-JP" altLang="en-US" sz="4800" dirty="0">
                  <a:solidFill>
                    <a:srgbClr val="002060"/>
                  </a:solidFill>
                  <a:latin typeface="UD デジタル 教科書体 N-B" panose="02020700000000000000" pitchFamily="17" charset="-128"/>
                  <a:ea typeface="UD デジタル 教科書体 N-B" panose="02020700000000000000" pitchFamily="17" charset="-128"/>
                </a:rPr>
                <a:t>の病</a:t>
              </a:r>
            </a:p>
          </p:txBody>
        </p:sp>
        <p:sp>
          <p:nvSpPr>
            <p:cNvPr id="26" name="右矢印 25"/>
            <p:cNvSpPr/>
            <p:nvPr/>
          </p:nvSpPr>
          <p:spPr>
            <a:xfrm rot="5400000">
              <a:off x="3204711" y="5006190"/>
              <a:ext cx="545522" cy="451607"/>
            </a:xfrm>
            <a:prstGeom prst="rightArrow">
              <a:avLst/>
            </a:prstGeom>
            <a:solidFill>
              <a:srgbClr val="FF00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grpSp>
      <p:sp>
        <p:nvSpPr>
          <p:cNvPr id="27" name="角丸四角形吹き出し 26"/>
          <p:cNvSpPr/>
          <p:nvPr/>
        </p:nvSpPr>
        <p:spPr>
          <a:xfrm>
            <a:off x="5684814" y="561932"/>
            <a:ext cx="3298112" cy="2430050"/>
          </a:xfrm>
          <a:prstGeom prst="wedgeRoundRectCallout">
            <a:avLst>
              <a:gd name="adj1" fmla="val -68939"/>
              <a:gd name="adj2" fmla="val -7141"/>
              <a:gd name="adj3" fmla="val 16667"/>
            </a:avLst>
          </a:prstGeom>
          <a:solidFill>
            <a:schemeClr val="accent6">
              <a:lumMod val="40000"/>
              <a:lumOff val="60000"/>
            </a:schemeClr>
          </a:solidFill>
          <a:ln w="381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2800" dirty="0" smtClean="0">
                <a:solidFill>
                  <a:schemeClr val="tx1"/>
                </a:solidFill>
              </a:rPr>
              <a:t>ここに向き合い、軽減することができるか。</a:t>
            </a:r>
            <a:endParaRPr kumimoji="1" lang="en-US" altLang="ja-JP" sz="2800" dirty="0" smtClean="0">
              <a:solidFill>
                <a:schemeClr val="tx1"/>
              </a:solidFill>
            </a:endParaRPr>
          </a:p>
          <a:p>
            <a:endParaRPr kumimoji="1" lang="en-US" altLang="ja-JP" sz="2800" dirty="0" smtClean="0">
              <a:solidFill>
                <a:schemeClr val="tx1"/>
              </a:solidFill>
            </a:endParaRPr>
          </a:p>
          <a:p>
            <a:r>
              <a:rPr kumimoji="1" lang="ja-JP" altLang="en-US" sz="2800" dirty="0" smtClean="0">
                <a:solidFill>
                  <a:schemeClr val="tx1"/>
                </a:solidFill>
              </a:rPr>
              <a:t>→</a:t>
            </a:r>
            <a:r>
              <a:rPr kumimoji="1" lang="en-US" altLang="ja-JP" sz="3200" dirty="0" smtClean="0">
                <a:solidFill>
                  <a:schemeClr val="tx1"/>
                </a:solidFill>
              </a:rPr>
              <a:t>『</a:t>
            </a:r>
            <a:r>
              <a:rPr kumimoji="1" lang="ja-JP" altLang="en-US" sz="3200" dirty="0" smtClean="0">
                <a:solidFill>
                  <a:schemeClr val="tx1"/>
                </a:solidFill>
              </a:rPr>
              <a:t>受容傾聴</a:t>
            </a:r>
            <a:r>
              <a:rPr kumimoji="1" lang="en-US" altLang="ja-JP" sz="3200" dirty="0" smtClean="0">
                <a:solidFill>
                  <a:schemeClr val="tx1"/>
                </a:solidFill>
              </a:rPr>
              <a:t>』</a:t>
            </a:r>
          </a:p>
        </p:txBody>
      </p:sp>
      <p:sp>
        <p:nvSpPr>
          <p:cNvPr id="13" name="テキスト ボックス 12"/>
          <p:cNvSpPr txBox="1"/>
          <p:nvPr/>
        </p:nvSpPr>
        <p:spPr>
          <a:xfrm>
            <a:off x="296702" y="195892"/>
            <a:ext cx="4464496" cy="646331"/>
          </a:xfrm>
          <a:prstGeom prst="rect">
            <a:avLst/>
          </a:prstGeom>
          <a:noFill/>
          <a:ln w="57150">
            <a:solidFill>
              <a:srgbClr val="002060"/>
            </a:solidFill>
          </a:ln>
        </p:spPr>
        <p:txBody>
          <a:bodyPr wrap="square" rtlCol="0">
            <a:spAutoFit/>
          </a:bodyPr>
          <a:lstStyle/>
          <a:p>
            <a:r>
              <a:rPr lang="ja-JP" altLang="en-US" sz="3600" dirty="0" smtClean="0">
                <a:solidFill>
                  <a:srgbClr val="002060"/>
                </a:solidFill>
                <a:latin typeface="UD デジタル 教科書体 N-B" panose="02020700000000000000" pitchFamily="17" charset="-128"/>
                <a:ea typeface="UD デジタル 教科書体 N-B" panose="02020700000000000000" pitchFamily="17" charset="-128"/>
              </a:rPr>
              <a:t>②　受容傾聴の会話</a:t>
            </a:r>
            <a:endParaRPr lang="en-US" altLang="ja-JP" sz="3600" dirty="0">
              <a:solidFill>
                <a:srgbClr val="002060"/>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717064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barn(inVertical)">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407579" y="272344"/>
            <a:ext cx="4464496" cy="646331"/>
          </a:xfrm>
          <a:prstGeom prst="rect">
            <a:avLst/>
          </a:prstGeom>
          <a:noFill/>
          <a:ln w="57150">
            <a:solidFill>
              <a:srgbClr val="002060"/>
            </a:solidFill>
          </a:ln>
        </p:spPr>
        <p:txBody>
          <a:bodyPr wrap="square" rtlCol="0">
            <a:spAutoFit/>
          </a:bodyPr>
          <a:lstStyle/>
          <a:p>
            <a:r>
              <a:rPr lang="ja-JP" altLang="en-US" sz="3600" dirty="0" smtClean="0">
                <a:solidFill>
                  <a:srgbClr val="002060"/>
                </a:solidFill>
                <a:latin typeface="UD デジタル 教科書体 N-B" panose="02020700000000000000" pitchFamily="17" charset="-128"/>
                <a:ea typeface="UD デジタル 教科書体 N-B" panose="02020700000000000000" pitchFamily="17" charset="-128"/>
              </a:rPr>
              <a:t>②　受容傾聴の会話</a:t>
            </a:r>
            <a:endParaRPr lang="en-US" altLang="ja-JP" sz="3600" dirty="0">
              <a:solidFill>
                <a:srgbClr val="002060"/>
              </a:solidFill>
              <a:latin typeface="UD デジタル 教科書体 N-B" panose="02020700000000000000" pitchFamily="17" charset="-128"/>
              <a:ea typeface="UD デジタル 教科書体 N-B" panose="02020700000000000000" pitchFamily="17" charset="-128"/>
            </a:endParaRPr>
          </a:p>
        </p:txBody>
      </p:sp>
      <p:grpSp>
        <p:nvGrpSpPr>
          <p:cNvPr id="15" name="グループ化 14"/>
          <p:cNvGrpSpPr/>
          <p:nvPr/>
        </p:nvGrpSpPr>
        <p:grpSpPr>
          <a:xfrm>
            <a:off x="539551" y="1023236"/>
            <a:ext cx="7907435" cy="2981828"/>
            <a:chOff x="539551" y="1023236"/>
            <a:chExt cx="7907435" cy="2981828"/>
          </a:xfrm>
        </p:grpSpPr>
        <p:sp>
          <p:nvSpPr>
            <p:cNvPr id="11" name="タイトル 1"/>
            <p:cNvSpPr txBox="1">
              <a:spLocks/>
            </p:cNvSpPr>
            <p:nvPr/>
          </p:nvSpPr>
          <p:spPr>
            <a:xfrm>
              <a:off x="539551" y="1023236"/>
              <a:ext cx="7907435" cy="2981828"/>
            </a:xfrm>
            <a:prstGeom prst="rect">
              <a:avLst/>
            </a:prstGeom>
            <a:solidFill>
              <a:schemeClr val="tx2">
                <a:lumMod val="60000"/>
                <a:lumOff val="40000"/>
              </a:schemeClr>
            </a:solidFill>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endParaRPr lang="en-US" altLang="ja-JP" sz="3600" dirty="0" smtClean="0"/>
            </a:p>
            <a:p>
              <a:endParaRPr lang="en-US" altLang="ja-JP" sz="3600" dirty="0"/>
            </a:p>
            <a:p>
              <a:endParaRPr lang="en-US" altLang="ja-JP" dirty="0" smtClean="0"/>
            </a:p>
            <a:p>
              <a:pPr algn="l"/>
              <a:r>
                <a:rPr lang="ja-JP" altLang="en-US" sz="3600" dirty="0" smtClean="0">
                  <a:solidFill>
                    <a:schemeClr val="bg1"/>
                  </a:solidFill>
                </a:rPr>
                <a:t>　　　　　</a:t>
              </a:r>
              <a:r>
                <a:rPr lang="ja-JP" altLang="en-US" sz="3200" dirty="0" smtClean="0">
                  <a:solidFill>
                    <a:schemeClr val="bg1"/>
                  </a:solidFill>
                </a:rPr>
                <a:t>→ありのまま受け止め、</a:t>
              </a:r>
              <a:endParaRPr lang="en-US" altLang="ja-JP" sz="3200" dirty="0" smtClean="0">
                <a:solidFill>
                  <a:schemeClr val="bg1"/>
                </a:solidFill>
              </a:endParaRPr>
            </a:p>
            <a:p>
              <a:pPr algn="l"/>
              <a:r>
                <a:rPr lang="ja-JP" altLang="en-US" sz="3200" dirty="0" smtClean="0">
                  <a:solidFill>
                    <a:schemeClr val="bg1"/>
                  </a:solidFill>
                </a:rPr>
                <a:t>　　　　　　情景</a:t>
              </a:r>
              <a:r>
                <a:rPr lang="ja-JP" altLang="en-US" sz="3200" dirty="0">
                  <a:solidFill>
                    <a:schemeClr val="bg1"/>
                  </a:solidFill>
                </a:rPr>
                <a:t>を</a:t>
              </a:r>
              <a:r>
                <a:rPr lang="ja-JP" altLang="en-US" sz="3200" dirty="0" smtClean="0">
                  <a:solidFill>
                    <a:schemeClr val="bg1"/>
                  </a:solidFill>
                </a:rPr>
                <a:t>みさせて</a:t>
              </a:r>
              <a:r>
                <a:rPr lang="ja-JP" altLang="en-US" sz="3200" dirty="0">
                  <a:solidFill>
                    <a:schemeClr val="bg1"/>
                  </a:solidFill>
                </a:rPr>
                <a:t>もらう</a:t>
              </a:r>
              <a:endParaRPr lang="ja-JP" altLang="en-US" sz="3200" b="1" dirty="0">
                <a:solidFill>
                  <a:schemeClr val="bg1"/>
                </a:solidFill>
              </a:endParaRPr>
            </a:p>
          </p:txBody>
        </p:sp>
        <p:sp>
          <p:nvSpPr>
            <p:cNvPr id="7" name="コンテンツ プレースホルダー 2"/>
            <p:cNvSpPr txBox="1">
              <a:spLocks/>
            </p:cNvSpPr>
            <p:nvPr/>
          </p:nvSpPr>
          <p:spPr>
            <a:xfrm>
              <a:off x="2915816" y="1208823"/>
              <a:ext cx="5100525" cy="1523921"/>
            </a:xfrm>
            <a:prstGeom prst="rect">
              <a:avLst/>
            </a:prstGeom>
            <a:solidFill>
              <a:srgbClr val="FFFF00"/>
            </a:solidFill>
          </p:spPr>
          <p:txBody>
            <a:bodyPr>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r>
                <a:rPr lang="ja-JP" altLang="en-US" sz="4000" dirty="0" smtClean="0"/>
                <a:t>「</a:t>
              </a:r>
              <a:r>
                <a:rPr lang="ja-JP" altLang="en-US" sz="4000" u="dbl" dirty="0" smtClean="0"/>
                <a:t>オウム返しと</a:t>
              </a:r>
              <a:endParaRPr lang="en-US" altLang="ja-JP" sz="4000" u="dbl" dirty="0" smtClean="0"/>
            </a:p>
            <a:p>
              <a:pPr marL="0" indent="0">
                <a:buFont typeface="Arial" panose="020B0604020202020204" pitchFamily="34" charset="0"/>
                <a:buNone/>
              </a:pPr>
              <a:r>
                <a:rPr lang="ja-JP" altLang="en-US" sz="4000" u="dbl" dirty="0" smtClean="0"/>
                <a:t>詳しく聴く</a:t>
              </a:r>
              <a:r>
                <a:rPr lang="ja-JP" altLang="en-US" sz="4000" dirty="0" smtClean="0"/>
                <a:t>」スキル</a:t>
              </a:r>
              <a:endParaRPr lang="en-US" altLang="ja-JP" sz="4000" dirty="0" smtClean="0"/>
            </a:p>
          </p:txBody>
        </p:sp>
        <p:sp>
          <p:nvSpPr>
            <p:cNvPr id="3" name="ドーナツ 2"/>
            <p:cNvSpPr/>
            <p:nvPr/>
          </p:nvSpPr>
          <p:spPr>
            <a:xfrm>
              <a:off x="810589" y="1163456"/>
              <a:ext cx="1698210" cy="1614653"/>
            </a:xfrm>
            <a:prstGeom prst="donut">
              <a:avLst>
                <a:gd name="adj" fmla="val 1907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8" name="グループ化 7"/>
          <p:cNvGrpSpPr/>
          <p:nvPr/>
        </p:nvGrpSpPr>
        <p:grpSpPr>
          <a:xfrm>
            <a:off x="539550" y="4370524"/>
            <a:ext cx="7907435" cy="1814550"/>
            <a:chOff x="539550" y="4370524"/>
            <a:chExt cx="7907435" cy="1814550"/>
          </a:xfrm>
        </p:grpSpPr>
        <p:grpSp>
          <p:nvGrpSpPr>
            <p:cNvPr id="4" name="グループ化 3"/>
            <p:cNvGrpSpPr/>
            <p:nvPr/>
          </p:nvGrpSpPr>
          <p:grpSpPr>
            <a:xfrm>
              <a:off x="539550" y="4370524"/>
              <a:ext cx="7907435" cy="1814550"/>
              <a:chOff x="539550" y="4370524"/>
              <a:chExt cx="7907435" cy="1814550"/>
            </a:xfrm>
          </p:grpSpPr>
          <p:sp>
            <p:nvSpPr>
              <p:cNvPr id="13" name="タイトル 1"/>
              <p:cNvSpPr txBox="1">
                <a:spLocks/>
              </p:cNvSpPr>
              <p:nvPr/>
            </p:nvSpPr>
            <p:spPr>
              <a:xfrm>
                <a:off x="539550" y="4370524"/>
                <a:ext cx="7907435" cy="1814550"/>
              </a:xfrm>
              <a:prstGeom prst="rect">
                <a:avLst/>
              </a:prstGeom>
              <a:solidFill>
                <a:schemeClr val="accent6">
                  <a:lumMod val="60000"/>
                  <a:lumOff val="40000"/>
                </a:schemeClr>
              </a:solidFill>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nSpc>
                    <a:spcPct val="150000"/>
                  </a:lnSpc>
                </a:pPr>
                <a:r>
                  <a:rPr lang="ja-JP" altLang="en-US" sz="3600" dirty="0" smtClean="0">
                    <a:latin typeface="UD デジタル 教科書体 NK-R" panose="02020400000000000000" pitchFamily="18" charset="-128"/>
                    <a:ea typeface="UD デジタル 教科書体 NK-R" panose="02020400000000000000" pitchFamily="18" charset="-128"/>
                  </a:rPr>
                  <a:t>　ジャッジ</a:t>
                </a:r>
                <a:r>
                  <a:rPr lang="ja-JP" altLang="en-US" sz="3600" dirty="0">
                    <a:latin typeface="UD デジタル 教科書体 NK-R" panose="02020400000000000000" pitchFamily="18" charset="-128"/>
                    <a:ea typeface="UD デジタル 教科書体 NK-R" panose="02020400000000000000" pitchFamily="18" charset="-128"/>
                  </a:rPr>
                  <a:t>（決めつけ）</a:t>
                </a:r>
                <a:endParaRPr lang="en-US" altLang="ja-JP" sz="3600" dirty="0">
                  <a:latin typeface="UD デジタル 教科書体 NK-R" panose="02020400000000000000" pitchFamily="18" charset="-128"/>
                  <a:ea typeface="UD デジタル 教科書体 NK-R" panose="02020400000000000000" pitchFamily="18" charset="-128"/>
                </a:endParaRPr>
              </a:p>
              <a:p>
                <a:pPr>
                  <a:lnSpc>
                    <a:spcPct val="150000"/>
                  </a:lnSpc>
                </a:pPr>
                <a:r>
                  <a:rPr lang="ja-JP" altLang="en-US" sz="3600" dirty="0" smtClean="0">
                    <a:latin typeface="UD デジタル 教科書体 NK-R" panose="02020400000000000000" pitchFamily="18" charset="-128"/>
                    <a:ea typeface="UD デジタル 教科書体 NK-R" panose="02020400000000000000" pitchFamily="18" charset="-128"/>
                  </a:rPr>
                  <a:t>　　　　　　　　　アドバイス</a:t>
                </a:r>
                <a:r>
                  <a:rPr lang="ja-JP" altLang="en-US" sz="3600" dirty="0">
                    <a:latin typeface="UD デジタル 教科書体 NK-R" panose="02020400000000000000" pitchFamily="18" charset="-128"/>
                    <a:ea typeface="UD デジタル 教科書体 NK-R" panose="02020400000000000000" pitchFamily="18" charset="-128"/>
                  </a:rPr>
                  <a:t>（</a:t>
                </a:r>
                <a:r>
                  <a:rPr lang="ja-JP" altLang="en-US" sz="3600" dirty="0" smtClean="0">
                    <a:latin typeface="UD デジタル 教科書体 NK-R" panose="02020400000000000000" pitchFamily="18" charset="-128"/>
                    <a:ea typeface="UD デジタル 教科書体 NK-R" panose="02020400000000000000" pitchFamily="18" charset="-128"/>
                  </a:rPr>
                  <a:t>励まし・押しつけ）</a:t>
                </a:r>
                <a:endParaRPr lang="en-US" altLang="ja-JP" sz="3600" dirty="0">
                  <a:latin typeface="UD デジタル 教科書体 NK-R" panose="02020400000000000000" pitchFamily="18" charset="-128"/>
                  <a:ea typeface="UD デジタル 教科書体 NK-R" panose="02020400000000000000" pitchFamily="18" charset="-128"/>
                </a:endParaRPr>
              </a:p>
            </p:txBody>
          </p:sp>
          <p:sp>
            <p:nvSpPr>
              <p:cNvPr id="2" name="二等辺三角形 1"/>
              <p:cNvSpPr/>
              <p:nvPr/>
            </p:nvSpPr>
            <p:spPr>
              <a:xfrm>
                <a:off x="767619" y="4591013"/>
                <a:ext cx="1741180" cy="1373572"/>
              </a:xfrm>
              <a:prstGeom prst="triangl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 name="二等辺三角形 15"/>
            <p:cNvSpPr/>
            <p:nvPr/>
          </p:nvSpPr>
          <p:spPr>
            <a:xfrm>
              <a:off x="1187624" y="5013176"/>
              <a:ext cx="907354" cy="730238"/>
            </a:xfrm>
            <a:prstGeom prst="triangl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892147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83044" y="912256"/>
            <a:ext cx="2704780" cy="530915"/>
          </a:xfrm>
          <a:solidFill>
            <a:schemeClr val="accent6">
              <a:lumMod val="40000"/>
              <a:lumOff val="60000"/>
            </a:schemeClr>
          </a:solidFill>
          <a:ln w="57150">
            <a:solidFill>
              <a:srgbClr val="00B050"/>
            </a:solidFill>
          </a:ln>
        </p:spPr>
        <p:txBody>
          <a:bodyPr>
            <a:noAutofit/>
          </a:bodyPr>
          <a:lstStyle/>
          <a:p>
            <a:pPr algn="ctr">
              <a:lnSpc>
                <a:spcPct val="150000"/>
              </a:lnSpc>
            </a:pPr>
            <a:r>
              <a:rPr lang="en-US" altLang="ja-JP" sz="3000" dirty="0" smtClean="0">
                <a:latin typeface="UD デジタル 教科書体 NK-R" panose="02020400000000000000" pitchFamily="18" charset="-128"/>
                <a:ea typeface="UD デジタル 教科書体 NK-R" panose="02020400000000000000" pitchFamily="18" charset="-128"/>
              </a:rPr>
              <a:t>【</a:t>
            </a:r>
            <a:r>
              <a:rPr lang="ja-JP" altLang="en-US" sz="3000" dirty="0" smtClean="0">
                <a:latin typeface="UD デジタル 教科書体 NK-R" panose="02020400000000000000" pitchFamily="18" charset="-128"/>
                <a:ea typeface="UD デジタル 教科書体 NK-R" panose="02020400000000000000" pitchFamily="18" charset="-128"/>
              </a:rPr>
              <a:t>よくない例</a:t>
            </a:r>
            <a:r>
              <a:rPr lang="en-US" altLang="ja-JP" sz="3000" dirty="0">
                <a:latin typeface="UD デジタル 教科書体 NK-R" panose="02020400000000000000" pitchFamily="18" charset="-128"/>
                <a:ea typeface="UD デジタル 教科書体 NK-R" panose="02020400000000000000" pitchFamily="18" charset="-128"/>
              </a:rPr>
              <a:t>】</a:t>
            </a:r>
            <a:endParaRPr lang="ja-JP" altLang="en-US" sz="3000" dirty="0">
              <a:latin typeface="UD デジタル 教科書体 NK-R" panose="02020400000000000000" pitchFamily="18" charset="-128"/>
              <a:ea typeface="UD デジタル 教科書体 NK-R" panose="02020400000000000000" pitchFamily="18" charset="-128"/>
            </a:endParaRPr>
          </a:p>
        </p:txBody>
      </p:sp>
      <p:sp>
        <p:nvSpPr>
          <p:cNvPr id="6" name="タイトル 1"/>
          <p:cNvSpPr txBox="1">
            <a:spLocks/>
          </p:cNvSpPr>
          <p:nvPr/>
        </p:nvSpPr>
        <p:spPr>
          <a:xfrm>
            <a:off x="150420" y="1509253"/>
            <a:ext cx="8021980" cy="553141"/>
          </a:xfrm>
          <a:prstGeom prst="rect">
            <a:avLst/>
          </a:prstGeom>
          <a:solidFill>
            <a:schemeClr val="accent1">
              <a:lumMod val="20000"/>
              <a:lumOff val="80000"/>
            </a:schemeClr>
          </a:solidFill>
          <a:ln w="76200">
            <a:solidFill>
              <a:schemeClr val="bg1"/>
            </a:solidFill>
          </a:ln>
        </p:spPr>
        <p:txBody>
          <a:bodyPr vert="horz" lIns="68580" tIns="34290" rIns="68580" bIns="3429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50000"/>
              </a:lnSpc>
            </a:pPr>
            <a:r>
              <a:rPr lang="ja-JP" altLang="en-US" sz="3200" dirty="0" smtClean="0">
                <a:latin typeface="UD デジタル 教科書体 NK-R" panose="02020400000000000000" pitchFamily="18" charset="-128"/>
                <a:ea typeface="UD デジタル 教科書体 NK-R" panose="02020400000000000000" pitchFamily="18" charset="-128"/>
              </a:rPr>
              <a:t>◆</a:t>
            </a:r>
            <a:r>
              <a:rPr lang="ja-JP" altLang="en-US" sz="3200" dirty="0">
                <a:latin typeface="UD デジタル 教科書体 NK-R" panose="02020400000000000000" pitchFamily="18" charset="-128"/>
                <a:ea typeface="UD デジタル 教科書体 NK-R" panose="02020400000000000000" pitchFamily="18" charset="-128"/>
              </a:rPr>
              <a:t>　「先生、宿題</a:t>
            </a:r>
            <a:r>
              <a:rPr lang="ja-JP" altLang="en-US" sz="3200" dirty="0" smtClean="0">
                <a:latin typeface="UD デジタル 教科書体 NK-R" panose="02020400000000000000" pitchFamily="18" charset="-128"/>
                <a:ea typeface="UD デジタル 教科書体 NK-R" panose="02020400000000000000" pitchFamily="18" charset="-128"/>
              </a:rPr>
              <a:t>忘れました。」</a:t>
            </a:r>
            <a:r>
              <a:rPr lang="ja-JP" altLang="en-US" sz="3200" dirty="0">
                <a:latin typeface="UD デジタル 教科書体 NK-R" panose="02020400000000000000" pitchFamily="18" charset="-128"/>
                <a:ea typeface="UD デジタル 教科書体 NK-R" panose="02020400000000000000" pitchFamily="18" charset="-128"/>
              </a:rPr>
              <a:t>と言ってきた場合</a:t>
            </a:r>
            <a:endParaRPr lang="en-US" altLang="ja-JP" sz="3200" dirty="0">
              <a:latin typeface="UD デジタル 教科書体 NK-R" panose="02020400000000000000" pitchFamily="18" charset="-128"/>
              <a:ea typeface="UD デジタル 教科書体 NK-R" panose="02020400000000000000" pitchFamily="18" charset="-128"/>
            </a:endParaRPr>
          </a:p>
        </p:txBody>
      </p:sp>
      <p:sp>
        <p:nvSpPr>
          <p:cNvPr id="7" name="タイトル 1"/>
          <p:cNvSpPr txBox="1">
            <a:spLocks/>
          </p:cNvSpPr>
          <p:nvPr/>
        </p:nvSpPr>
        <p:spPr>
          <a:xfrm>
            <a:off x="207767" y="2178453"/>
            <a:ext cx="8739662" cy="4437491"/>
          </a:xfrm>
          <a:prstGeom prst="rect">
            <a:avLst/>
          </a:prstGeom>
          <a:ln w="76200">
            <a:solidFill>
              <a:srgbClr val="C00000"/>
            </a:solidFill>
          </a:ln>
        </p:spPr>
        <p:txBody>
          <a:bodyPr vert="horz" lIns="68580" tIns="34290" rIns="68580" bIns="3429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50000"/>
              </a:lnSpc>
            </a:pPr>
            <a:r>
              <a:rPr lang="ja-JP" altLang="en-US" sz="3300" dirty="0">
                <a:latin typeface="UD デジタル 教科書体 NK-R" panose="02020400000000000000" pitchFamily="18" charset="-128"/>
                <a:ea typeface="UD デジタル 教科書体 NK-R" panose="02020400000000000000" pitchFamily="18" charset="-128"/>
              </a:rPr>
              <a:t>●また、宿題やってないの！</a:t>
            </a:r>
            <a:endParaRPr lang="en-US" altLang="ja-JP" sz="3300" dirty="0">
              <a:latin typeface="UD デジタル 教科書体 NK-R" panose="02020400000000000000" pitchFamily="18" charset="-128"/>
              <a:ea typeface="UD デジタル 教科書体 NK-R" panose="02020400000000000000" pitchFamily="18" charset="-128"/>
            </a:endParaRPr>
          </a:p>
          <a:p>
            <a:pPr>
              <a:lnSpc>
                <a:spcPct val="150000"/>
              </a:lnSpc>
            </a:pPr>
            <a:r>
              <a:rPr lang="ja-JP" altLang="en-US" sz="3300" dirty="0" smtClean="0">
                <a:latin typeface="UD デジタル 教科書体 NK-R" panose="02020400000000000000" pitchFamily="18" charset="-128"/>
                <a:ea typeface="UD デジタル 教科書体 NK-R" panose="02020400000000000000" pitchFamily="18" charset="-128"/>
              </a:rPr>
              <a:t>●本当に、忘れ物多いよね。</a:t>
            </a:r>
            <a:endParaRPr lang="en-US" altLang="ja-JP" sz="3300" dirty="0">
              <a:latin typeface="UD デジタル 教科書体 NK-R" panose="02020400000000000000" pitchFamily="18" charset="-128"/>
              <a:ea typeface="UD デジタル 教科書体 NK-R" panose="02020400000000000000" pitchFamily="18" charset="-128"/>
            </a:endParaRPr>
          </a:p>
          <a:p>
            <a:pPr>
              <a:lnSpc>
                <a:spcPct val="150000"/>
              </a:lnSpc>
            </a:pPr>
            <a:endParaRPr lang="en-US" altLang="ja-JP" sz="3300" dirty="0" smtClean="0">
              <a:latin typeface="UD デジタル 教科書体 NK-R" panose="02020400000000000000" pitchFamily="18" charset="-128"/>
              <a:ea typeface="UD デジタル 教科書体 NK-R" panose="02020400000000000000" pitchFamily="18" charset="-128"/>
            </a:endParaRPr>
          </a:p>
          <a:p>
            <a:pPr>
              <a:lnSpc>
                <a:spcPct val="150000"/>
              </a:lnSpc>
            </a:pPr>
            <a:r>
              <a:rPr lang="ja-JP" altLang="en-US" sz="3300" dirty="0" smtClean="0">
                <a:latin typeface="UD デジタル 教科書体 NK-R" panose="02020400000000000000" pitchFamily="18" charset="-128"/>
                <a:ea typeface="UD デジタル 教科書体 NK-R" panose="02020400000000000000" pitchFamily="18" charset="-128"/>
              </a:rPr>
              <a:t>●</a:t>
            </a:r>
            <a:r>
              <a:rPr lang="ja-JP" altLang="en-US" sz="3300" dirty="0">
                <a:latin typeface="UD デジタル 教科書体 NK-R" panose="02020400000000000000" pitchFamily="18" charset="-128"/>
                <a:ea typeface="UD デジタル 教科書体 NK-R" panose="02020400000000000000" pitchFamily="18" charset="-128"/>
              </a:rPr>
              <a:t>ちゃんとやらないと、</a:t>
            </a:r>
            <a:r>
              <a:rPr lang="ja-JP" altLang="en-US" sz="3300" dirty="0" smtClean="0">
                <a:latin typeface="UD デジタル 教科書体 NK-R" panose="02020400000000000000" pitchFamily="18" charset="-128"/>
                <a:ea typeface="UD デジタル 教科書体 NK-R" panose="02020400000000000000" pitchFamily="18" charset="-128"/>
              </a:rPr>
              <a:t>就職（進学）できないよ！</a:t>
            </a:r>
            <a:endParaRPr lang="en-US" altLang="ja-JP" sz="3300" dirty="0">
              <a:latin typeface="UD デジタル 教科書体 NK-R" panose="02020400000000000000" pitchFamily="18" charset="-128"/>
              <a:ea typeface="UD デジタル 教科書体 NK-R" panose="02020400000000000000" pitchFamily="18" charset="-128"/>
            </a:endParaRPr>
          </a:p>
          <a:p>
            <a:pPr>
              <a:lnSpc>
                <a:spcPct val="150000"/>
              </a:lnSpc>
            </a:pPr>
            <a:r>
              <a:rPr lang="ja-JP" altLang="en-US" sz="3300" dirty="0" smtClean="0">
                <a:latin typeface="UD デジタル 教科書体 NK-R" panose="02020400000000000000" pitchFamily="18" charset="-128"/>
                <a:ea typeface="UD デジタル 教科書体 NK-R" panose="02020400000000000000" pitchFamily="18" charset="-128"/>
              </a:rPr>
              <a:t>●帰って一番にしたら早く済むよ。</a:t>
            </a:r>
            <a:endParaRPr lang="en-US" altLang="ja-JP" sz="3300" dirty="0">
              <a:latin typeface="UD デジタル 教科書体 NK-R" panose="02020400000000000000" pitchFamily="18" charset="-128"/>
              <a:ea typeface="UD デジタル 教科書体 NK-R" panose="02020400000000000000" pitchFamily="18" charset="-128"/>
            </a:endParaRPr>
          </a:p>
        </p:txBody>
      </p:sp>
      <p:sp>
        <p:nvSpPr>
          <p:cNvPr id="8" name="タイトル 1"/>
          <p:cNvSpPr txBox="1">
            <a:spLocks/>
          </p:cNvSpPr>
          <p:nvPr/>
        </p:nvSpPr>
        <p:spPr>
          <a:xfrm>
            <a:off x="5132104" y="2924944"/>
            <a:ext cx="2176200" cy="565080"/>
          </a:xfrm>
          <a:prstGeom prst="rect">
            <a:avLst/>
          </a:prstGeom>
          <a:solidFill>
            <a:schemeClr val="accent6">
              <a:lumMod val="60000"/>
              <a:lumOff val="40000"/>
            </a:schemeClr>
          </a:solidFill>
          <a:ln w="57150">
            <a:noFill/>
          </a:ln>
        </p:spPr>
        <p:txBody>
          <a:bodyPr vert="horz" lIns="68580" tIns="34290" rIns="68580" bIns="3429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lnSpc>
                <a:spcPct val="100000"/>
              </a:lnSpc>
            </a:pPr>
            <a:r>
              <a:rPr lang="ja-JP" altLang="en-US" sz="4000" dirty="0">
                <a:latin typeface="UD デジタル 教科書体 N-B" panose="02020700000000000000" pitchFamily="17" charset="-128"/>
                <a:ea typeface="UD デジタル 教科書体 N-B" panose="02020700000000000000" pitchFamily="17" charset="-128"/>
              </a:rPr>
              <a:t>ジャッジ</a:t>
            </a:r>
          </a:p>
        </p:txBody>
      </p:sp>
      <p:sp>
        <p:nvSpPr>
          <p:cNvPr id="10" name="タイトル 1"/>
          <p:cNvSpPr txBox="1">
            <a:spLocks/>
          </p:cNvSpPr>
          <p:nvPr/>
        </p:nvSpPr>
        <p:spPr>
          <a:xfrm>
            <a:off x="5957211" y="5376556"/>
            <a:ext cx="2575229" cy="623784"/>
          </a:xfrm>
          <a:prstGeom prst="rect">
            <a:avLst/>
          </a:prstGeom>
          <a:solidFill>
            <a:schemeClr val="accent6">
              <a:lumMod val="60000"/>
              <a:lumOff val="40000"/>
            </a:schemeClr>
          </a:solidFill>
          <a:ln w="57150">
            <a:noFill/>
          </a:ln>
        </p:spPr>
        <p:txBody>
          <a:bodyPr vert="horz" lIns="68580" tIns="34290" rIns="68580" bIns="3429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lnSpc>
                <a:spcPct val="100000"/>
              </a:lnSpc>
            </a:pPr>
            <a:r>
              <a:rPr lang="ja-JP" altLang="en-US" sz="3600" dirty="0" smtClean="0">
                <a:latin typeface="UD デジタル 教科書体 N-B" panose="02020700000000000000" pitchFamily="17" charset="-128"/>
                <a:ea typeface="UD デジタル 教科書体 N-B" panose="02020700000000000000" pitchFamily="17" charset="-128"/>
              </a:rPr>
              <a:t>アドバイス</a:t>
            </a:r>
            <a:endParaRPr lang="ja-JP" altLang="en-US" sz="3200" dirty="0">
              <a:latin typeface="UD デジタル 教科書体 N-B" panose="02020700000000000000" pitchFamily="17" charset="-128"/>
              <a:ea typeface="UD デジタル 教科書体 N-B" panose="02020700000000000000" pitchFamily="17" charset="-128"/>
            </a:endParaRPr>
          </a:p>
        </p:txBody>
      </p:sp>
      <p:sp>
        <p:nvSpPr>
          <p:cNvPr id="12" name="テキスト ボックス 11"/>
          <p:cNvSpPr txBox="1"/>
          <p:nvPr/>
        </p:nvSpPr>
        <p:spPr>
          <a:xfrm>
            <a:off x="207767" y="127640"/>
            <a:ext cx="4464496" cy="646331"/>
          </a:xfrm>
          <a:prstGeom prst="rect">
            <a:avLst/>
          </a:prstGeom>
          <a:noFill/>
          <a:ln w="57150">
            <a:solidFill>
              <a:srgbClr val="002060"/>
            </a:solidFill>
          </a:ln>
        </p:spPr>
        <p:txBody>
          <a:bodyPr wrap="square" rtlCol="0">
            <a:spAutoFit/>
          </a:bodyPr>
          <a:lstStyle/>
          <a:p>
            <a:r>
              <a:rPr lang="ja-JP" altLang="en-US" sz="3600" dirty="0" smtClean="0">
                <a:solidFill>
                  <a:srgbClr val="002060"/>
                </a:solidFill>
                <a:latin typeface="UD デジタル 教科書体 N-B" panose="02020700000000000000" pitchFamily="17" charset="-128"/>
                <a:ea typeface="UD デジタル 教科書体 N-B" panose="02020700000000000000" pitchFamily="17" charset="-128"/>
              </a:rPr>
              <a:t>②　受容傾聴の会話</a:t>
            </a:r>
            <a:endParaRPr lang="en-US" altLang="ja-JP" sz="3600" dirty="0">
              <a:solidFill>
                <a:srgbClr val="002060"/>
              </a:solidFill>
              <a:latin typeface="UD デジタル 教科書体 N-B" panose="02020700000000000000" pitchFamily="17" charset="-128"/>
              <a:ea typeface="UD デジタル 教科書体 N-B" panose="02020700000000000000" pitchFamily="17" charset="-128"/>
            </a:endParaRPr>
          </a:p>
        </p:txBody>
      </p:sp>
      <p:grpSp>
        <p:nvGrpSpPr>
          <p:cNvPr id="4" name="グループ化 3"/>
          <p:cNvGrpSpPr/>
          <p:nvPr/>
        </p:nvGrpSpPr>
        <p:grpSpPr>
          <a:xfrm>
            <a:off x="6434004" y="3340921"/>
            <a:ext cx="1987273" cy="1503968"/>
            <a:chOff x="-4579192" y="2210823"/>
            <a:chExt cx="3528392" cy="2905532"/>
          </a:xfrm>
        </p:grpSpPr>
        <p:sp>
          <p:nvSpPr>
            <p:cNvPr id="9" name="二等辺三角形 8"/>
            <p:cNvSpPr/>
            <p:nvPr/>
          </p:nvSpPr>
          <p:spPr>
            <a:xfrm>
              <a:off x="-4579192" y="2210823"/>
              <a:ext cx="3528392" cy="2905532"/>
            </a:xfrm>
            <a:prstGeom prst="triangl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二等辺三角形 10"/>
            <p:cNvSpPr/>
            <p:nvPr/>
          </p:nvSpPr>
          <p:spPr>
            <a:xfrm>
              <a:off x="-3667060" y="3193720"/>
              <a:ext cx="1704127" cy="1421236"/>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977562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inVertical)">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txBox="1">
            <a:spLocks/>
          </p:cNvSpPr>
          <p:nvPr/>
        </p:nvSpPr>
        <p:spPr>
          <a:xfrm>
            <a:off x="244439" y="2066872"/>
            <a:ext cx="8623507" cy="4386464"/>
          </a:xfrm>
          <a:prstGeom prst="rect">
            <a:avLst/>
          </a:prstGeom>
          <a:ln w="76200">
            <a:solidFill>
              <a:srgbClr val="00B050"/>
            </a:solidFill>
          </a:ln>
        </p:spPr>
        <p:txBody>
          <a:bodyPr vert="horz" lIns="68580" tIns="34290" rIns="68580" bIns="34290" rtlCol="0" anchor="ctr">
            <a:normAutofit fontScale="775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50000"/>
              </a:lnSpc>
            </a:pPr>
            <a:r>
              <a:rPr lang="ja-JP" altLang="en-US" sz="3300" u="sng" dirty="0" smtClean="0">
                <a:latin typeface="UD デジタル 教科書体 NK-R" panose="02020400000000000000" pitchFamily="18" charset="-128"/>
                <a:ea typeface="UD デジタル 教科書体 NK-R" panose="02020400000000000000" pitchFamily="18" charset="-128"/>
              </a:rPr>
              <a:t>教師</a:t>
            </a:r>
            <a:r>
              <a:rPr lang="ja-JP" altLang="en-US" sz="3300" dirty="0">
                <a:latin typeface="UD デジタル 教科書体 NK-R" panose="02020400000000000000" pitchFamily="18" charset="-128"/>
                <a:ea typeface="UD デジタル 教科書体 NK-R" panose="02020400000000000000" pitchFamily="18" charset="-128"/>
              </a:rPr>
              <a:t>　</a:t>
            </a:r>
            <a:r>
              <a:rPr lang="ja-JP" altLang="en-US" sz="3300" dirty="0" smtClean="0">
                <a:latin typeface="UD デジタル 教科書体 NK-R" panose="02020400000000000000" pitchFamily="18" charset="-128"/>
                <a:ea typeface="UD デジタル 教科書体 NK-R" panose="02020400000000000000" pitchFamily="18" charset="-128"/>
              </a:rPr>
              <a:t>　そうか、宿題できなかった</a:t>
            </a:r>
            <a:r>
              <a:rPr lang="ja-JP" altLang="en-US" sz="3300" dirty="0">
                <a:latin typeface="UD デジタル 教科書体 NK-R" panose="02020400000000000000" pitchFamily="18" charset="-128"/>
                <a:ea typeface="UD デジタル 教科書体 NK-R" panose="02020400000000000000" pitchFamily="18" charset="-128"/>
              </a:rPr>
              <a:t>の</a:t>
            </a:r>
            <a:r>
              <a:rPr lang="ja-JP" altLang="en-US" sz="3300" dirty="0" smtClean="0">
                <a:latin typeface="UD デジタル 教科書体 NK-R" panose="02020400000000000000" pitchFamily="18" charset="-128"/>
                <a:ea typeface="UD デジタル 教科書体 NK-R" panose="02020400000000000000" pitchFamily="18" charset="-128"/>
              </a:rPr>
              <a:t>。</a:t>
            </a:r>
            <a:endParaRPr lang="en-US" altLang="ja-JP" sz="3300" dirty="0" smtClean="0">
              <a:latin typeface="UD デジタル 教科書体 NK-R" panose="02020400000000000000" pitchFamily="18" charset="-128"/>
              <a:ea typeface="UD デジタル 教科書体 NK-R" panose="02020400000000000000" pitchFamily="18" charset="-128"/>
            </a:endParaRPr>
          </a:p>
          <a:p>
            <a:pPr>
              <a:lnSpc>
                <a:spcPct val="150000"/>
              </a:lnSpc>
            </a:pPr>
            <a:r>
              <a:rPr lang="ja-JP" altLang="en-US" sz="3300" dirty="0" smtClean="0">
                <a:latin typeface="UD デジタル 教科書体 NK-R" panose="02020400000000000000" pitchFamily="18" charset="-128"/>
                <a:ea typeface="UD デジタル 教科書体 NK-R" panose="02020400000000000000" pitchFamily="18" charset="-128"/>
              </a:rPr>
              <a:t>　　　　　　なん</a:t>
            </a:r>
            <a:r>
              <a:rPr lang="ja-JP" altLang="en-US" sz="3300" dirty="0">
                <a:latin typeface="UD デジタル 教科書体 NK-R" panose="02020400000000000000" pitchFamily="18" charset="-128"/>
                <a:ea typeface="UD デジタル 教科書体 NK-R" panose="02020400000000000000" pitchFamily="18" charset="-128"/>
              </a:rPr>
              <a:t>でできなかったの。</a:t>
            </a:r>
            <a:endParaRPr lang="en-US" altLang="ja-JP" sz="3300" dirty="0">
              <a:latin typeface="UD デジタル 教科書体 NK-R" panose="02020400000000000000" pitchFamily="18" charset="-128"/>
              <a:ea typeface="UD デジタル 教科書体 NK-R" panose="02020400000000000000" pitchFamily="18" charset="-128"/>
            </a:endParaRPr>
          </a:p>
          <a:p>
            <a:pPr>
              <a:lnSpc>
                <a:spcPct val="150000"/>
              </a:lnSpc>
            </a:pPr>
            <a:r>
              <a:rPr lang="ja-JP" altLang="en-US" sz="3300" dirty="0" smtClean="0">
                <a:latin typeface="UD デジタル 教科書体 NK-R" panose="02020400000000000000" pitchFamily="18" charset="-128"/>
                <a:ea typeface="UD デジタル 教科書体 NK-R" panose="02020400000000000000" pitchFamily="18" charset="-128"/>
              </a:rPr>
              <a:t>子ども</a:t>
            </a:r>
            <a:r>
              <a:rPr lang="ja-JP" altLang="en-US" sz="3300" dirty="0">
                <a:latin typeface="UD デジタル 教科書体 NK-R" panose="02020400000000000000" pitchFamily="18" charset="-128"/>
                <a:ea typeface="UD デジタル 教科書体 NK-R" panose="02020400000000000000" pitchFamily="18" charset="-128"/>
              </a:rPr>
              <a:t> </a:t>
            </a:r>
            <a:r>
              <a:rPr lang="ja-JP" altLang="en-US" sz="3300" dirty="0" smtClean="0">
                <a:latin typeface="UD デジタル 教科書体 NK-R" panose="02020400000000000000" pitchFamily="18" charset="-128"/>
                <a:ea typeface="UD デジタル 教科書体 NK-R" panose="02020400000000000000" pitchFamily="18" charset="-128"/>
              </a:rPr>
              <a:t>いろいろ</a:t>
            </a:r>
            <a:r>
              <a:rPr lang="ja-JP" altLang="en-US" sz="3300" dirty="0">
                <a:latin typeface="UD デジタル 教科書体 NK-R" panose="02020400000000000000" pitchFamily="18" charset="-128"/>
                <a:ea typeface="UD デジタル 教科書体 NK-R" panose="02020400000000000000" pitchFamily="18" charset="-128"/>
              </a:rPr>
              <a:t>あって。</a:t>
            </a:r>
            <a:endParaRPr lang="en-US" altLang="ja-JP" sz="3300" dirty="0">
              <a:latin typeface="UD デジタル 教科書体 NK-R" panose="02020400000000000000" pitchFamily="18" charset="-128"/>
              <a:ea typeface="UD デジタル 教科書体 NK-R" panose="02020400000000000000" pitchFamily="18" charset="-128"/>
            </a:endParaRPr>
          </a:p>
          <a:p>
            <a:pPr>
              <a:lnSpc>
                <a:spcPct val="150000"/>
              </a:lnSpc>
            </a:pPr>
            <a:r>
              <a:rPr lang="ja-JP" altLang="en-US" sz="3300" u="sng" dirty="0">
                <a:latin typeface="UD デジタル 教科書体 NK-R" panose="02020400000000000000" pitchFamily="18" charset="-128"/>
                <a:ea typeface="UD デジタル 教科書体 NK-R" panose="02020400000000000000" pitchFamily="18" charset="-128"/>
              </a:rPr>
              <a:t>教師</a:t>
            </a:r>
            <a:r>
              <a:rPr lang="ja-JP" altLang="en-US" sz="3300" dirty="0">
                <a:latin typeface="UD デジタル 教科書体 NK-R" panose="02020400000000000000" pitchFamily="18" charset="-128"/>
                <a:ea typeface="UD デジタル 教科書体 NK-R" panose="02020400000000000000" pitchFamily="18" charset="-128"/>
              </a:rPr>
              <a:t>　</a:t>
            </a:r>
            <a:r>
              <a:rPr lang="ja-JP" altLang="en-US" sz="3300" dirty="0" smtClean="0">
                <a:latin typeface="UD デジタル 教科書体 NK-R" panose="02020400000000000000" pitchFamily="18" charset="-128"/>
                <a:ea typeface="UD デジタル 教科書体 NK-R" panose="02020400000000000000" pitchFamily="18" charset="-128"/>
              </a:rPr>
              <a:t>　いろいろ</a:t>
            </a:r>
            <a:r>
              <a:rPr lang="ja-JP" altLang="en-US" sz="3300" dirty="0">
                <a:latin typeface="UD デジタル 教科書体 NK-R" panose="02020400000000000000" pitchFamily="18" charset="-128"/>
                <a:ea typeface="UD デジタル 教科書体 NK-R" panose="02020400000000000000" pitchFamily="18" charset="-128"/>
              </a:rPr>
              <a:t>あったんだ</a:t>
            </a:r>
            <a:r>
              <a:rPr lang="ja-JP" altLang="en-US" sz="3300" dirty="0" smtClean="0">
                <a:latin typeface="UD デジタル 教科書体 NK-R" panose="02020400000000000000" pitchFamily="18" charset="-128"/>
                <a:ea typeface="UD デジタル 教科書体 NK-R" panose="02020400000000000000" pitchFamily="18" charset="-128"/>
              </a:rPr>
              <a:t>。</a:t>
            </a:r>
            <a:endParaRPr lang="en-US" altLang="ja-JP" sz="3300" dirty="0" smtClean="0">
              <a:latin typeface="UD デジタル 教科書体 NK-R" panose="02020400000000000000" pitchFamily="18" charset="-128"/>
              <a:ea typeface="UD デジタル 教科書体 NK-R" panose="02020400000000000000" pitchFamily="18" charset="-128"/>
            </a:endParaRPr>
          </a:p>
          <a:p>
            <a:pPr>
              <a:lnSpc>
                <a:spcPct val="150000"/>
              </a:lnSpc>
            </a:pPr>
            <a:r>
              <a:rPr lang="ja-JP" altLang="en-US" sz="3300" dirty="0" smtClean="0">
                <a:latin typeface="UD デジタル 教科書体 NK-R" panose="02020400000000000000" pitchFamily="18" charset="-128"/>
                <a:ea typeface="UD デジタル 教科書体 NK-R" panose="02020400000000000000" pitchFamily="18" charset="-128"/>
              </a:rPr>
              <a:t>　　　　　　何が</a:t>
            </a:r>
            <a:r>
              <a:rPr lang="ja-JP" altLang="en-US" sz="3300" dirty="0">
                <a:latin typeface="UD デジタル 教科書体 NK-R" panose="02020400000000000000" pitchFamily="18" charset="-128"/>
                <a:ea typeface="UD デジタル 教科書体 NK-R" panose="02020400000000000000" pitchFamily="18" charset="-128"/>
              </a:rPr>
              <a:t>あったの。</a:t>
            </a:r>
            <a:endParaRPr lang="en-US" altLang="ja-JP" sz="3300" dirty="0">
              <a:latin typeface="UD デジタル 教科書体 NK-R" panose="02020400000000000000" pitchFamily="18" charset="-128"/>
              <a:ea typeface="UD デジタル 教科書体 NK-R" panose="02020400000000000000" pitchFamily="18" charset="-128"/>
            </a:endParaRPr>
          </a:p>
          <a:p>
            <a:pPr>
              <a:lnSpc>
                <a:spcPct val="150000"/>
              </a:lnSpc>
            </a:pPr>
            <a:r>
              <a:rPr lang="ja-JP" altLang="en-US" sz="3300" dirty="0" smtClean="0">
                <a:latin typeface="UD デジタル 教科書体 NK-R" panose="02020400000000000000" pitchFamily="18" charset="-128"/>
                <a:ea typeface="UD デジタル 教科書体 NK-R" panose="02020400000000000000" pitchFamily="18" charset="-128"/>
              </a:rPr>
              <a:t>子ども</a:t>
            </a:r>
            <a:r>
              <a:rPr lang="ja-JP" altLang="en-US" sz="3300" dirty="0">
                <a:latin typeface="UD デジタル 教科書体 NK-R" panose="02020400000000000000" pitchFamily="18" charset="-128"/>
                <a:ea typeface="UD デジタル 教科書体 NK-R" panose="02020400000000000000" pitchFamily="18" charset="-128"/>
              </a:rPr>
              <a:t> </a:t>
            </a:r>
            <a:r>
              <a:rPr lang="ja-JP" altLang="en-US" sz="3300" dirty="0" smtClean="0">
                <a:latin typeface="UD デジタル 教科書体 NK-R" panose="02020400000000000000" pitchFamily="18" charset="-128"/>
                <a:ea typeface="UD デジタル 教科書体 NK-R" panose="02020400000000000000" pitchFamily="18" charset="-128"/>
              </a:rPr>
              <a:t>忙しかった</a:t>
            </a:r>
            <a:r>
              <a:rPr lang="ja-JP" altLang="en-US" sz="3300" dirty="0">
                <a:latin typeface="UD デジタル 教科書体 NK-R" panose="02020400000000000000" pitchFamily="18" charset="-128"/>
                <a:ea typeface="UD デジタル 教科書体 NK-R" panose="02020400000000000000" pitchFamily="18" charset="-128"/>
              </a:rPr>
              <a:t>のと、宿題が難しくて</a:t>
            </a:r>
            <a:endParaRPr lang="en-US" altLang="ja-JP" sz="3300" dirty="0">
              <a:latin typeface="UD デジタル 教科書体 NK-R" panose="02020400000000000000" pitchFamily="18" charset="-128"/>
              <a:ea typeface="UD デジタル 教科書体 NK-R" panose="02020400000000000000" pitchFamily="18" charset="-128"/>
            </a:endParaRPr>
          </a:p>
          <a:p>
            <a:pPr>
              <a:lnSpc>
                <a:spcPct val="150000"/>
              </a:lnSpc>
            </a:pPr>
            <a:r>
              <a:rPr lang="ja-JP" altLang="en-US" sz="3300" u="sng" dirty="0">
                <a:latin typeface="UD デジタル 教科書体 NK-R" panose="02020400000000000000" pitchFamily="18" charset="-128"/>
                <a:ea typeface="UD デジタル 教科書体 NK-R" panose="02020400000000000000" pitchFamily="18" charset="-128"/>
              </a:rPr>
              <a:t>教師</a:t>
            </a:r>
            <a:r>
              <a:rPr lang="ja-JP" altLang="en-US" sz="3300" dirty="0">
                <a:latin typeface="UD デジタル 教科書体 NK-R" panose="02020400000000000000" pitchFamily="18" charset="-128"/>
                <a:ea typeface="UD デジタル 教科書体 NK-R" panose="02020400000000000000" pitchFamily="18" charset="-128"/>
              </a:rPr>
              <a:t>　</a:t>
            </a:r>
            <a:r>
              <a:rPr lang="ja-JP" altLang="en-US" sz="3300" dirty="0" smtClean="0">
                <a:latin typeface="UD デジタル 教科書体 NK-R" panose="02020400000000000000" pitchFamily="18" charset="-128"/>
                <a:ea typeface="UD デジタル 教科書体 NK-R" panose="02020400000000000000" pitchFamily="18" charset="-128"/>
              </a:rPr>
              <a:t>　何で忙しかったのかな。</a:t>
            </a:r>
            <a:endParaRPr lang="en-US" altLang="ja-JP" sz="3300" dirty="0" smtClean="0">
              <a:latin typeface="UD デジタル 教科書体 NK-R" panose="02020400000000000000" pitchFamily="18" charset="-128"/>
              <a:ea typeface="UD デジタル 教科書体 NK-R" panose="02020400000000000000" pitchFamily="18" charset="-128"/>
            </a:endParaRPr>
          </a:p>
          <a:p>
            <a:pPr>
              <a:lnSpc>
                <a:spcPct val="150000"/>
              </a:lnSpc>
            </a:pPr>
            <a:r>
              <a:rPr lang="ja-JP" altLang="en-US" sz="3300" dirty="0" smtClean="0">
                <a:latin typeface="UD デジタル 教科書体 NK-R" panose="02020400000000000000" pitchFamily="18" charset="-128"/>
                <a:ea typeface="UD デジタル 教科書体 NK-R" panose="02020400000000000000" pitchFamily="18" charset="-128"/>
              </a:rPr>
              <a:t>　　　　　　手伝える</a:t>
            </a:r>
            <a:r>
              <a:rPr lang="ja-JP" altLang="en-US" sz="3300" dirty="0">
                <a:latin typeface="UD デジタル 教科書体 NK-R" panose="02020400000000000000" pitchFamily="18" charset="-128"/>
                <a:ea typeface="UD デジタル 教科書体 NK-R" panose="02020400000000000000" pitchFamily="18" charset="-128"/>
              </a:rPr>
              <a:t>ことある？</a:t>
            </a:r>
            <a:endParaRPr lang="en-US" altLang="ja-JP" sz="3300" dirty="0">
              <a:latin typeface="UD デジタル 教科書体 NK-R" panose="02020400000000000000" pitchFamily="18" charset="-128"/>
              <a:ea typeface="UD デジタル 教科書体 NK-R" panose="02020400000000000000" pitchFamily="18" charset="-128"/>
            </a:endParaRPr>
          </a:p>
        </p:txBody>
      </p:sp>
      <p:sp>
        <p:nvSpPr>
          <p:cNvPr id="15" name="タイトル 1"/>
          <p:cNvSpPr>
            <a:spLocks noGrp="1"/>
          </p:cNvSpPr>
          <p:nvPr>
            <p:ph type="title"/>
          </p:nvPr>
        </p:nvSpPr>
        <p:spPr>
          <a:xfrm>
            <a:off x="222811" y="836712"/>
            <a:ext cx="2704780" cy="530915"/>
          </a:xfrm>
          <a:solidFill>
            <a:schemeClr val="accent5">
              <a:lumMod val="60000"/>
              <a:lumOff val="40000"/>
            </a:schemeClr>
          </a:solidFill>
          <a:ln w="57150">
            <a:solidFill>
              <a:srgbClr val="00B050"/>
            </a:solidFill>
          </a:ln>
        </p:spPr>
        <p:txBody>
          <a:bodyPr>
            <a:noAutofit/>
          </a:bodyPr>
          <a:lstStyle/>
          <a:p>
            <a:pPr algn="ctr">
              <a:lnSpc>
                <a:spcPct val="150000"/>
              </a:lnSpc>
            </a:pPr>
            <a:r>
              <a:rPr lang="en-US" altLang="ja-JP" sz="3000" dirty="0" smtClean="0">
                <a:latin typeface="UD デジタル 教科書体 NK-R" panose="02020400000000000000" pitchFamily="18" charset="-128"/>
                <a:ea typeface="UD デジタル 教科書体 NK-R" panose="02020400000000000000" pitchFamily="18" charset="-128"/>
              </a:rPr>
              <a:t>【</a:t>
            </a:r>
            <a:r>
              <a:rPr lang="ja-JP" altLang="en-US" sz="3000" dirty="0" smtClean="0">
                <a:latin typeface="UD デジタル 教科書体 NK-R" panose="02020400000000000000" pitchFamily="18" charset="-128"/>
                <a:ea typeface="UD デジタル 教科書体 NK-R" panose="02020400000000000000" pitchFamily="18" charset="-128"/>
              </a:rPr>
              <a:t>よい例</a:t>
            </a:r>
            <a:r>
              <a:rPr lang="en-US" altLang="ja-JP" sz="3000" dirty="0">
                <a:latin typeface="UD デジタル 教科書体 NK-R" panose="02020400000000000000" pitchFamily="18" charset="-128"/>
                <a:ea typeface="UD デジタル 教科書体 NK-R" panose="02020400000000000000" pitchFamily="18" charset="-128"/>
              </a:rPr>
              <a:t>】</a:t>
            </a:r>
            <a:endParaRPr lang="ja-JP" altLang="en-US" sz="3000" dirty="0">
              <a:latin typeface="UD デジタル 教科書体 NK-R" panose="02020400000000000000" pitchFamily="18" charset="-128"/>
              <a:ea typeface="UD デジタル 教科書体 NK-R" panose="02020400000000000000" pitchFamily="18" charset="-128"/>
            </a:endParaRPr>
          </a:p>
        </p:txBody>
      </p:sp>
      <p:sp>
        <p:nvSpPr>
          <p:cNvPr id="18" name="タイトル 1"/>
          <p:cNvSpPr txBox="1">
            <a:spLocks/>
          </p:cNvSpPr>
          <p:nvPr/>
        </p:nvSpPr>
        <p:spPr>
          <a:xfrm>
            <a:off x="190304" y="1435699"/>
            <a:ext cx="8677642" cy="553141"/>
          </a:xfrm>
          <a:prstGeom prst="rect">
            <a:avLst/>
          </a:prstGeom>
          <a:solidFill>
            <a:schemeClr val="accent1">
              <a:lumMod val="20000"/>
              <a:lumOff val="80000"/>
            </a:schemeClr>
          </a:solidFill>
          <a:ln w="76200">
            <a:solidFill>
              <a:schemeClr val="bg1"/>
            </a:solidFill>
          </a:ln>
        </p:spPr>
        <p:txBody>
          <a:bodyPr vert="horz" lIns="68580" tIns="34290" rIns="68580" bIns="3429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50000"/>
              </a:lnSpc>
            </a:pPr>
            <a:r>
              <a:rPr lang="ja-JP" altLang="en-US" sz="3200" dirty="0" smtClean="0">
                <a:latin typeface="UD デジタル 教科書体 NK-R" panose="02020400000000000000" pitchFamily="18" charset="-128"/>
                <a:ea typeface="UD デジタル 教科書体 NK-R" panose="02020400000000000000" pitchFamily="18" charset="-128"/>
              </a:rPr>
              <a:t>◆「</a:t>
            </a:r>
            <a:r>
              <a:rPr lang="ja-JP" altLang="en-US" sz="3200" dirty="0">
                <a:latin typeface="UD デジタル 教科書体 NK-R" panose="02020400000000000000" pitchFamily="18" charset="-128"/>
                <a:ea typeface="UD デジタル 教科書体 NK-R" panose="02020400000000000000" pitchFamily="18" charset="-128"/>
              </a:rPr>
              <a:t>先生、宿題</a:t>
            </a:r>
            <a:r>
              <a:rPr lang="ja-JP" altLang="en-US" sz="3200" dirty="0" smtClean="0">
                <a:latin typeface="UD デジタル 教科書体 NK-R" panose="02020400000000000000" pitchFamily="18" charset="-128"/>
                <a:ea typeface="UD デジタル 教科書体 NK-R" panose="02020400000000000000" pitchFamily="18" charset="-128"/>
              </a:rPr>
              <a:t>忘れました。」</a:t>
            </a:r>
            <a:r>
              <a:rPr lang="ja-JP" altLang="en-US" sz="3200" dirty="0">
                <a:latin typeface="UD デジタル 教科書体 NK-R" panose="02020400000000000000" pitchFamily="18" charset="-128"/>
                <a:ea typeface="UD デジタル 教科書体 NK-R" panose="02020400000000000000" pitchFamily="18" charset="-128"/>
              </a:rPr>
              <a:t>と言ってきた場合</a:t>
            </a:r>
            <a:endParaRPr lang="en-US" altLang="ja-JP" sz="3200" dirty="0">
              <a:latin typeface="UD デジタル 教科書体 NK-R" panose="02020400000000000000" pitchFamily="18" charset="-128"/>
              <a:ea typeface="UD デジタル 教科書体 NK-R" panose="02020400000000000000" pitchFamily="18" charset="-128"/>
            </a:endParaRPr>
          </a:p>
        </p:txBody>
      </p:sp>
      <p:grpSp>
        <p:nvGrpSpPr>
          <p:cNvPr id="3" name="グループ化 2"/>
          <p:cNvGrpSpPr/>
          <p:nvPr/>
        </p:nvGrpSpPr>
        <p:grpSpPr>
          <a:xfrm>
            <a:off x="4247964" y="2158449"/>
            <a:ext cx="3348372" cy="1901441"/>
            <a:chOff x="4049079" y="1924593"/>
            <a:chExt cx="3348372" cy="1939798"/>
          </a:xfrm>
        </p:grpSpPr>
        <p:sp>
          <p:nvSpPr>
            <p:cNvPr id="12" name="タイトル 1"/>
            <p:cNvSpPr txBox="1">
              <a:spLocks/>
            </p:cNvSpPr>
            <p:nvPr/>
          </p:nvSpPr>
          <p:spPr>
            <a:xfrm>
              <a:off x="5165203" y="1924593"/>
              <a:ext cx="2232248" cy="537365"/>
            </a:xfrm>
            <a:prstGeom prst="rect">
              <a:avLst/>
            </a:prstGeom>
            <a:solidFill>
              <a:srgbClr val="0070C0"/>
            </a:solidFill>
            <a:ln w="57150">
              <a:noFill/>
            </a:ln>
          </p:spPr>
          <p:txBody>
            <a:bodyPr vert="horz" lIns="68580" tIns="34290" rIns="68580" bIns="3429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lnSpc>
                  <a:spcPct val="100000"/>
                </a:lnSpc>
              </a:pPr>
              <a:r>
                <a:rPr lang="ja-JP" altLang="en-US" sz="3200" dirty="0">
                  <a:solidFill>
                    <a:schemeClr val="bg1"/>
                  </a:solidFill>
                  <a:latin typeface="UD デジタル 教科書体 N-B" panose="02020700000000000000" pitchFamily="17" charset="-128"/>
                  <a:ea typeface="UD デジタル 教科書体 N-B" panose="02020700000000000000" pitchFamily="17" charset="-128"/>
                </a:rPr>
                <a:t>オウム返し</a:t>
              </a:r>
            </a:p>
          </p:txBody>
        </p:sp>
        <p:sp>
          <p:nvSpPr>
            <p:cNvPr id="17" name="タイトル 1"/>
            <p:cNvSpPr txBox="1">
              <a:spLocks/>
            </p:cNvSpPr>
            <p:nvPr/>
          </p:nvSpPr>
          <p:spPr>
            <a:xfrm>
              <a:off x="4049079" y="3345248"/>
              <a:ext cx="2232248" cy="519143"/>
            </a:xfrm>
            <a:prstGeom prst="rect">
              <a:avLst/>
            </a:prstGeom>
            <a:solidFill>
              <a:srgbClr val="0070C0"/>
            </a:solidFill>
            <a:ln w="57150">
              <a:noFill/>
            </a:ln>
          </p:spPr>
          <p:txBody>
            <a:bodyPr vert="horz" lIns="68580" tIns="34290" rIns="68580" bIns="3429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lnSpc>
                  <a:spcPct val="100000"/>
                </a:lnSpc>
              </a:pPr>
              <a:r>
                <a:rPr lang="ja-JP" altLang="en-US" sz="3200" dirty="0">
                  <a:solidFill>
                    <a:schemeClr val="bg1"/>
                  </a:solidFill>
                  <a:latin typeface="UD デジタル 教科書体 N-B" panose="02020700000000000000" pitchFamily="17" charset="-128"/>
                  <a:ea typeface="UD デジタル 教科書体 N-B" panose="02020700000000000000" pitchFamily="17" charset="-128"/>
                </a:rPr>
                <a:t>オウム返し</a:t>
              </a:r>
            </a:p>
          </p:txBody>
        </p:sp>
      </p:grpSp>
      <p:sp>
        <p:nvSpPr>
          <p:cNvPr id="25" name="テキスト ボックス 24"/>
          <p:cNvSpPr txBox="1"/>
          <p:nvPr/>
        </p:nvSpPr>
        <p:spPr>
          <a:xfrm>
            <a:off x="190304" y="118373"/>
            <a:ext cx="4464496" cy="646331"/>
          </a:xfrm>
          <a:prstGeom prst="rect">
            <a:avLst/>
          </a:prstGeom>
          <a:noFill/>
          <a:ln w="57150">
            <a:solidFill>
              <a:srgbClr val="002060"/>
            </a:solidFill>
          </a:ln>
        </p:spPr>
        <p:txBody>
          <a:bodyPr wrap="square" rtlCol="0">
            <a:spAutoFit/>
          </a:bodyPr>
          <a:lstStyle/>
          <a:p>
            <a:r>
              <a:rPr lang="ja-JP" altLang="en-US" sz="3600" dirty="0" smtClean="0">
                <a:solidFill>
                  <a:srgbClr val="002060"/>
                </a:solidFill>
                <a:latin typeface="UD デジタル 教科書体 N-B" panose="02020700000000000000" pitchFamily="17" charset="-128"/>
                <a:ea typeface="UD デジタル 教科書体 N-B" panose="02020700000000000000" pitchFamily="17" charset="-128"/>
              </a:rPr>
              <a:t>②　受容傾聴の会話</a:t>
            </a:r>
            <a:endParaRPr lang="en-US" altLang="ja-JP" sz="3600" dirty="0">
              <a:solidFill>
                <a:srgbClr val="002060"/>
              </a:solidFill>
              <a:latin typeface="UD デジタル 教科書体 N-B" panose="02020700000000000000" pitchFamily="17" charset="-128"/>
              <a:ea typeface="UD デジタル 教科書体 N-B" panose="02020700000000000000" pitchFamily="17" charset="-128"/>
            </a:endParaRPr>
          </a:p>
        </p:txBody>
      </p:sp>
      <p:grpSp>
        <p:nvGrpSpPr>
          <p:cNvPr id="2" name="グループ化 1"/>
          <p:cNvGrpSpPr/>
          <p:nvPr/>
        </p:nvGrpSpPr>
        <p:grpSpPr>
          <a:xfrm>
            <a:off x="3886836" y="3488933"/>
            <a:ext cx="4945979" cy="2790513"/>
            <a:chOff x="3886836" y="3488933"/>
            <a:chExt cx="4945979" cy="2790513"/>
          </a:xfrm>
        </p:grpSpPr>
        <p:sp>
          <p:nvSpPr>
            <p:cNvPr id="20" name="コンテンツ プレースホルダー 2"/>
            <p:cNvSpPr txBox="1">
              <a:spLocks/>
            </p:cNvSpPr>
            <p:nvPr/>
          </p:nvSpPr>
          <p:spPr>
            <a:xfrm>
              <a:off x="3886836" y="5799934"/>
              <a:ext cx="4215218" cy="479512"/>
            </a:xfrm>
            <a:prstGeom prst="rect">
              <a:avLst/>
            </a:prstGeom>
            <a:solidFill>
              <a:srgbClr val="FFFF00"/>
            </a:solidFill>
          </p:spPr>
          <p:txBody>
            <a:bodyPr>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r>
                <a:rPr lang="ja-JP" altLang="en-US" b="1" u="dbl" dirty="0" smtClean="0"/>
                <a:t>⇒本人の解決を促す</a:t>
              </a:r>
              <a:endParaRPr lang="en-US" altLang="ja-JP" b="1" u="dbl" dirty="0" smtClean="0"/>
            </a:p>
          </p:txBody>
        </p:sp>
        <p:sp>
          <p:nvSpPr>
            <p:cNvPr id="14" name="ドーナツ 13"/>
            <p:cNvSpPr/>
            <p:nvPr/>
          </p:nvSpPr>
          <p:spPr>
            <a:xfrm>
              <a:off x="7134605" y="3488933"/>
              <a:ext cx="1698210" cy="1614653"/>
            </a:xfrm>
            <a:prstGeom prst="donut">
              <a:avLst>
                <a:gd name="adj" fmla="val 1907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5" name="グループ化 4"/>
          <p:cNvGrpSpPr/>
          <p:nvPr/>
        </p:nvGrpSpPr>
        <p:grpSpPr>
          <a:xfrm>
            <a:off x="3460392" y="2839883"/>
            <a:ext cx="3484615" cy="2921035"/>
            <a:chOff x="3460392" y="2839883"/>
            <a:chExt cx="3484615" cy="2921035"/>
          </a:xfrm>
        </p:grpSpPr>
        <p:grpSp>
          <p:nvGrpSpPr>
            <p:cNvPr id="4" name="グループ化 3"/>
            <p:cNvGrpSpPr/>
            <p:nvPr/>
          </p:nvGrpSpPr>
          <p:grpSpPr>
            <a:xfrm>
              <a:off x="3460392" y="2839883"/>
              <a:ext cx="3457548" cy="1916355"/>
              <a:chOff x="1588184" y="2572810"/>
              <a:chExt cx="3457548" cy="2012009"/>
            </a:xfrm>
          </p:grpSpPr>
          <p:sp>
            <p:nvSpPr>
              <p:cNvPr id="13" name="タイトル 1"/>
              <p:cNvSpPr txBox="1">
                <a:spLocks/>
              </p:cNvSpPr>
              <p:nvPr/>
            </p:nvSpPr>
            <p:spPr>
              <a:xfrm>
                <a:off x="2656917" y="2572810"/>
                <a:ext cx="2388815" cy="564053"/>
              </a:xfrm>
              <a:prstGeom prst="rect">
                <a:avLst/>
              </a:prstGeom>
              <a:solidFill>
                <a:srgbClr val="0070C0"/>
              </a:solidFill>
              <a:ln w="57150">
                <a:noFill/>
              </a:ln>
            </p:spPr>
            <p:txBody>
              <a:bodyPr vert="horz" lIns="68580" tIns="34290" rIns="68580" bIns="3429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lnSpc>
                    <a:spcPct val="100000"/>
                  </a:lnSpc>
                </a:pPr>
                <a:r>
                  <a:rPr lang="ja-JP" altLang="en-US" sz="3200" dirty="0" smtClean="0">
                    <a:solidFill>
                      <a:schemeClr val="bg1"/>
                    </a:solidFill>
                    <a:latin typeface="UD デジタル 教科書体 N-B" panose="02020700000000000000" pitchFamily="17" charset="-128"/>
                    <a:ea typeface="UD デジタル 教科書体 N-B" panose="02020700000000000000" pitchFamily="17" charset="-128"/>
                  </a:rPr>
                  <a:t>詳しく聞く</a:t>
                </a:r>
                <a:endParaRPr lang="ja-JP" altLang="en-US" sz="3200"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19" name="タイトル 1"/>
              <p:cNvSpPr txBox="1">
                <a:spLocks/>
              </p:cNvSpPr>
              <p:nvPr/>
            </p:nvSpPr>
            <p:spPr>
              <a:xfrm>
                <a:off x="1588184" y="4036285"/>
                <a:ext cx="2388815" cy="548534"/>
              </a:xfrm>
              <a:prstGeom prst="rect">
                <a:avLst/>
              </a:prstGeom>
              <a:solidFill>
                <a:srgbClr val="0070C0"/>
              </a:solidFill>
              <a:ln w="57150">
                <a:noFill/>
              </a:ln>
            </p:spPr>
            <p:txBody>
              <a:bodyPr vert="horz" lIns="68580" tIns="34290" rIns="68580" bIns="3429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lnSpc>
                    <a:spcPct val="100000"/>
                  </a:lnSpc>
                </a:pPr>
                <a:r>
                  <a:rPr lang="ja-JP" altLang="en-US" sz="3200" dirty="0" smtClean="0">
                    <a:solidFill>
                      <a:schemeClr val="bg1"/>
                    </a:solidFill>
                    <a:latin typeface="UD デジタル 教科書体 N-B" panose="02020700000000000000" pitchFamily="17" charset="-128"/>
                    <a:ea typeface="UD デジタル 教科書体 N-B" panose="02020700000000000000" pitchFamily="17" charset="-128"/>
                  </a:rPr>
                  <a:t>詳しく聞く</a:t>
                </a:r>
                <a:endParaRPr lang="ja-JP" altLang="en-US" sz="3200" dirty="0">
                  <a:solidFill>
                    <a:schemeClr val="bg1"/>
                  </a:solidFill>
                  <a:latin typeface="UD デジタル 教科書体 N-B" panose="02020700000000000000" pitchFamily="17" charset="-128"/>
                  <a:ea typeface="UD デジタル 教科書体 N-B" panose="02020700000000000000" pitchFamily="17" charset="-128"/>
                </a:endParaRPr>
              </a:p>
            </p:txBody>
          </p:sp>
        </p:grpSp>
        <p:sp>
          <p:nvSpPr>
            <p:cNvPr id="16" name="タイトル 1"/>
            <p:cNvSpPr txBox="1">
              <a:spLocks/>
            </p:cNvSpPr>
            <p:nvPr/>
          </p:nvSpPr>
          <p:spPr>
            <a:xfrm>
              <a:off x="4556192" y="5262192"/>
              <a:ext cx="2388815" cy="498726"/>
            </a:xfrm>
            <a:prstGeom prst="rect">
              <a:avLst/>
            </a:prstGeom>
            <a:solidFill>
              <a:srgbClr val="0070C0"/>
            </a:solidFill>
            <a:ln w="57150">
              <a:noFill/>
            </a:ln>
          </p:spPr>
          <p:txBody>
            <a:bodyPr vert="horz" lIns="68580" tIns="34290" rIns="68580" bIns="3429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lnSpc>
                  <a:spcPct val="100000"/>
                </a:lnSpc>
              </a:pPr>
              <a:r>
                <a:rPr lang="ja-JP" altLang="en-US" sz="3200" dirty="0" smtClean="0">
                  <a:solidFill>
                    <a:schemeClr val="bg1"/>
                  </a:solidFill>
                  <a:latin typeface="UD デジタル 教科書体 N-B" panose="02020700000000000000" pitchFamily="17" charset="-128"/>
                  <a:ea typeface="UD デジタル 教科書体 N-B" panose="02020700000000000000" pitchFamily="17" charset="-128"/>
                </a:rPr>
                <a:t>詳しく聞く</a:t>
              </a:r>
              <a:endParaRPr lang="ja-JP" altLang="en-US" sz="3200" dirty="0">
                <a:solidFill>
                  <a:schemeClr val="bg1"/>
                </a:solidFill>
                <a:latin typeface="UD デジタル 教科書体 N-B" panose="02020700000000000000" pitchFamily="17" charset="-128"/>
                <a:ea typeface="UD デジタル 教科書体 N-B" panose="02020700000000000000" pitchFamily="17" charset="-128"/>
              </a:endParaRPr>
            </a:p>
          </p:txBody>
        </p:sp>
      </p:grpSp>
    </p:spTree>
    <p:extLst>
      <p:ext uri="{BB962C8B-B14F-4D97-AF65-F5344CB8AC3E}">
        <p14:creationId xmlns:p14="http://schemas.microsoft.com/office/powerpoint/2010/main" val="2191745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987824" y="260648"/>
            <a:ext cx="2997804" cy="850106"/>
          </a:xfrm>
          <a:ln w="63500">
            <a:solidFill>
              <a:srgbClr val="0070C0"/>
            </a:solidFill>
          </a:ln>
        </p:spPr>
        <p:txBody>
          <a:bodyPr>
            <a:normAutofit fontScale="90000"/>
          </a:bodyPr>
          <a:lstStyle/>
          <a:p>
            <a:r>
              <a:rPr kumimoji="1" lang="ja-JP" altLang="en-US" sz="4000" dirty="0" smtClean="0">
                <a:latin typeface="UD デジタル 教科書体 N-R" panose="02020400000000000000" pitchFamily="17" charset="-128"/>
                <a:ea typeface="UD デジタル 教科書体 N-R" panose="02020400000000000000" pitchFamily="17" charset="-128"/>
              </a:rPr>
              <a:t>研修のゴール</a:t>
            </a:r>
            <a:endParaRPr kumimoji="1" lang="ja-JP" altLang="en-US" sz="4000" dirty="0">
              <a:latin typeface="UD デジタル 教科書体 N-R" panose="02020400000000000000" pitchFamily="17" charset="-128"/>
              <a:ea typeface="UD デジタル 教科書体 N-R" panose="02020400000000000000" pitchFamily="17" charset="-128"/>
            </a:endParaRPr>
          </a:p>
        </p:txBody>
      </p:sp>
      <p:grpSp>
        <p:nvGrpSpPr>
          <p:cNvPr id="6" name="グループ化 5"/>
          <p:cNvGrpSpPr/>
          <p:nvPr/>
        </p:nvGrpSpPr>
        <p:grpSpPr>
          <a:xfrm>
            <a:off x="567263" y="1319388"/>
            <a:ext cx="7838920" cy="2731114"/>
            <a:chOff x="567193" y="1920675"/>
            <a:chExt cx="7848871" cy="3015911"/>
          </a:xfrm>
        </p:grpSpPr>
        <p:sp>
          <p:nvSpPr>
            <p:cNvPr id="11" name="コンテンツ プレースホルダー 2"/>
            <p:cNvSpPr txBox="1">
              <a:spLocks/>
            </p:cNvSpPr>
            <p:nvPr/>
          </p:nvSpPr>
          <p:spPr>
            <a:xfrm>
              <a:off x="567193" y="1920675"/>
              <a:ext cx="7848871" cy="3015911"/>
            </a:xfrm>
            <a:prstGeom prst="rect">
              <a:avLst/>
            </a:prstGeom>
            <a:solidFill>
              <a:srgbClr val="FF0000"/>
            </a:solid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a:lnSpc>
                  <a:spcPts val="5000"/>
                </a:lnSpc>
                <a:buNone/>
              </a:pPr>
              <a:endParaRPr lang="ja-JP" altLang="en-US" sz="4000" dirty="0">
                <a:latin typeface="UD デジタル 教科書体 N-R" panose="02020400000000000000" pitchFamily="17" charset="-128"/>
                <a:ea typeface="UD デジタル 教科書体 N-R" panose="02020400000000000000" pitchFamily="17" charset="-128"/>
              </a:endParaRPr>
            </a:p>
          </p:txBody>
        </p:sp>
        <p:sp>
          <p:nvSpPr>
            <p:cNvPr id="9" name="コンテンツ プレースホルダー 2"/>
            <p:cNvSpPr txBox="1">
              <a:spLocks/>
            </p:cNvSpPr>
            <p:nvPr/>
          </p:nvSpPr>
          <p:spPr>
            <a:xfrm>
              <a:off x="789683" y="3202824"/>
              <a:ext cx="7310710" cy="1495512"/>
            </a:xfrm>
            <a:prstGeom prst="rect">
              <a:avLst/>
            </a:prstGeom>
            <a:solidFill>
              <a:schemeClr val="accent6">
                <a:lumMod val="60000"/>
                <a:lumOff val="40000"/>
              </a:schemeClr>
            </a:solid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a:lnSpc>
                  <a:spcPts val="5000"/>
                </a:lnSpc>
                <a:buNone/>
              </a:pPr>
              <a:r>
                <a:rPr lang="ja-JP" altLang="en-US" sz="4000" dirty="0" smtClean="0">
                  <a:latin typeface="UD デジタル 教科書体 N-R" panose="02020400000000000000" pitchFamily="17" charset="-128"/>
                  <a:ea typeface="UD デジタル 教科書体 N-R" panose="02020400000000000000" pitchFamily="17" charset="-128"/>
                </a:rPr>
                <a:t>自殺</a:t>
              </a:r>
              <a:r>
                <a:rPr lang="ja-JP" altLang="en-US" sz="4000" dirty="0">
                  <a:latin typeface="UD デジタル 教科書体 N-R" panose="02020400000000000000" pitchFamily="17" charset="-128"/>
                  <a:ea typeface="UD デジタル 教科書体 N-R" panose="02020400000000000000" pitchFamily="17" charset="-128"/>
                </a:rPr>
                <a:t>予防</a:t>
              </a:r>
              <a:r>
                <a:rPr lang="ja-JP" altLang="en-US" sz="4000" dirty="0" smtClean="0">
                  <a:latin typeface="UD デジタル 教科書体 N-R" panose="02020400000000000000" pitchFamily="17" charset="-128"/>
                  <a:ea typeface="UD デジタル 教科書体 N-R" panose="02020400000000000000" pitchFamily="17" charset="-128"/>
                </a:rPr>
                <a:t>教育の目標と</a:t>
              </a:r>
              <a:endParaRPr lang="en-US" altLang="ja-JP" sz="4000" dirty="0" smtClean="0">
                <a:latin typeface="UD デジタル 教科書体 N-R" panose="02020400000000000000" pitchFamily="17" charset="-128"/>
                <a:ea typeface="UD デジタル 教科書体 N-R" panose="02020400000000000000" pitchFamily="17" charset="-128"/>
              </a:endParaRPr>
            </a:p>
            <a:p>
              <a:pPr marL="0" indent="0" algn="ctr">
                <a:lnSpc>
                  <a:spcPts val="5000"/>
                </a:lnSpc>
                <a:buNone/>
              </a:pPr>
              <a:r>
                <a:rPr lang="ja-JP" altLang="en-US" sz="4000" dirty="0" smtClean="0">
                  <a:latin typeface="UD デジタル 教科書体 N-R" panose="02020400000000000000" pitchFamily="17" charset="-128"/>
                  <a:ea typeface="UD デジタル 教科書体 N-R" panose="02020400000000000000" pitchFamily="17" charset="-128"/>
                </a:rPr>
                <a:t>必要性を理解する</a:t>
              </a:r>
              <a:endParaRPr lang="ja-JP" altLang="en-US" sz="4000" dirty="0">
                <a:latin typeface="UD デジタル 教科書体 N-R" panose="02020400000000000000" pitchFamily="17" charset="-128"/>
                <a:ea typeface="UD デジタル 教科書体 N-R" panose="02020400000000000000" pitchFamily="17" charset="-128"/>
              </a:endParaRPr>
            </a:p>
          </p:txBody>
        </p:sp>
      </p:grpSp>
      <p:grpSp>
        <p:nvGrpSpPr>
          <p:cNvPr id="3" name="グループ化 2"/>
          <p:cNvGrpSpPr/>
          <p:nvPr/>
        </p:nvGrpSpPr>
        <p:grpSpPr>
          <a:xfrm>
            <a:off x="58231" y="4107990"/>
            <a:ext cx="8856984" cy="2560878"/>
            <a:chOff x="91276" y="4133634"/>
            <a:chExt cx="8856984" cy="2560878"/>
          </a:xfrm>
        </p:grpSpPr>
        <p:sp>
          <p:nvSpPr>
            <p:cNvPr id="13" name="角丸四角形 12"/>
            <p:cNvSpPr/>
            <p:nvPr/>
          </p:nvSpPr>
          <p:spPr>
            <a:xfrm>
              <a:off x="91276" y="4678288"/>
              <a:ext cx="8856984" cy="2016224"/>
            </a:xfrm>
            <a:prstGeom prst="roundRect">
              <a:avLst>
                <a:gd name="adj" fmla="val 50000"/>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ts val="5000"/>
                </a:lnSpc>
              </a:pPr>
              <a:endParaRPr lang="en-US" altLang="ja-JP" sz="4000" dirty="0">
                <a:solidFill>
                  <a:prstClr val="black"/>
                </a:solidFill>
                <a:latin typeface="UD デジタル 教科書体 N-R" panose="02020400000000000000" pitchFamily="17" charset="-128"/>
                <a:ea typeface="UD デジタル 教科書体 N-R" panose="02020400000000000000" pitchFamily="17" charset="-128"/>
              </a:endParaRPr>
            </a:p>
          </p:txBody>
        </p:sp>
        <p:grpSp>
          <p:nvGrpSpPr>
            <p:cNvPr id="12" name="グループ化 11"/>
            <p:cNvGrpSpPr/>
            <p:nvPr/>
          </p:nvGrpSpPr>
          <p:grpSpPr>
            <a:xfrm>
              <a:off x="343432" y="4133634"/>
              <a:ext cx="8405032" cy="2346479"/>
              <a:chOff x="343432" y="4133634"/>
              <a:chExt cx="8405032" cy="2346479"/>
            </a:xfrm>
          </p:grpSpPr>
          <p:sp>
            <p:nvSpPr>
              <p:cNvPr id="10" name="下矢印 9"/>
              <p:cNvSpPr/>
              <p:nvPr/>
            </p:nvSpPr>
            <p:spPr>
              <a:xfrm rot="10800000">
                <a:off x="4100990" y="4133634"/>
                <a:ext cx="635891" cy="735526"/>
              </a:xfrm>
              <a:prstGeom prst="down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343432" y="4941168"/>
                <a:ext cx="8405032" cy="1538945"/>
              </a:xfrm>
              <a:prstGeom prst="roundRect">
                <a:avLst>
                  <a:gd name="adj" fmla="val 50000"/>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ts val="5000"/>
                  </a:lnSpc>
                </a:pPr>
                <a:r>
                  <a:rPr lang="ja-JP" altLang="en-US" sz="4000" dirty="0">
                    <a:solidFill>
                      <a:prstClr val="black"/>
                    </a:solidFill>
                    <a:latin typeface="UD デジタル 教科書体 N-R" panose="02020400000000000000" pitchFamily="17" charset="-128"/>
                    <a:ea typeface="UD デジタル 教科書体 N-R" panose="02020400000000000000" pitchFamily="17" charset="-128"/>
                  </a:rPr>
                  <a:t>「自殺予防教育学習</a:t>
                </a:r>
                <a:r>
                  <a:rPr lang="ja-JP" altLang="en-US" sz="4000" dirty="0" smtClean="0">
                    <a:solidFill>
                      <a:prstClr val="black"/>
                    </a:solidFill>
                    <a:latin typeface="UD デジタル 教科書体 N-R" panose="02020400000000000000" pitchFamily="17" charset="-128"/>
                    <a:ea typeface="UD デジタル 教科書体 N-R" panose="02020400000000000000" pitchFamily="17" charset="-128"/>
                  </a:rPr>
                  <a:t>プログラム</a:t>
                </a:r>
                <a:endParaRPr lang="en-US" altLang="ja-JP" sz="4000" dirty="0" smtClean="0">
                  <a:solidFill>
                    <a:prstClr val="black"/>
                  </a:solidFill>
                  <a:latin typeface="UD デジタル 教科書体 N-R" panose="02020400000000000000" pitchFamily="17" charset="-128"/>
                  <a:ea typeface="UD デジタル 教科書体 N-R" panose="02020400000000000000" pitchFamily="17" charset="-128"/>
                </a:endParaRPr>
              </a:p>
              <a:p>
                <a:pPr lvl="0" algn="ctr">
                  <a:lnSpc>
                    <a:spcPts val="5000"/>
                  </a:lnSpc>
                </a:pPr>
                <a:r>
                  <a:rPr lang="ja-JP" altLang="en-US" sz="4000" dirty="0" smtClean="0">
                    <a:solidFill>
                      <a:prstClr val="black"/>
                    </a:solidFill>
                    <a:latin typeface="UD デジタル 教科書体 N-R" panose="02020400000000000000" pitchFamily="17" charset="-128"/>
                    <a:ea typeface="UD デジタル 教科書体 N-R" panose="02020400000000000000" pitchFamily="17" charset="-128"/>
                  </a:rPr>
                  <a:t>（</a:t>
                </a:r>
                <a:r>
                  <a:rPr lang="ja-JP" altLang="en-US" sz="4000" dirty="0">
                    <a:solidFill>
                      <a:prstClr val="black"/>
                    </a:solidFill>
                    <a:latin typeface="UD デジタル 教科書体 N-R" panose="02020400000000000000" pitchFamily="17" charset="-128"/>
                    <a:ea typeface="UD デジタル 教科書体 N-R" panose="02020400000000000000" pitchFamily="17" charset="-128"/>
                  </a:rPr>
                  <a:t>改訂版）</a:t>
                </a:r>
                <a:r>
                  <a:rPr lang="ja-JP" altLang="en-US" sz="4000" dirty="0" smtClean="0">
                    <a:solidFill>
                      <a:prstClr val="black"/>
                    </a:solidFill>
                    <a:latin typeface="UD デジタル 教科書体 N-R" panose="02020400000000000000" pitchFamily="17" charset="-128"/>
                    <a:ea typeface="UD デジタル 教科書体 N-R" panose="02020400000000000000" pitchFamily="17" charset="-128"/>
                  </a:rPr>
                  <a:t>」活用</a:t>
                </a:r>
                <a:r>
                  <a:rPr lang="ja-JP" altLang="en-US" sz="4000" dirty="0">
                    <a:solidFill>
                      <a:prstClr val="black"/>
                    </a:solidFill>
                    <a:latin typeface="UD デジタル 教科書体 N-R" panose="02020400000000000000" pitchFamily="17" charset="-128"/>
                    <a:ea typeface="UD デジタル 教科書体 N-R" panose="02020400000000000000" pitchFamily="17" charset="-128"/>
                  </a:rPr>
                  <a:t>の</a:t>
                </a:r>
                <a:r>
                  <a:rPr lang="ja-JP" altLang="en-US" sz="4000" dirty="0" smtClean="0">
                    <a:solidFill>
                      <a:prstClr val="black"/>
                    </a:solidFill>
                    <a:latin typeface="UD デジタル 教科書体 N-R" panose="02020400000000000000" pitchFamily="17" charset="-128"/>
                    <a:ea typeface="UD デジタル 教科書体 N-R" panose="02020400000000000000" pitchFamily="17" charset="-128"/>
                  </a:rPr>
                  <a:t>見通しをもつ</a:t>
                </a:r>
                <a:endParaRPr lang="en-US" altLang="ja-JP" sz="4000" dirty="0">
                  <a:solidFill>
                    <a:prstClr val="black"/>
                  </a:solidFill>
                  <a:latin typeface="UD デジタル 教科書体 N-R" panose="02020400000000000000" pitchFamily="17" charset="-128"/>
                  <a:ea typeface="UD デジタル 教科書体 N-R" panose="02020400000000000000" pitchFamily="17" charset="-128"/>
                </a:endParaRPr>
              </a:p>
            </p:txBody>
          </p:sp>
        </p:grpSp>
      </p:grpSp>
      <p:sp>
        <p:nvSpPr>
          <p:cNvPr id="8" name="コンテンツ プレースホルダー 2"/>
          <p:cNvSpPr txBox="1">
            <a:spLocks/>
          </p:cNvSpPr>
          <p:nvPr/>
        </p:nvSpPr>
        <p:spPr>
          <a:xfrm>
            <a:off x="789683" y="1484784"/>
            <a:ext cx="7310710" cy="792088"/>
          </a:xfrm>
          <a:prstGeom prst="rect">
            <a:avLst/>
          </a:prstGeom>
          <a:solidFill>
            <a:schemeClr val="accent6">
              <a:lumMod val="60000"/>
              <a:lumOff val="40000"/>
            </a:schemeClr>
          </a:solid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a:lnSpc>
                <a:spcPts val="5000"/>
              </a:lnSpc>
              <a:buNone/>
            </a:pPr>
            <a:r>
              <a:rPr lang="ja-JP" altLang="en-US" sz="4000" dirty="0" smtClean="0">
                <a:latin typeface="UD デジタル 教科書体 N-R" panose="02020400000000000000" pitchFamily="17" charset="-128"/>
                <a:ea typeface="UD デジタル 教科書体 N-R" panose="02020400000000000000" pitchFamily="17" charset="-128"/>
              </a:rPr>
              <a:t>児童</a:t>
            </a:r>
            <a:r>
              <a:rPr lang="ja-JP" altLang="en-US" sz="4000" dirty="0">
                <a:latin typeface="UD デジタル 教科書体 N-R" panose="02020400000000000000" pitchFamily="17" charset="-128"/>
                <a:ea typeface="UD デジタル 教科書体 N-R" panose="02020400000000000000" pitchFamily="17" charset="-128"/>
              </a:rPr>
              <a:t>生徒の自殺の</a:t>
            </a:r>
            <a:r>
              <a:rPr lang="ja-JP" altLang="en-US" sz="4000" dirty="0" smtClean="0">
                <a:latin typeface="UD デジタル 教科書体 N-R" panose="02020400000000000000" pitchFamily="17" charset="-128"/>
                <a:ea typeface="UD デジタル 教科書体 N-R" panose="02020400000000000000" pitchFamily="17" charset="-128"/>
              </a:rPr>
              <a:t>現状を知る</a:t>
            </a:r>
            <a:endParaRPr lang="en-US" altLang="ja-JP" sz="4000" dirty="0" smtClean="0">
              <a:latin typeface="UD デジタル 教科書体 N-R" panose="02020400000000000000" pitchFamily="17" charset="-128"/>
              <a:ea typeface="UD デジタル 教科書体 N-R" panose="02020400000000000000" pitchFamily="17" charset="-128"/>
            </a:endParaRPr>
          </a:p>
          <a:p>
            <a:pPr marL="0" indent="0">
              <a:lnSpc>
                <a:spcPts val="5000"/>
              </a:lnSpc>
              <a:buNone/>
            </a:pPr>
            <a:endParaRPr lang="ja-JP" altLang="en-US" sz="3600" dirty="0">
              <a:latin typeface="UD デジタル 教科書体 N-R" panose="02020400000000000000" pitchFamily="17" charset="-128"/>
              <a:ea typeface="UD デジタル 教科書体 N-R" panose="02020400000000000000" pitchFamily="17" charset="-128"/>
            </a:endParaRPr>
          </a:p>
        </p:txBody>
      </p:sp>
    </p:spTree>
    <p:extLst>
      <p:ext uri="{BB962C8B-B14F-4D97-AF65-F5344CB8AC3E}">
        <p14:creationId xmlns:p14="http://schemas.microsoft.com/office/powerpoint/2010/main" val="505055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1998495" y="858682"/>
            <a:ext cx="5403738" cy="659829"/>
          </a:xfrm>
          <a:prstGeom prst="rect">
            <a:avLst/>
          </a:prstGeom>
          <a:solidFill>
            <a:schemeClr val="accent5">
              <a:lumMod val="20000"/>
              <a:lumOff val="80000"/>
            </a:schemeClr>
          </a:solidFill>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dirty="0" smtClean="0">
                <a:latin typeface="UD デジタル 教科書体 N-R" panose="02020400000000000000" pitchFamily="17" charset="-128"/>
                <a:ea typeface="UD デジタル 教科書体 N-R" panose="02020400000000000000" pitchFamily="17" charset="-128"/>
              </a:rPr>
              <a:t>TALK</a:t>
            </a:r>
            <a:r>
              <a:rPr lang="ja-JP" altLang="en-US" dirty="0" smtClean="0"/>
              <a:t>の原則</a:t>
            </a:r>
            <a:endParaRPr lang="ja-JP" altLang="en-US" dirty="0"/>
          </a:p>
        </p:txBody>
      </p:sp>
      <p:sp>
        <p:nvSpPr>
          <p:cNvPr id="6" name="コンテンツ プレースホルダー 2"/>
          <p:cNvSpPr txBox="1">
            <a:spLocks/>
          </p:cNvSpPr>
          <p:nvPr/>
        </p:nvSpPr>
        <p:spPr>
          <a:xfrm>
            <a:off x="23326" y="1556792"/>
            <a:ext cx="9120674" cy="1008112"/>
          </a:xfrm>
          <a:prstGeom prst="rect">
            <a:avLst/>
          </a:prstGeom>
          <a:solidFill>
            <a:schemeClr val="bg1"/>
          </a:solidFill>
        </p:spPr>
        <p:txBody>
          <a:bodyPr>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en-US" altLang="ja-JP" sz="7200" b="1" dirty="0">
                <a:solidFill>
                  <a:srgbClr val="FF0000"/>
                </a:solidFill>
              </a:rPr>
              <a:t>T</a:t>
            </a:r>
            <a:r>
              <a:rPr lang="en-US" altLang="ja-JP" sz="3600" dirty="0"/>
              <a:t>ell</a:t>
            </a:r>
            <a:r>
              <a:rPr lang="ja-JP" altLang="en-US" sz="2800" dirty="0"/>
              <a:t>：</a:t>
            </a:r>
            <a:r>
              <a:rPr lang="ja-JP" altLang="en-US" dirty="0"/>
              <a:t>言葉に出して心配している</a:t>
            </a:r>
            <a:r>
              <a:rPr lang="ja-JP" altLang="en-US" dirty="0" smtClean="0"/>
              <a:t>ことを</a:t>
            </a:r>
            <a:r>
              <a:rPr lang="ja-JP" altLang="en-US" dirty="0"/>
              <a:t>伝える</a:t>
            </a:r>
            <a:endParaRPr lang="en-US" altLang="ja-JP" dirty="0"/>
          </a:p>
        </p:txBody>
      </p:sp>
      <p:sp>
        <p:nvSpPr>
          <p:cNvPr id="7" name="コンテンツ プレースホルダー 2"/>
          <p:cNvSpPr txBox="1">
            <a:spLocks/>
          </p:cNvSpPr>
          <p:nvPr/>
        </p:nvSpPr>
        <p:spPr>
          <a:xfrm>
            <a:off x="4192" y="2716188"/>
            <a:ext cx="9392344" cy="1144860"/>
          </a:xfrm>
          <a:prstGeom prst="rect">
            <a:avLst/>
          </a:prstGeom>
          <a:solidFill>
            <a:schemeClr val="bg1"/>
          </a:solidFill>
        </p:spPr>
        <p:txBody>
          <a:bodyPr>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lvl="0" indent="0">
              <a:buNone/>
            </a:pPr>
            <a:r>
              <a:rPr lang="en-US" altLang="ja-JP" sz="6600" b="1" dirty="0">
                <a:solidFill>
                  <a:srgbClr val="FF0000"/>
                </a:solidFill>
              </a:rPr>
              <a:t>A</a:t>
            </a:r>
            <a:r>
              <a:rPr lang="en-US" altLang="ja-JP" sz="3600" dirty="0">
                <a:solidFill>
                  <a:prstClr val="black"/>
                </a:solidFill>
              </a:rPr>
              <a:t>sk</a:t>
            </a:r>
            <a:r>
              <a:rPr lang="en-US" altLang="ja-JP" sz="2800" dirty="0">
                <a:solidFill>
                  <a:prstClr val="black"/>
                </a:solidFill>
              </a:rPr>
              <a:t>:</a:t>
            </a:r>
            <a:r>
              <a:rPr lang="ja-JP" altLang="en-US" sz="2800" dirty="0">
                <a:solidFill>
                  <a:prstClr val="black"/>
                </a:solidFill>
              </a:rPr>
              <a:t>「死にたい」と言う気持ちに</a:t>
            </a:r>
            <a:r>
              <a:rPr lang="ja-JP" altLang="en-US" sz="2800" dirty="0" smtClean="0">
                <a:solidFill>
                  <a:prstClr val="black"/>
                </a:solidFill>
              </a:rPr>
              <a:t>ついて率直に尋ねる</a:t>
            </a:r>
            <a:endParaRPr lang="en-US" altLang="ja-JP" sz="2800" dirty="0">
              <a:solidFill>
                <a:prstClr val="black"/>
              </a:solidFill>
            </a:endParaRPr>
          </a:p>
        </p:txBody>
      </p:sp>
      <p:sp>
        <p:nvSpPr>
          <p:cNvPr id="8" name="コンテンツ プレースホルダー 2"/>
          <p:cNvSpPr txBox="1">
            <a:spLocks/>
          </p:cNvSpPr>
          <p:nvPr/>
        </p:nvSpPr>
        <p:spPr>
          <a:xfrm>
            <a:off x="40888" y="3868316"/>
            <a:ext cx="8456240" cy="1144860"/>
          </a:xfrm>
          <a:prstGeom prst="rect">
            <a:avLst/>
          </a:prstGeom>
          <a:solidFill>
            <a:schemeClr val="bg1"/>
          </a:solidFill>
        </p:spPr>
        <p:txBody>
          <a:bodyPr>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en-US" altLang="ja-JP" sz="6600" b="1" dirty="0">
                <a:solidFill>
                  <a:srgbClr val="FF0000"/>
                </a:solidFill>
              </a:rPr>
              <a:t>L</a:t>
            </a:r>
            <a:r>
              <a:rPr lang="en-US" altLang="ja-JP" sz="3600" dirty="0"/>
              <a:t>isten</a:t>
            </a:r>
            <a:r>
              <a:rPr lang="en-US" altLang="ja-JP" dirty="0"/>
              <a:t>:</a:t>
            </a:r>
            <a:r>
              <a:rPr lang="ja-JP" altLang="en-US" sz="3600" dirty="0"/>
              <a:t>絶望的な気持ちを傾聴する</a:t>
            </a:r>
            <a:endParaRPr lang="en-US" altLang="ja-JP" sz="3600" dirty="0"/>
          </a:p>
        </p:txBody>
      </p:sp>
      <p:sp>
        <p:nvSpPr>
          <p:cNvPr id="9" name="コンテンツ プレースホルダー 2"/>
          <p:cNvSpPr txBox="1">
            <a:spLocks/>
          </p:cNvSpPr>
          <p:nvPr/>
        </p:nvSpPr>
        <p:spPr>
          <a:xfrm>
            <a:off x="4192" y="5092452"/>
            <a:ext cx="8456240" cy="1144860"/>
          </a:xfrm>
          <a:prstGeom prst="rect">
            <a:avLst/>
          </a:prstGeom>
          <a:solidFill>
            <a:schemeClr val="bg1"/>
          </a:solidFill>
        </p:spPr>
        <p:txBody>
          <a:bodyPr>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en-US" altLang="ja-JP" sz="6600" b="1" dirty="0" smtClean="0">
                <a:solidFill>
                  <a:srgbClr val="FF0000"/>
                </a:solidFill>
              </a:rPr>
              <a:t>K</a:t>
            </a:r>
            <a:r>
              <a:rPr lang="en-US" altLang="ja-JP" sz="3600" dirty="0" smtClean="0"/>
              <a:t>eep </a:t>
            </a:r>
            <a:r>
              <a:rPr lang="en-US" altLang="ja-JP" sz="3600" dirty="0"/>
              <a:t>safe:</a:t>
            </a:r>
            <a:r>
              <a:rPr lang="ja-JP" altLang="en-US" sz="3600" dirty="0"/>
              <a:t>安全を確保する</a:t>
            </a:r>
            <a:endParaRPr lang="en-US" altLang="ja-JP" sz="3600" dirty="0"/>
          </a:p>
          <a:p>
            <a:pPr marL="0" indent="0">
              <a:buNone/>
            </a:pPr>
            <a:endParaRPr lang="en-US" altLang="ja-JP" sz="3600" dirty="0"/>
          </a:p>
        </p:txBody>
      </p:sp>
      <p:sp>
        <p:nvSpPr>
          <p:cNvPr id="11" name="テキスト ボックス 10"/>
          <p:cNvSpPr txBox="1"/>
          <p:nvPr/>
        </p:nvSpPr>
        <p:spPr>
          <a:xfrm>
            <a:off x="251520" y="113552"/>
            <a:ext cx="7150713" cy="584775"/>
          </a:xfrm>
          <a:prstGeom prst="rect">
            <a:avLst/>
          </a:prstGeom>
          <a:noFill/>
          <a:ln w="57150">
            <a:solidFill>
              <a:srgbClr val="002060"/>
            </a:solidFill>
          </a:ln>
        </p:spPr>
        <p:txBody>
          <a:bodyPr wrap="square" rtlCol="0">
            <a:spAutoFit/>
          </a:bodyPr>
          <a:lstStyle/>
          <a:p>
            <a:r>
              <a:rPr lang="ja-JP" altLang="en-US" sz="3200" dirty="0" smtClean="0">
                <a:solidFill>
                  <a:srgbClr val="002060"/>
                </a:solidFill>
                <a:latin typeface="UD デジタル 教科書体 N-B" panose="02020700000000000000" pitchFamily="17" charset="-128"/>
                <a:ea typeface="UD デジタル 教科書体 N-B" panose="02020700000000000000" pitchFamily="17" charset="-128"/>
              </a:rPr>
              <a:t>③　ハイリスクの子どもへのサポート</a:t>
            </a:r>
            <a:endParaRPr lang="ja-JP" altLang="en-US" sz="3200" dirty="0">
              <a:solidFill>
                <a:srgbClr val="002060"/>
              </a:solidFill>
              <a:latin typeface="UD デジタル 教科書体 N-B" panose="02020700000000000000" pitchFamily="17" charset="-128"/>
              <a:ea typeface="UD デジタル 教科書体 N-B" panose="02020700000000000000" pitchFamily="17" charset="-128"/>
            </a:endParaRPr>
          </a:p>
        </p:txBody>
      </p:sp>
      <p:sp>
        <p:nvSpPr>
          <p:cNvPr id="10" name="テキスト ボックス 9"/>
          <p:cNvSpPr txBox="1"/>
          <p:nvPr/>
        </p:nvSpPr>
        <p:spPr>
          <a:xfrm>
            <a:off x="2699792" y="6378546"/>
            <a:ext cx="6545732" cy="369332"/>
          </a:xfrm>
          <a:prstGeom prst="rect">
            <a:avLst/>
          </a:prstGeom>
          <a:noFill/>
        </p:spPr>
        <p:txBody>
          <a:bodyPr wrap="square" rtlCol="0">
            <a:spAutoFit/>
          </a:bodyPr>
          <a:lstStyle/>
          <a:p>
            <a:r>
              <a:rPr kumimoji="1" lang="ja-JP" altLang="en-US" dirty="0" smtClean="0"/>
              <a:t>教師が知っておきたい子どもの自殺予防（文部科学省）より</a:t>
            </a:r>
            <a:endParaRPr kumimoji="1" lang="en-US" altLang="ja-JP" dirty="0"/>
          </a:p>
        </p:txBody>
      </p:sp>
    </p:spTree>
    <p:extLst>
      <p:ext uri="{BB962C8B-B14F-4D97-AF65-F5344CB8AC3E}">
        <p14:creationId xmlns:p14="http://schemas.microsoft.com/office/powerpoint/2010/main" val="337021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1045842" y="843794"/>
            <a:ext cx="6896403" cy="659829"/>
          </a:xfrm>
          <a:prstGeom prst="rect">
            <a:avLst/>
          </a:prstGeom>
          <a:solidFill>
            <a:schemeClr val="accent5">
              <a:lumMod val="20000"/>
              <a:lumOff val="80000"/>
            </a:schemeClr>
          </a:solidFill>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dirty="0" smtClean="0"/>
              <a:t>リストカット等への対応</a:t>
            </a:r>
            <a:endParaRPr lang="ja-JP" altLang="en-US" dirty="0"/>
          </a:p>
        </p:txBody>
      </p:sp>
      <p:sp>
        <p:nvSpPr>
          <p:cNvPr id="7" name="コンテンツ プレースホルダー 2"/>
          <p:cNvSpPr txBox="1">
            <a:spLocks/>
          </p:cNvSpPr>
          <p:nvPr/>
        </p:nvSpPr>
        <p:spPr>
          <a:xfrm>
            <a:off x="1505711" y="5159761"/>
            <a:ext cx="5760640" cy="576064"/>
          </a:xfrm>
          <a:prstGeom prst="rect">
            <a:avLst/>
          </a:prstGeom>
          <a:solidFill>
            <a:schemeClr val="bg1"/>
          </a:solidFill>
        </p:spPr>
        <p:txBody>
          <a:bodyPr>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ja-JP" altLang="en-US" dirty="0" smtClean="0"/>
              <a:t>　　怒り</a:t>
            </a:r>
            <a:r>
              <a:rPr lang="ja-JP" altLang="en-US" dirty="0"/>
              <a:t>・悲しみ・失望</a:t>
            </a:r>
            <a:endParaRPr lang="en-US" altLang="ja-JP" dirty="0"/>
          </a:p>
        </p:txBody>
      </p:sp>
      <p:sp>
        <p:nvSpPr>
          <p:cNvPr id="9" name="コンテンツ プレースホルダー 2"/>
          <p:cNvSpPr txBox="1">
            <a:spLocks/>
          </p:cNvSpPr>
          <p:nvPr/>
        </p:nvSpPr>
        <p:spPr>
          <a:xfrm>
            <a:off x="1255113" y="5874047"/>
            <a:ext cx="5976664" cy="576064"/>
          </a:xfrm>
          <a:prstGeom prst="rect">
            <a:avLst/>
          </a:prstGeom>
          <a:solidFill>
            <a:schemeClr val="bg1"/>
          </a:solidFill>
        </p:spPr>
        <p:txBody>
          <a:bodyPr>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ja-JP" altLang="en-US" dirty="0" smtClean="0"/>
              <a:t>　</a:t>
            </a:r>
            <a:r>
              <a:rPr lang="ja-JP" altLang="en-US" dirty="0"/>
              <a:t>　善悪の判断からくる叱責</a:t>
            </a:r>
            <a:endParaRPr lang="en-US" altLang="ja-JP" dirty="0"/>
          </a:p>
        </p:txBody>
      </p:sp>
      <p:sp>
        <p:nvSpPr>
          <p:cNvPr id="10" name="加算 9"/>
          <p:cNvSpPr/>
          <p:nvPr/>
        </p:nvSpPr>
        <p:spPr>
          <a:xfrm rot="18929199">
            <a:off x="2354614" y="3699937"/>
            <a:ext cx="3777662" cy="3720174"/>
          </a:xfrm>
          <a:prstGeom prst="mathPlus">
            <a:avLst>
              <a:gd name="adj1" fmla="val 6732"/>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1"/>
          <p:cNvGrpSpPr/>
          <p:nvPr/>
        </p:nvGrpSpPr>
        <p:grpSpPr>
          <a:xfrm>
            <a:off x="395536" y="1664159"/>
            <a:ext cx="8496944" cy="2781316"/>
            <a:chOff x="467544" y="1727804"/>
            <a:chExt cx="7709927" cy="2399467"/>
          </a:xfrm>
        </p:grpSpPr>
        <p:sp>
          <p:nvSpPr>
            <p:cNvPr id="11" name="コンテンツ プレースホルダー 2"/>
            <p:cNvSpPr txBox="1">
              <a:spLocks/>
            </p:cNvSpPr>
            <p:nvPr/>
          </p:nvSpPr>
          <p:spPr>
            <a:xfrm>
              <a:off x="467544" y="2205529"/>
              <a:ext cx="7709927" cy="1921742"/>
            </a:xfrm>
            <a:prstGeom prst="rect">
              <a:avLst/>
            </a:prstGeom>
            <a:solidFill>
              <a:schemeClr val="accent3">
                <a:lumMod val="40000"/>
                <a:lumOff val="60000"/>
              </a:schemeClr>
            </a:solidFill>
          </p:spPr>
          <p:txBody>
            <a:bodyPr>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r>
                <a:rPr lang="ja-JP" altLang="en-US" sz="4000" dirty="0" smtClean="0">
                  <a:solidFill>
                    <a:srgbClr val="FF0000"/>
                  </a:solidFill>
                </a:rPr>
                <a:t>◎　過剰な反応はしない</a:t>
              </a:r>
              <a:endParaRPr lang="en-US" altLang="ja-JP" sz="4000" dirty="0" smtClean="0">
                <a:solidFill>
                  <a:srgbClr val="FF0000"/>
                </a:solidFill>
              </a:endParaRPr>
            </a:p>
            <a:p>
              <a:pPr marL="0" indent="0">
                <a:buFont typeface="Arial" panose="020B0604020202020204" pitchFamily="34" charset="0"/>
                <a:buNone/>
              </a:pPr>
              <a:r>
                <a:rPr lang="ja-JP" altLang="en-US" sz="4000" dirty="0" smtClean="0">
                  <a:solidFill>
                    <a:srgbClr val="FF0000"/>
                  </a:solidFill>
                </a:rPr>
                <a:t>◎　打ち明けてくれたことを評価</a:t>
              </a:r>
              <a:endParaRPr lang="en-US" altLang="ja-JP" sz="4000" dirty="0" smtClean="0">
                <a:solidFill>
                  <a:srgbClr val="FF0000"/>
                </a:solidFill>
              </a:endParaRPr>
            </a:p>
            <a:p>
              <a:pPr marL="0" indent="0">
                <a:buFont typeface="Arial" panose="020B0604020202020204" pitchFamily="34" charset="0"/>
                <a:buNone/>
              </a:pPr>
              <a:r>
                <a:rPr lang="ja-JP" altLang="en-US" sz="4000" dirty="0" smtClean="0">
                  <a:solidFill>
                    <a:srgbClr val="FF0000"/>
                  </a:solidFill>
                </a:rPr>
                <a:t>◎　理解し、先生自身が受け入れる</a:t>
              </a:r>
              <a:endParaRPr lang="en-US" altLang="ja-JP" sz="4000" dirty="0" smtClean="0">
                <a:solidFill>
                  <a:srgbClr val="FF0000"/>
                </a:solidFill>
              </a:endParaRPr>
            </a:p>
          </p:txBody>
        </p:sp>
        <p:sp>
          <p:nvSpPr>
            <p:cNvPr id="12" name="コンテンツ プレースホルダー 2"/>
            <p:cNvSpPr txBox="1">
              <a:spLocks/>
            </p:cNvSpPr>
            <p:nvPr/>
          </p:nvSpPr>
          <p:spPr>
            <a:xfrm>
              <a:off x="498191" y="1727804"/>
              <a:ext cx="2723045" cy="437374"/>
            </a:xfrm>
            <a:prstGeom prst="rect">
              <a:avLst/>
            </a:prstGeom>
            <a:solidFill>
              <a:schemeClr val="accent2">
                <a:lumMod val="20000"/>
                <a:lumOff val="80000"/>
              </a:schemeClr>
            </a:solidFill>
          </p:spPr>
          <p:txBody>
            <a:bodyPr>
              <a:no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r>
                <a:rPr lang="en-US" altLang="ja-JP" sz="2800" dirty="0" smtClean="0"/>
                <a:t>【</a:t>
              </a:r>
              <a:r>
                <a:rPr lang="ja-JP" altLang="en-US" sz="2800" dirty="0" smtClean="0"/>
                <a:t>適切な対応</a:t>
              </a:r>
              <a:r>
                <a:rPr lang="en-US" altLang="ja-JP" sz="2800" dirty="0" smtClean="0"/>
                <a:t>】</a:t>
              </a:r>
            </a:p>
          </p:txBody>
        </p:sp>
      </p:grpSp>
      <p:sp>
        <p:nvSpPr>
          <p:cNvPr id="14" name="テキスト ボックス 13"/>
          <p:cNvSpPr txBox="1"/>
          <p:nvPr/>
        </p:nvSpPr>
        <p:spPr>
          <a:xfrm>
            <a:off x="211521" y="109061"/>
            <a:ext cx="7096783" cy="584775"/>
          </a:xfrm>
          <a:prstGeom prst="rect">
            <a:avLst/>
          </a:prstGeom>
          <a:noFill/>
          <a:ln w="57150">
            <a:solidFill>
              <a:srgbClr val="002060"/>
            </a:solidFill>
          </a:ln>
        </p:spPr>
        <p:txBody>
          <a:bodyPr wrap="square" rtlCol="0">
            <a:spAutoFit/>
          </a:bodyPr>
          <a:lstStyle/>
          <a:p>
            <a:r>
              <a:rPr lang="ja-JP" altLang="en-US" sz="3200" dirty="0" smtClean="0">
                <a:solidFill>
                  <a:srgbClr val="002060"/>
                </a:solidFill>
                <a:latin typeface="UD デジタル 教科書体 N-B" panose="02020700000000000000" pitchFamily="17" charset="-128"/>
                <a:ea typeface="UD デジタル 教科書体 N-B" panose="02020700000000000000" pitchFamily="17" charset="-128"/>
              </a:rPr>
              <a:t>③　ハイリスクの子どもへのサポート</a:t>
            </a:r>
            <a:endParaRPr lang="ja-JP" altLang="en-US" sz="3200" dirty="0">
              <a:solidFill>
                <a:srgbClr val="002060"/>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2405495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arn(inVertical)">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945521" y="844661"/>
            <a:ext cx="7180947" cy="854968"/>
          </a:xfrm>
          <a:solidFill>
            <a:schemeClr val="accent5">
              <a:lumMod val="20000"/>
              <a:lumOff val="80000"/>
            </a:schemeClr>
          </a:solidFill>
        </p:spPr>
        <p:txBody>
          <a:bodyPr>
            <a:noAutofit/>
          </a:bodyPr>
          <a:lstStyle/>
          <a:p>
            <a:pPr>
              <a:lnSpc>
                <a:spcPts val="5000"/>
              </a:lnSpc>
            </a:pPr>
            <a:r>
              <a:rPr kumimoji="1" lang="ja-JP" altLang="en-US" sz="3800" dirty="0" smtClean="0"/>
              <a:t>③　</a:t>
            </a:r>
            <a:r>
              <a:rPr lang="ja-JP" altLang="en-US" sz="3600" dirty="0">
                <a:latin typeface="UD デジタル 教科書体 N-R" panose="02020400000000000000" pitchFamily="17" charset="-128"/>
                <a:ea typeface="UD デジタル 教科書体 N-R" panose="02020400000000000000" pitchFamily="17" charset="-128"/>
              </a:rPr>
              <a:t>自殺予防教育</a:t>
            </a:r>
            <a:r>
              <a:rPr lang="ja-JP" altLang="en-US" sz="3600" dirty="0" smtClean="0">
                <a:latin typeface="UD デジタル 教科書体 N-R" panose="02020400000000000000" pitchFamily="17" charset="-128"/>
                <a:ea typeface="UD デジタル 教科書体 N-R" panose="02020400000000000000" pitchFamily="17" charset="-128"/>
              </a:rPr>
              <a:t>の具体的な取組</a:t>
            </a:r>
            <a:endParaRPr lang="en-US" altLang="ja-JP" sz="3600" dirty="0">
              <a:latin typeface="UD デジタル 教科書体 N-R" panose="02020400000000000000" pitchFamily="17" charset="-128"/>
              <a:ea typeface="UD デジタル 教科書体 N-R" panose="02020400000000000000" pitchFamily="17" charset="-128"/>
            </a:endParaRPr>
          </a:p>
        </p:txBody>
      </p:sp>
      <p:graphicFrame>
        <p:nvGraphicFramePr>
          <p:cNvPr id="5" name="図表 4"/>
          <p:cNvGraphicFramePr/>
          <p:nvPr>
            <p:extLst>
              <p:ext uri="{D42A27DB-BD31-4B8C-83A1-F6EECF244321}">
                <p14:modId xmlns:p14="http://schemas.microsoft.com/office/powerpoint/2010/main" val="2372306400"/>
              </p:ext>
            </p:extLst>
          </p:nvPr>
        </p:nvGraphicFramePr>
        <p:xfrm>
          <a:off x="2572055" y="2636912"/>
          <a:ext cx="3927881" cy="37121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正方形/長方形 13"/>
          <p:cNvSpPr/>
          <p:nvPr/>
        </p:nvSpPr>
        <p:spPr>
          <a:xfrm>
            <a:off x="2663787" y="2636912"/>
            <a:ext cx="3744416" cy="1944216"/>
          </a:xfrm>
          <a:prstGeom prst="rect">
            <a:avLst/>
          </a:prstGeom>
          <a:noFill/>
          <a:ln w="762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55790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図表 1"/>
          <p:cNvGraphicFramePr/>
          <p:nvPr>
            <p:extLst>
              <p:ext uri="{D42A27DB-BD31-4B8C-83A1-F6EECF244321}">
                <p14:modId xmlns:p14="http://schemas.microsoft.com/office/powerpoint/2010/main" val="2982359711"/>
              </p:ext>
            </p:extLst>
          </p:nvPr>
        </p:nvGraphicFramePr>
        <p:xfrm>
          <a:off x="428095" y="1368405"/>
          <a:ext cx="4935993" cy="49086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線吹き出し 1 (枠付き) 3"/>
          <p:cNvSpPr/>
          <p:nvPr/>
        </p:nvSpPr>
        <p:spPr>
          <a:xfrm>
            <a:off x="3635896" y="1001019"/>
            <a:ext cx="5328593" cy="1584175"/>
          </a:xfrm>
          <a:prstGeom prst="borderCallout1">
            <a:avLst>
              <a:gd name="adj1" fmla="val 26649"/>
              <a:gd name="adj2" fmla="val 53"/>
              <a:gd name="adj3" fmla="val 75506"/>
              <a:gd name="adj4" fmla="val -6330"/>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defRPr/>
            </a:pPr>
            <a:r>
              <a:rPr lang="ja-JP" altLang="en-US" sz="4400" dirty="0" smtClean="0">
                <a:solidFill>
                  <a:srgbClr val="FF0000"/>
                </a:solidFill>
                <a:latin typeface="UD デジタル 教科書体 N-B" panose="02020700000000000000" pitchFamily="17" charset="-128"/>
                <a:ea typeface="UD デジタル 教科書体 N-B" panose="02020700000000000000" pitchFamily="17" charset="-128"/>
              </a:rPr>
              <a:t>早期の問題認識</a:t>
            </a:r>
            <a:endParaRPr lang="en-US" altLang="ja-JP" sz="4400" dirty="0">
              <a:solidFill>
                <a:srgbClr val="FF0000"/>
              </a:solidFill>
              <a:latin typeface="UD デジタル 教科書体 N-B" panose="02020700000000000000" pitchFamily="17" charset="-128"/>
              <a:ea typeface="UD デジタル 教科書体 N-B" panose="02020700000000000000" pitchFamily="17" charset="-128"/>
            </a:endParaRPr>
          </a:p>
          <a:p>
            <a:pPr algn="ctr">
              <a:defRPr/>
            </a:pPr>
            <a:r>
              <a:rPr lang="ja-JP" altLang="en-US" sz="3600" dirty="0" smtClean="0">
                <a:solidFill>
                  <a:schemeClr val="tx1"/>
                </a:solidFill>
                <a:latin typeface="UD デジタル 教科書体 N-B" panose="02020700000000000000" pitchFamily="17" charset="-128"/>
                <a:ea typeface="UD デジタル 教科書体 N-B" panose="02020700000000000000" pitchFamily="17" charset="-128"/>
              </a:rPr>
              <a:t>（</a:t>
            </a:r>
            <a:r>
              <a:rPr lang="ja-JP" altLang="en-US" sz="3600" dirty="0">
                <a:solidFill>
                  <a:schemeClr val="tx1"/>
                </a:solidFill>
                <a:latin typeface="UD デジタル 教科書体 N-B" panose="02020700000000000000" pitchFamily="17" charset="-128"/>
                <a:ea typeface="UD デジタル 教科書体 N-B" panose="02020700000000000000" pitchFamily="17" charset="-128"/>
              </a:rPr>
              <a:t>心</a:t>
            </a:r>
            <a:r>
              <a:rPr lang="ja-JP" altLang="en-US" sz="3600" dirty="0" smtClean="0">
                <a:solidFill>
                  <a:schemeClr val="tx1"/>
                </a:solidFill>
                <a:latin typeface="UD デジタル 教科書体 N-B" panose="02020700000000000000" pitchFamily="17" charset="-128"/>
                <a:ea typeface="UD デジタル 教科書体 N-B" panose="02020700000000000000" pitchFamily="17" charset="-128"/>
              </a:rPr>
              <a:t>の危機に気付く力）</a:t>
            </a:r>
            <a:endParaRPr lang="en-US" altLang="ja-JP" sz="3600" dirty="0" smtClean="0">
              <a:solidFill>
                <a:schemeClr val="tx1"/>
              </a:solidFill>
              <a:latin typeface="UD デジタル 教科書体 N-B" panose="02020700000000000000" pitchFamily="17" charset="-128"/>
              <a:ea typeface="UD デジタル 教科書体 N-B" panose="02020700000000000000" pitchFamily="17" charset="-128"/>
            </a:endParaRPr>
          </a:p>
        </p:txBody>
      </p:sp>
      <p:sp>
        <p:nvSpPr>
          <p:cNvPr id="10" name="コンテンツ プレースホルダー 3"/>
          <p:cNvSpPr>
            <a:spLocks noGrp="1"/>
          </p:cNvSpPr>
          <p:nvPr>
            <p:ph idx="1"/>
          </p:nvPr>
        </p:nvSpPr>
        <p:spPr>
          <a:xfrm>
            <a:off x="428095" y="259660"/>
            <a:ext cx="8229600" cy="624585"/>
          </a:xfrm>
          <a:prstGeom prst="rect">
            <a:avLst/>
          </a:prstGeom>
          <a:solidFill>
            <a:srgbClr val="002060"/>
          </a:solidFill>
          <a:ln>
            <a:noFill/>
          </a:ln>
        </p:spPr>
        <p:style>
          <a:lnRef idx="1">
            <a:schemeClr val="accent6"/>
          </a:lnRef>
          <a:fillRef idx="3">
            <a:schemeClr val="accent6"/>
          </a:fillRef>
          <a:effectRef idx="2">
            <a:schemeClr val="accent6"/>
          </a:effectRef>
          <a:fontRef idx="minor">
            <a:schemeClr val="lt1"/>
          </a:fontRef>
        </p:style>
        <p:txBody>
          <a:bodyPr anchor="ctr">
            <a:normAutofit/>
          </a:bodyPr>
          <a:lstStyle/>
          <a:p>
            <a:pPr marL="0" indent="0" algn="ctr">
              <a:spcBef>
                <a:spcPts val="0"/>
              </a:spcBef>
              <a:buNone/>
              <a:defRPr/>
            </a:pPr>
            <a:r>
              <a:rPr lang="ja-JP" altLang="en-US" dirty="0" smtClean="0">
                <a:latin typeface="UD デジタル 教科書体 N-B" panose="02020700000000000000" pitchFamily="17" charset="-128"/>
                <a:ea typeface="UD デジタル 教科書体 N-B" panose="02020700000000000000" pitchFamily="17" charset="-128"/>
              </a:rPr>
              <a:t>自殺予防教育の目標は</a:t>
            </a:r>
            <a:endParaRPr lang="en-US" altLang="ja-JP" dirty="0">
              <a:latin typeface="UD デジタル 教科書体 N-B" panose="02020700000000000000" pitchFamily="17" charset="-128"/>
              <a:ea typeface="UD デジタル 教科書体 N-B" panose="02020700000000000000" pitchFamily="17" charset="-128"/>
            </a:endParaRPr>
          </a:p>
        </p:txBody>
      </p:sp>
      <p:sp>
        <p:nvSpPr>
          <p:cNvPr id="7" name="テキスト ボックス 6"/>
          <p:cNvSpPr txBox="1"/>
          <p:nvPr/>
        </p:nvSpPr>
        <p:spPr>
          <a:xfrm>
            <a:off x="5064038" y="6453085"/>
            <a:ext cx="4079962" cy="382625"/>
          </a:xfrm>
          <a:prstGeom prst="rect">
            <a:avLst/>
          </a:prstGeom>
          <a:noFill/>
        </p:spPr>
        <p:txBody>
          <a:bodyPr wrap="square" rtlCol="0">
            <a:spAutoFit/>
          </a:bodyPr>
          <a:lstStyle/>
          <a:p>
            <a:r>
              <a:rPr kumimoji="1" lang="ja-JP" altLang="en-US" dirty="0" smtClean="0"/>
              <a:t>生徒指導提要（文部科学省）より作成</a:t>
            </a:r>
            <a:endParaRPr kumimoji="1" lang="en-US" altLang="ja-JP" dirty="0"/>
          </a:p>
        </p:txBody>
      </p:sp>
      <p:grpSp>
        <p:nvGrpSpPr>
          <p:cNvPr id="3" name="グループ化 2"/>
          <p:cNvGrpSpPr/>
          <p:nvPr/>
        </p:nvGrpSpPr>
        <p:grpSpPr>
          <a:xfrm>
            <a:off x="4867764" y="2786930"/>
            <a:ext cx="4104456" cy="3490082"/>
            <a:chOff x="4867764" y="2786930"/>
            <a:chExt cx="4104456" cy="3490082"/>
          </a:xfrm>
        </p:grpSpPr>
        <p:sp>
          <p:nvSpPr>
            <p:cNvPr id="8" name="線吹き出し 1 (枠付き) 7"/>
            <p:cNvSpPr/>
            <p:nvPr/>
          </p:nvSpPr>
          <p:spPr>
            <a:xfrm>
              <a:off x="5616116" y="3721383"/>
              <a:ext cx="3096344" cy="2555629"/>
            </a:xfrm>
            <a:prstGeom prst="borderCallout1">
              <a:avLst>
                <a:gd name="adj1" fmla="val 10760"/>
                <a:gd name="adj2" fmla="val 16"/>
                <a:gd name="adj3" fmla="val -8214"/>
                <a:gd name="adj4" fmla="val -52765"/>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defRPr/>
              </a:pPr>
              <a:r>
                <a:rPr lang="ja-JP" altLang="en-US" sz="4400" b="1" dirty="0" smtClean="0">
                  <a:solidFill>
                    <a:srgbClr val="FF0000"/>
                  </a:solidFill>
                  <a:latin typeface="UD デジタル 教科書体 N-B" panose="02020700000000000000" pitchFamily="17" charset="-128"/>
                  <a:ea typeface="UD デジタル 教科書体 N-B" panose="02020700000000000000" pitchFamily="17" charset="-128"/>
                </a:rPr>
                <a:t>援助希求的</a:t>
              </a:r>
              <a:endParaRPr lang="en-US" altLang="ja-JP" sz="4400" b="1" dirty="0" smtClean="0">
                <a:solidFill>
                  <a:srgbClr val="FF0000"/>
                </a:solidFill>
                <a:latin typeface="UD デジタル 教科書体 N-B" panose="02020700000000000000" pitchFamily="17" charset="-128"/>
                <a:ea typeface="UD デジタル 教科書体 N-B" panose="02020700000000000000" pitchFamily="17" charset="-128"/>
              </a:endParaRPr>
            </a:p>
            <a:p>
              <a:pPr>
                <a:defRPr/>
              </a:pPr>
              <a:r>
                <a:rPr lang="ja-JP" altLang="en-US" sz="4400" b="1" dirty="0" smtClean="0">
                  <a:solidFill>
                    <a:srgbClr val="FF0000"/>
                  </a:solidFill>
                  <a:latin typeface="UD デジタル 教科書体 N-B" panose="02020700000000000000" pitchFamily="17" charset="-128"/>
                  <a:ea typeface="UD デジタル 教科書体 N-B" panose="02020700000000000000" pitchFamily="17" charset="-128"/>
                </a:rPr>
                <a:t>態度の促進</a:t>
              </a:r>
            </a:p>
            <a:p>
              <a:pPr>
                <a:defRPr/>
              </a:pPr>
              <a:r>
                <a:rPr lang="ja-JP" altLang="en-US" sz="3200" dirty="0" smtClean="0">
                  <a:solidFill>
                    <a:prstClr val="black"/>
                  </a:solidFill>
                  <a:latin typeface="UD デジタル 教科書体 N-B" panose="02020700000000000000" pitchFamily="17" charset="-128"/>
                  <a:ea typeface="UD デジタル 教科書体 N-B" panose="02020700000000000000" pitchFamily="17" charset="-128"/>
                </a:rPr>
                <a:t>（相談する力</a:t>
              </a:r>
              <a:r>
                <a:rPr lang="ja-JP" altLang="en-US" sz="3200" dirty="0" smtClean="0">
                  <a:solidFill>
                    <a:prstClr val="black"/>
                  </a:solidFill>
                  <a:latin typeface="ＭＳ Ｐゴシック" panose="020B0600070205080204" pitchFamily="50" charset="-128"/>
                </a:rPr>
                <a:t>）</a:t>
              </a:r>
              <a:endParaRPr lang="ja-JP" altLang="en-US" sz="3200" dirty="0">
                <a:solidFill>
                  <a:prstClr val="black"/>
                </a:solidFill>
                <a:latin typeface="ＭＳ Ｐゴシック" panose="020B0600070205080204" pitchFamily="50" charset="-128"/>
              </a:endParaRPr>
            </a:p>
          </p:txBody>
        </p:sp>
        <p:sp>
          <p:nvSpPr>
            <p:cNvPr id="9" name="下矢印吹き出し 8"/>
            <p:cNvSpPr/>
            <p:nvPr/>
          </p:nvSpPr>
          <p:spPr>
            <a:xfrm>
              <a:off x="4867764" y="2786930"/>
              <a:ext cx="4104456" cy="1154806"/>
            </a:xfrm>
            <a:prstGeom prst="downArrowCallout">
              <a:avLst>
                <a:gd name="adj1" fmla="val 32038"/>
                <a:gd name="adj2" fmla="val 39586"/>
                <a:gd name="adj3" fmla="val 25000"/>
                <a:gd name="adj4" fmla="val 64977"/>
              </a:avLst>
            </a:prstGeom>
            <a:solidFill>
              <a:schemeClr val="accent6">
                <a:lumMod val="40000"/>
                <a:lumOff val="6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2400" b="1" dirty="0" smtClean="0"/>
                <a:t>SOS</a:t>
              </a:r>
              <a:r>
                <a:rPr kumimoji="1" lang="ja-JP" altLang="en-US" sz="2400" b="1" dirty="0" smtClean="0"/>
                <a:t>の出し方に関する教育</a:t>
              </a:r>
              <a:endParaRPr kumimoji="1" lang="ja-JP" altLang="en-US" sz="2400" b="1" dirty="0"/>
            </a:p>
          </p:txBody>
        </p:sp>
      </p:grpSp>
    </p:spTree>
    <p:extLst>
      <p:ext uri="{BB962C8B-B14F-4D97-AF65-F5344CB8AC3E}">
        <p14:creationId xmlns:p14="http://schemas.microsoft.com/office/powerpoint/2010/main" val="2984917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コンテンツ プレースホルダー 3"/>
          <p:cNvSpPr>
            <a:spLocks noGrp="1"/>
          </p:cNvSpPr>
          <p:nvPr>
            <p:ph idx="1"/>
          </p:nvPr>
        </p:nvSpPr>
        <p:spPr>
          <a:xfrm>
            <a:off x="470907" y="303602"/>
            <a:ext cx="8229600" cy="624585"/>
          </a:xfrm>
          <a:prstGeom prst="rect">
            <a:avLst/>
          </a:prstGeom>
          <a:solidFill>
            <a:srgbClr val="002060"/>
          </a:solidFill>
          <a:ln>
            <a:noFill/>
          </a:ln>
        </p:spPr>
        <p:style>
          <a:lnRef idx="1">
            <a:schemeClr val="accent6"/>
          </a:lnRef>
          <a:fillRef idx="3">
            <a:schemeClr val="accent6"/>
          </a:fillRef>
          <a:effectRef idx="2">
            <a:schemeClr val="accent6"/>
          </a:effectRef>
          <a:fontRef idx="minor">
            <a:schemeClr val="lt1"/>
          </a:fontRef>
        </p:style>
        <p:txBody>
          <a:bodyPr anchor="ctr">
            <a:normAutofit/>
          </a:bodyPr>
          <a:lstStyle/>
          <a:p>
            <a:pPr marL="0" indent="0" algn="ctr">
              <a:spcBef>
                <a:spcPts val="0"/>
              </a:spcBef>
              <a:buNone/>
              <a:defRPr/>
            </a:pPr>
            <a:r>
              <a:rPr lang="ja-JP" altLang="en-US" dirty="0" smtClean="0">
                <a:latin typeface="UD デジタル 教科書体 N-B" panose="02020700000000000000" pitchFamily="17" charset="-128"/>
                <a:ea typeface="UD デジタル 教科書体 N-B" panose="02020700000000000000" pitchFamily="17" charset="-128"/>
              </a:rPr>
              <a:t>目指す子どもたちの姿を考える</a:t>
            </a:r>
            <a:endParaRPr lang="en-US" altLang="ja-JP" dirty="0">
              <a:latin typeface="UD デジタル 教科書体 N-B" panose="02020700000000000000" pitchFamily="17" charset="-128"/>
              <a:ea typeface="UD デジタル 教科書体 N-B" panose="02020700000000000000" pitchFamily="17" charset="-128"/>
            </a:endParaRPr>
          </a:p>
        </p:txBody>
      </p:sp>
      <p:sp>
        <p:nvSpPr>
          <p:cNvPr id="16" name="線吹き出し 1 (枠付き) 15"/>
          <p:cNvSpPr/>
          <p:nvPr/>
        </p:nvSpPr>
        <p:spPr>
          <a:xfrm>
            <a:off x="2764713" y="1135602"/>
            <a:ext cx="5978895" cy="717066"/>
          </a:xfrm>
          <a:prstGeom prst="borderCallout1">
            <a:avLst>
              <a:gd name="adj1" fmla="val 26649"/>
              <a:gd name="adj2" fmla="val 53"/>
              <a:gd name="adj3" fmla="val -1903"/>
              <a:gd name="adj4" fmla="val -100"/>
            </a:avLst>
          </a:prstGeom>
          <a:ln w="38100">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pPr algn="ctr">
              <a:defRPr/>
            </a:pPr>
            <a:r>
              <a:rPr lang="ja-JP" altLang="en-US" sz="3600" b="1" dirty="0" smtClean="0">
                <a:solidFill>
                  <a:schemeClr val="tx1"/>
                </a:solidFill>
                <a:latin typeface="UD デジタル 教科書体 N-R" panose="02020400000000000000" pitchFamily="17" charset="-128"/>
                <a:ea typeface="UD デジタル 教科書体 N-R" panose="02020400000000000000" pitchFamily="17" charset="-128"/>
              </a:rPr>
              <a:t>つまずきや生きづらさ</a:t>
            </a:r>
            <a:endParaRPr lang="en-US" altLang="ja-JP" sz="3600" b="1" dirty="0">
              <a:solidFill>
                <a:schemeClr val="tx1"/>
              </a:solidFill>
              <a:latin typeface="UD デジタル 教科書体 N-R" panose="02020400000000000000" pitchFamily="17" charset="-128"/>
              <a:ea typeface="UD デジタル 教科書体 N-R" panose="02020400000000000000" pitchFamily="17" charset="-128"/>
            </a:endParaRPr>
          </a:p>
        </p:txBody>
      </p:sp>
      <p:grpSp>
        <p:nvGrpSpPr>
          <p:cNvPr id="4" name="グループ化 3"/>
          <p:cNvGrpSpPr/>
          <p:nvPr/>
        </p:nvGrpSpPr>
        <p:grpSpPr>
          <a:xfrm>
            <a:off x="1655325" y="4391212"/>
            <a:ext cx="7221389" cy="2278148"/>
            <a:chOff x="935139" y="4068155"/>
            <a:chExt cx="7065001" cy="2734605"/>
          </a:xfrm>
        </p:grpSpPr>
        <p:sp>
          <p:nvSpPr>
            <p:cNvPr id="2" name="角丸四角形吹き出し 1"/>
            <p:cNvSpPr/>
            <p:nvPr/>
          </p:nvSpPr>
          <p:spPr>
            <a:xfrm>
              <a:off x="3949843" y="4068155"/>
              <a:ext cx="4050297" cy="2475298"/>
            </a:xfrm>
            <a:prstGeom prst="wedgeRoundRectCallout">
              <a:avLst>
                <a:gd name="adj1" fmla="val -61856"/>
                <a:gd name="adj2" fmla="val -16640"/>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smtClean="0">
                  <a:solidFill>
                    <a:schemeClr val="tx1"/>
                  </a:solidFill>
                </a:rPr>
                <a:t>心の危機に気付く</a:t>
              </a:r>
              <a:endParaRPr lang="en-US" altLang="ja-JP" sz="3600" dirty="0" smtClean="0">
                <a:solidFill>
                  <a:schemeClr val="tx1"/>
                </a:solidFill>
              </a:endParaRPr>
            </a:p>
            <a:p>
              <a:pPr algn="ctr"/>
              <a:r>
                <a:rPr lang="ja-JP" altLang="en-US" sz="3600" dirty="0" smtClean="0">
                  <a:solidFill>
                    <a:schemeClr val="tx1"/>
                  </a:solidFill>
                </a:rPr>
                <a:t>相談できる</a:t>
              </a:r>
              <a:endParaRPr lang="en-US" altLang="ja-JP" sz="3600" dirty="0" smtClean="0">
                <a:solidFill>
                  <a:schemeClr val="tx1"/>
                </a:solidFill>
              </a:endParaRPr>
            </a:p>
            <a:p>
              <a:pPr algn="ctr"/>
              <a:r>
                <a:rPr lang="ja-JP" altLang="en-US" sz="3600" dirty="0" smtClean="0">
                  <a:solidFill>
                    <a:schemeClr val="tx1"/>
                  </a:solidFill>
                </a:rPr>
                <a:t>大人につなげる</a:t>
              </a:r>
              <a:endParaRPr lang="ja-JP" altLang="en-US" sz="3600" dirty="0">
                <a:solidFill>
                  <a:schemeClr val="tx1"/>
                </a:solidFill>
              </a:endParaRPr>
            </a:p>
          </p:txBody>
        </p:sp>
        <p:pic>
          <p:nvPicPr>
            <p:cNvPr id="3" name="図 2"/>
            <p:cNvPicPr>
              <a:picLocks noChangeAspect="1"/>
            </p:cNvPicPr>
            <p:nvPr/>
          </p:nvPicPr>
          <p:blipFill rotWithShape="1">
            <a:blip r:embed="rId3">
              <a:extLst>
                <a:ext uri="{BEBA8EAE-BF5A-486C-A8C5-ECC9F3942E4B}">
                  <a14:imgProps xmlns:a14="http://schemas.microsoft.com/office/drawing/2010/main">
                    <a14:imgLayer r:embed="rId4">
                      <a14:imgEffect>
                        <a14:backgroundRemoval t="14844" b="91016" l="25842" r="73353"/>
                      </a14:imgEffect>
                    </a14:imgLayer>
                  </a14:imgProps>
                </a:ext>
              </a:extLst>
            </a:blip>
            <a:srcRect l="26755" t="15548" r="26203" b="9641"/>
            <a:stretch/>
          </p:blipFill>
          <p:spPr>
            <a:xfrm>
              <a:off x="935139" y="4068155"/>
              <a:ext cx="2853512" cy="2734605"/>
            </a:xfrm>
            <a:prstGeom prst="rect">
              <a:avLst/>
            </a:prstGeom>
          </p:spPr>
        </p:pic>
      </p:grpSp>
      <p:graphicFrame>
        <p:nvGraphicFramePr>
          <p:cNvPr id="14" name="図表 13"/>
          <p:cNvGraphicFramePr/>
          <p:nvPr>
            <p:extLst>
              <p:ext uri="{D42A27DB-BD31-4B8C-83A1-F6EECF244321}">
                <p14:modId xmlns:p14="http://schemas.microsoft.com/office/powerpoint/2010/main" val="254282836"/>
              </p:ext>
            </p:extLst>
          </p:nvPr>
        </p:nvGraphicFramePr>
        <p:xfrm>
          <a:off x="85474" y="2091312"/>
          <a:ext cx="3081436" cy="261623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10" name="グループ化 9"/>
          <p:cNvGrpSpPr/>
          <p:nvPr/>
        </p:nvGrpSpPr>
        <p:grpSpPr>
          <a:xfrm>
            <a:off x="755577" y="1902200"/>
            <a:ext cx="7944930" cy="1564531"/>
            <a:chOff x="622074" y="2169327"/>
            <a:chExt cx="7292012" cy="1271807"/>
          </a:xfrm>
        </p:grpSpPr>
        <p:grpSp>
          <p:nvGrpSpPr>
            <p:cNvPr id="20" name="グループ化 19"/>
            <p:cNvGrpSpPr/>
            <p:nvPr/>
          </p:nvGrpSpPr>
          <p:grpSpPr>
            <a:xfrm>
              <a:off x="2950436" y="2169327"/>
              <a:ext cx="4963650" cy="1149753"/>
              <a:chOff x="2110361" y="2286480"/>
              <a:chExt cx="4963650" cy="1149753"/>
            </a:xfrm>
          </p:grpSpPr>
          <p:sp>
            <p:nvSpPr>
              <p:cNvPr id="18" name="上矢印 17"/>
              <p:cNvSpPr/>
              <p:nvPr/>
            </p:nvSpPr>
            <p:spPr>
              <a:xfrm rot="10800000">
                <a:off x="4195319" y="2286480"/>
                <a:ext cx="574435" cy="422405"/>
              </a:xfrm>
              <a:prstGeom prst="upArrow">
                <a:avLst/>
              </a:prstGeom>
              <a:solidFill>
                <a:srgbClr val="FF6699"/>
              </a:solidFill>
              <a:ln w="571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846" dirty="0">
                  <a:latin typeface="UD デジタル 教科書体 N-B" panose="02020700000000000000" pitchFamily="17" charset="-128"/>
                  <a:ea typeface="UD デジタル 教科書体 N-B" panose="02020700000000000000" pitchFamily="17" charset="-128"/>
                </a:endParaRPr>
              </a:p>
            </p:txBody>
          </p:sp>
          <p:sp>
            <p:nvSpPr>
              <p:cNvPr id="17" name="線吹き出し 1 (枠付き) 16"/>
              <p:cNvSpPr/>
              <p:nvPr/>
            </p:nvSpPr>
            <p:spPr>
              <a:xfrm>
                <a:off x="2110361" y="2708886"/>
                <a:ext cx="4963650" cy="727347"/>
              </a:xfrm>
              <a:prstGeom prst="borderCallout1">
                <a:avLst>
                  <a:gd name="adj1" fmla="val 26649"/>
                  <a:gd name="adj2" fmla="val 53"/>
                  <a:gd name="adj3" fmla="val -1903"/>
                  <a:gd name="adj4" fmla="val -100"/>
                </a:avLst>
              </a:prstGeom>
              <a:ln w="57150">
                <a:solidFill>
                  <a:srgbClr val="FF0000"/>
                </a:solidFill>
                <a:prstDash val="sysDash"/>
              </a:ln>
            </p:spPr>
            <p:style>
              <a:lnRef idx="2">
                <a:schemeClr val="accent6"/>
              </a:lnRef>
              <a:fillRef idx="1">
                <a:schemeClr val="lt1"/>
              </a:fillRef>
              <a:effectRef idx="0">
                <a:schemeClr val="accent6"/>
              </a:effectRef>
              <a:fontRef idx="minor">
                <a:schemeClr val="dk1"/>
              </a:fontRef>
            </p:style>
            <p:txBody>
              <a:bodyPr rtlCol="0" anchor="ctr"/>
              <a:lstStyle/>
              <a:p>
                <a:pPr algn="ctr">
                  <a:defRPr/>
                </a:pPr>
                <a:r>
                  <a:rPr lang="ja-JP" altLang="en-US" sz="4000" dirty="0" smtClean="0">
                    <a:solidFill>
                      <a:srgbClr val="FF0000"/>
                    </a:solidFill>
                    <a:latin typeface="UD デジタル 教科書体 N-R" panose="02020400000000000000" pitchFamily="17" charset="-128"/>
                    <a:ea typeface="UD デジタル 教科書体 N-R" panose="02020400000000000000" pitchFamily="17" charset="-128"/>
                  </a:rPr>
                  <a:t>対処の仕方がわかる</a:t>
                </a:r>
                <a:endParaRPr lang="en-US" altLang="ja-JP" sz="4000" dirty="0">
                  <a:solidFill>
                    <a:srgbClr val="FF0000"/>
                  </a:solidFill>
                  <a:latin typeface="UD デジタル 教科書体 N-R" panose="02020400000000000000" pitchFamily="17" charset="-128"/>
                  <a:ea typeface="UD デジタル 教科書体 N-R" panose="02020400000000000000" pitchFamily="17" charset="-128"/>
                </a:endParaRPr>
              </a:p>
            </p:txBody>
          </p:sp>
        </p:grpSp>
        <p:sp>
          <p:nvSpPr>
            <p:cNvPr id="8" name="右矢印吹き出し 7"/>
            <p:cNvSpPr/>
            <p:nvPr/>
          </p:nvSpPr>
          <p:spPr>
            <a:xfrm>
              <a:off x="622074" y="2309268"/>
              <a:ext cx="2280062" cy="1131866"/>
            </a:xfrm>
            <a:prstGeom prst="rightArrowCallout">
              <a:avLst/>
            </a:prstGeom>
            <a:noFill/>
            <a:ln w="571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3012462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4038601" y="2228807"/>
            <a:ext cx="4968714" cy="444864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487471" y="962492"/>
            <a:ext cx="8229600" cy="1224592"/>
          </a:xfrm>
          <a:solidFill>
            <a:schemeClr val="accent5">
              <a:lumMod val="20000"/>
              <a:lumOff val="80000"/>
            </a:schemeClr>
          </a:solidFill>
        </p:spPr>
        <p:txBody>
          <a:bodyPr>
            <a:normAutofit/>
          </a:bodyPr>
          <a:lstStyle/>
          <a:p>
            <a:r>
              <a:rPr kumimoji="1" lang="ja-JP" altLang="en-US" sz="3200" b="1" dirty="0" smtClean="0"/>
              <a:t>自殺予防教育学習プログラム</a:t>
            </a:r>
            <a:r>
              <a:rPr kumimoji="1" lang="en-US" altLang="ja-JP" sz="3200" b="1" dirty="0" smtClean="0"/>
              <a:t/>
            </a:r>
            <a:br>
              <a:rPr kumimoji="1" lang="en-US" altLang="ja-JP" sz="3200" b="1" dirty="0" smtClean="0"/>
            </a:br>
            <a:r>
              <a:rPr lang="ja-JP" altLang="en-US" sz="3200" b="1" dirty="0" smtClean="0"/>
              <a:t>（令和５年３月改訂）</a:t>
            </a:r>
            <a:endParaRPr kumimoji="1" lang="ja-JP" altLang="en-US" sz="3200" b="1" dirty="0"/>
          </a:p>
        </p:txBody>
      </p:sp>
      <p:sp>
        <p:nvSpPr>
          <p:cNvPr id="4" name="コンテンツ プレースホルダー 3"/>
          <p:cNvSpPr txBox="1">
            <a:spLocks/>
          </p:cNvSpPr>
          <p:nvPr/>
        </p:nvSpPr>
        <p:spPr>
          <a:xfrm>
            <a:off x="487470" y="188640"/>
            <a:ext cx="8229600" cy="624585"/>
          </a:xfrm>
          <a:prstGeom prst="rect">
            <a:avLst/>
          </a:prstGeom>
          <a:solidFill>
            <a:srgbClr val="002060"/>
          </a:solidFill>
          <a:ln w="9525" cap="flat" cmpd="sng" algn="ctr">
            <a:noFill/>
            <a:prstDash val="solid"/>
          </a:ln>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9pPr>
          </a:lstStyle>
          <a:p>
            <a:pPr marL="0" indent="0" algn="ctr">
              <a:spcBef>
                <a:spcPts val="0"/>
              </a:spcBef>
              <a:buFont typeface="Arial" panose="020B0604020202020204" pitchFamily="34" charset="0"/>
              <a:buNone/>
              <a:defRPr/>
            </a:pPr>
            <a:r>
              <a:rPr lang="ja-JP" altLang="en-US" dirty="0" smtClean="0">
                <a:latin typeface="UD デジタル 教科書体 N-B" panose="02020700000000000000" pitchFamily="17" charset="-128"/>
                <a:ea typeface="UD デジタル 教科書体 N-B" panose="02020700000000000000" pitchFamily="17" charset="-128"/>
              </a:rPr>
              <a:t>各校で取り組むことができるために</a:t>
            </a:r>
            <a:endParaRPr lang="en-US" altLang="ja-JP" dirty="0">
              <a:latin typeface="UD デジタル 教科書体 N-B" panose="02020700000000000000" pitchFamily="17" charset="-128"/>
              <a:ea typeface="UD デジタル 教科書体 N-B" panose="02020700000000000000" pitchFamily="17" charset="-128"/>
            </a:endParaRPr>
          </a:p>
        </p:txBody>
      </p:sp>
      <p:graphicFrame>
        <p:nvGraphicFramePr>
          <p:cNvPr id="16" name="図表 15"/>
          <p:cNvGraphicFramePr/>
          <p:nvPr>
            <p:extLst>
              <p:ext uri="{D42A27DB-BD31-4B8C-83A1-F6EECF244321}">
                <p14:modId xmlns:p14="http://schemas.microsoft.com/office/powerpoint/2010/main" val="4257103002"/>
              </p:ext>
            </p:extLst>
          </p:nvPr>
        </p:nvGraphicFramePr>
        <p:xfrm>
          <a:off x="75670" y="2881978"/>
          <a:ext cx="3850281" cy="37699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2" name="グループ化 11"/>
          <p:cNvGrpSpPr/>
          <p:nvPr/>
        </p:nvGrpSpPr>
        <p:grpSpPr>
          <a:xfrm>
            <a:off x="4283968" y="2348880"/>
            <a:ext cx="4621212" cy="4274007"/>
            <a:chOff x="4283968" y="2321164"/>
            <a:chExt cx="4621212" cy="4301723"/>
          </a:xfrm>
        </p:grpSpPr>
        <p:pic>
          <p:nvPicPr>
            <p:cNvPr id="9" name="図 8"/>
            <p:cNvPicPr>
              <a:picLocks noChangeAspect="1"/>
            </p:cNvPicPr>
            <p:nvPr/>
          </p:nvPicPr>
          <p:blipFill rotWithShape="1">
            <a:blip r:embed="rId8"/>
            <a:srcRect l="53321" t="27360" r="22328" b="11610"/>
            <a:stretch/>
          </p:blipFill>
          <p:spPr>
            <a:xfrm>
              <a:off x="6228184" y="2321164"/>
              <a:ext cx="2676996" cy="3772132"/>
            </a:xfrm>
            <a:prstGeom prst="rect">
              <a:avLst/>
            </a:prstGeom>
            <a:ln>
              <a:solidFill>
                <a:schemeClr val="tx1"/>
              </a:solidFill>
            </a:ln>
          </p:spPr>
        </p:pic>
        <p:pic>
          <p:nvPicPr>
            <p:cNvPr id="8" name="図 7"/>
            <p:cNvPicPr>
              <a:picLocks noChangeAspect="1"/>
            </p:cNvPicPr>
            <p:nvPr/>
          </p:nvPicPr>
          <p:blipFill rotWithShape="1">
            <a:blip r:embed="rId9"/>
            <a:srcRect l="52214" t="28597" r="21222" b="8403"/>
            <a:stretch/>
          </p:blipFill>
          <p:spPr>
            <a:xfrm>
              <a:off x="5277628" y="2646854"/>
              <a:ext cx="2746850" cy="3662466"/>
            </a:xfrm>
            <a:prstGeom prst="rect">
              <a:avLst/>
            </a:prstGeom>
            <a:ln>
              <a:solidFill>
                <a:schemeClr val="tx1"/>
              </a:solidFill>
            </a:ln>
          </p:spPr>
        </p:pic>
        <p:pic>
          <p:nvPicPr>
            <p:cNvPr id="6" name="図 5"/>
            <p:cNvPicPr>
              <a:picLocks noChangeAspect="1"/>
            </p:cNvPicPr>
            <p:nvPr/>
          </p:nvPicPr>
          <p:blipFill rotWithShape="1">
            <a:blip r:embed="rId10"/>
            <a:srcRect l="23436" t="24406" r="51107" b="11610"/>
            <a:stretch/>
          </p:blipFill>
          <p:spPr>
            <a:xfrm>
              <a:off x="4283968" y="2852936"/>
              <a:ext cx="2667964" cy="3769951"/>
            </a:xfrm>
            <a:prstGeom prst="rect">
              <a:avLst/>
            </a:prstGeom>
            <a:ln>
              <a:solidFill>
                <a:schemeClr val="tx1"/>
              </a:solidFill>
            </a:ln>
          </p:spPr>
        </p:pic>
      </p:grpSp>
      <p:sp>
        <p:nvSpPr>
          <p:cNvPr id="17" name="右矢印吹き出し 16"/>
          <p:cNvSpPr/>
          <p:nvPr/>
        </p:nvSpPr>
        <p:spPr>
          <a:xfrm>
            <a:off x="899593" y="2881978"/>
            <a:ext cx="3425326" cy="1987182"/>
          </a:xfrm>
          <a:prstGeom prst="rightArrowCallout">
            <a:avLst/>
          </a:prstGeom>
          <a:noFill/>
          <a:ln w="571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06275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par>
                                <p:cTn id="8" presetID="16" presetClass="entr" presetSubtype="21"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arn(inVertical)">
                                      <p:cBhvr>
                                        <p:cTn id="10" dur="500"/>
                                        <p:tgtEl>
                                          <p:spTgt spid="12"/>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1068" y="980728"/>
            <a:ext cx="8804958" cy="753529"/>
          </a:xfrm>
          <a:solidFill>
            <a:schemeClr val="accent5">
              <a:lumMod val="20000"/>
              <a:lumOff val="80000"/>
            </a:schemeClr>
          </a:solidFill>
        </p:spPr>
        <p:txBody>
          <a:bodyPr>
            <a:normAutofit/>
          </a:bodyPr>
          <a:lstStyle/>
          <a:p>
            <a:r>
              <a:rPr kumimoji="1" lang="ja-JP" altLang="en-US" sz="3200" b="1" dirty="0" smtClean="0"/>
              <a:t>自殺予防教育学習プログラム改訂のポイント</a:t>
            </a:r>
            <a:endParaRPr kumimoji="1" lang="ja-JP" altLang="en-US" sz="3200" b="1" dirty="0"/>
          </a:p>
        </p:txBody>
      </p:sp>
      <p:sp>
        <p:nvSpPr>
          <p:cNvPr id="4" name="コンテンツ プレースホルダー 3"/>
          <p:cNvSpPr txBox="1">
            <a:spLocks/>
          </p:cNvSpPr>
          <p:nvPr/>
        </p:nvSpPr>
        <p:spPr>
          <a:xfrm>
            <a:off x="487470" y="188640"/>
            <a:ext cx="8229600" cy="624585"/>
          </a:xfrm>
          <a:prstGeom prst="rect">
            <a:avLst/>
          </a:prstGeom>
          <a:solidFill>
            <a:srgbClr val="002060"/>
          </a:solidFill>
          <a:ln w="9525" cap="flat" cmpd="sng" algn="ctr">
            <a:noFill/>
            <a:prstDash val="solid"/>
          </a:ln>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9pPr>
          </a:lstStyle>
          <a:p>
            <a:pPr marL="0" indent="0" algn="ctr">
              <a:spcBef>
                <a:spcPts val="0"/>
              </a:spcBef>
              <a:buFont typeface="Arial" panose="020B0604020202020204" pitchFamily="34" charset="0"/>
              <a:buNone/>
              <a:defRPr/>
            </a:pPr>
            <a:r>
              <a:rPr lang="ja-JP" altLang="en-US" dirty="0" smtClean="0">
                <a:latin typeface="UD デジタル 教科書体 N-B" panose="02020700000000000000" pitchFamily="17" charset="-128"/>
                <a:ea typeface="UD デジタル 教科書体 N-B" panose="02020700000000000000" pitchFamily="17" charset="-128"/>
              </a:rPr>
              <a:t>各校で取り組むことができるために</a:t>
            </a:r>
            <a:endParaRPr lang="en-US" altLang="ja-JP" dirty="0">
              <a:latin typeface="UD デジタル 教科書体 N-B" panose="02020700000000000000" pitchFamily="17" charset="-128"/>
              <a:ea typeface="UD デジタル 教科書体 N-B" panose="02020700000000000000" pitchFamily="17" charset="-128"/>
            </a:endParaRPr>
          </a:p>
        </p:txBody>
      </p:sp>
      <p:sp>
        <p:nvSpPr>
          <p:cNvPr id="12" name="テキスト ボックス 11"/>
          <p:cNvSpPr txBox="1"/>
          <p:nvPr/>
        </p:nvSpPr>
        <p:spPr>
          <a:xfrm>
            <a:off x="818905" y="1916832"/>
            <a:ext cx="7549284" cy="2862322"/>
          </a:xfrm>
          <a:prstGeom prst="rect">
            <a:avLst/>
          </a:prstGeom>
          <a:solidFill>
            <a:schemeClr val="accent6">
              <a:lumMod val="20000"/>
              <a:lumOff val="80000"/>
            </a:schemeClr>
          </a:solidFill>
          <a:ln w="57150">
            <a:noFill/>
          </a:ln>
        </p:spPr>
        <p:txBody>
          <a:bodyPr wrap="square" rtlCol="0">
            <a:spAutoFit/>
          </a:bodyPr>
          <a:lstStyle/>
          <a:p>
            <a:r>
              <a:rPr lang="ja-JP" altLang="en-US" sz="3600" dirty="0" smtClean="0">
                <a:solidFill>
                  <a:srgbClr val="002060"/>
                </a:solidFill>
                <a:latin typeface="UD デジタル 教科書体 N-R" panose="02020400000000000000" pitchFamily="17" charset="-128"/>
                <a:ea typeface="UD デジタル 教科書体 N-R" panose="02020400000000000000" pitchFamily="17" charset="-128"/>
              </a:rPr>
              <a:t>各校種で「自殺予防教育の目標」である二つを必ず学習</a:t>
            </a:r>
            <a:endParaRPr lang="en-US" altLang="ja-JP" sz="3600" dirty="0" smtClean="0">
              <a:solidFill>
                <a:srgbClr val="002060"/>
              </a:solidFill>
              <a:latin typeface="UD デジタル 教科書体 N-R" panose="02020400000000000000" pitchFamily="17" charset="-128"/>
              <a:ea typeface="UD デジタル 教科書体 N-R" panose="02020400000000000000" pitchFamily="17" charset="-128"/>
            </a:endParaRPr>
          </a:p>
          <a:p>
            <a:r>
              <a:rPr lang="ja-JP" altLang="en-US" sz="3600" dirty="0" smtClean="0">
                <a:solidFill>
                  <a:srgbClr val="002060"/>
                </a:solidFill>
                <a:latin typeface="UD デジタル 教科書体 N-R" panose="02020400000000000000" pitchFamily="17" charset="-128"/>
                <a:ea typeface="UD デジタル 教科書体 N-R" panose="02020400000000000000" pitchFamily="17" charset="-128"/>
              </a:rPr>
              <a:t>　①</a:t>
            </a:r>
            <a:r>
              <a:rPr lang="ja-JP" altLang="en-US" sz="3600" dirty="0" smtClean="0">
                <a:solidFill>
                  <a:srgbClr val="FF0000"/>
                </a:solidFill>
                <a:latin typeface="UD デジタル 教科書体 N-R" panose="02020400000000000000" pitchFamily="17" charset="-128"/>
                <a:ea typeface="UD デジタル 教科書体 N-R" panose="02020400000000000000" pitchFamily="17" charset="-128"/>
              </a:rPr>
              <a:t>早期の問題認識</a:t>
            </a:r>
            <a:r>
              <a:rPr lang="en-US" altLang="ja-JP" sz="3600" dirty="0" smtClean="0">
                <a:solidFill>
                  <a:srgbClr val="002060"/>
                </a:solidFill>
                <a:latin typeface="UD デジタル 教科書体 N-R" panose="02020400000000000000" pitchFamily="17" charset="-128"/>
                <a:ea typeface="UD デジタル 教科書体 N-R" panose="02020400000000000000" pitchFamily="17" charset="-128"/>
              </a:rPr>
              <a:t>【</a:t>
            </a:r>
            <a:r>
              <a:rPr lang="ja-JP" altLang="en-US" sz="3600" dirty="0" smtClean="0">
                <a:solidFill>
                  <a:srgbClr val="002060"/>
                </a:solidFill>
                <a:latin typeface="UD デジタル 教科書体 N-R" panose="02020400000000000000" pitchFamily="17" charset="-128"/>
                <a:ea typeface="UD デジタル 教科書体 N-R" panose="02020400000000000000" pitchFamily="17" charset="-128"/>
              </a:rPr>
              <a:t>気付く</a:t>
            </a:r>
            <a:r>
              <a:rPr lang="en-US" altLang="ja-JP" sz="3600" dirty="0" smtClean="0">
                <a:solidFill>
                  <a:srgbClr val="002060"/>
                </a:solidFill>
                <a:latin typeface="UD デジタル 教科書体 N-R" panose="02020400000000000000" pitchFamily="17" charset="-128"/>
                <a:ea typeface="UD デジタル 教科書体 N-R" panose="02020400000000000000" pitchFamily="17" charset="-128"/>
              </a:rPr>
              <a:t>】</a:t>
            </a:r>
          </a:p>
          <a:p>
            <a:r>
              <a:rPr lang="ja-JP" altLang="en-US" sz="3600" dirty="0" smtClean="0">
                <a:solidFill>
                  <a:srgbClr val="002060"/>
                </a:solidFill>
                <a:latin typeface="UD デジタル 教科書体 N-R" panose="02020400000000000000" pitchFamily="17" charset="-128"/>
                <a:ea typeface="UD デジタル 教科書体 N-R" panose="02020400000000000000" pitchFamily="17" charset="-128"/>
              </a:rPr>
              <a:t>　②</a:t>
            </a:r>
            <a:r>
              <a:rPr lang="ja-JP" altLang="en-US" sz="3600" dirty="0" smtClean="0">
                <a:solidFill>
                  <a:srgbClr val="FF0000"/>
                </a:solidFill>
                <a:latin typeface="UD デジタル 教科書体 N-R" panose="02020400000000000000" pitchFamily="17" charset="-128"/>
                <a:ea typeface="UD デジタル 教科書体 N-R" panose="02020400000000000000" pitchFamily="17" charset="-128"/>
              </a:rPr>
              <a:t>援助希求的態度の促進</a:t>
            </a:r>
            <a:endParaRPr lang="en-US" altLang="ja-JP" sz="3600" dirty="0">
              <a:solidFill>
                <a:srgbClr val="FF0000"/>
              </a:solidFill>
              <a:latin typeface="UD デジタル 教科書体 N-R" panose="02020400000000000000" pitchFamily="17" charset="-128"/>
              <a:ea typeface="UD デジタル 教科書体 N-R" panose="02020400000000000000" pitchFamily="17" charset="-128"/>
            </a:endParaRPr>
          </a:p>
          <a:p>
            <a:r>
              <a:rPr lang="ja-JP" altLang="en-US" sz="3600" dirty="0" smtClean="0">
                <a:solidFill>
                  <a:srgbClr val="002060"/>
                </a:solidFill>
                <a:latin typeface="UD デジタル 教科書体 N-R" panose="02020400000000000000" pitchFamily="17" charset="-128"/>
                <a:ea typeface="UD デジタル 教科書体 N-R" panose="02020400000000000000" pitchFamily="17" charset="-128"/>
              </a:rPr>
              <a:t>　</a:t>
            </a:r>
            <a:r>
              <a:rPr lang="en-US" altLang="ja-JP" sz="3600" dirty="0" smtClean="0">
                <a:solidFill>
                  <a:srgbClr val="002060"/>
                </a:solidFill>
                <a:latin typeface="UD デジタル 教科書体 N-R" panose="02020400000000000000" pitchFamily="17" charset="-128"/>
                <a:ea typeface="UD デジタル 教科書体 N-R" panose="02020400000000000000" pitchFamily="17" charset="-128"/>
              </a:rPr>
              <a:t>【</a:t>
            </a:r>
            <a:r>
              <a:rPr lang="ja-JP" altLang="en-US" sz="3600" dirty="0" smtClean="0">
                <a:solidFill>
                  <a:srgbClr val="002060"/>
                </a:solidFill>
                <a:latin typeface="UD デジタル 教科書体 N-R" panose="02020400000000000000" pitchFamily="17" charset="-128"/>
                <a:ea typeface="UD デジタル 教科書体 N-R" panose="02020400000000000000" pitchFamily="17" charset="-128"/>
              </a:rPr>
              <a:t>関わる・つなげる</a:t>
            </a:r>
            <a:r>
              <a:rPr lang="en-US" altLang="ja-JP" sz="3600" dirty="0" smtClean="0">
                <a:solidFill>
                  <a:srgbClr val="002060"/>
                </a:solidFill>
                <a:latin typeface="UD デジタル 教科書体 N-R" panose="02020400000000000000" pitchFamily="17" charset="-128"/>
                <a:ea typeface="UD デジタル 教科書体 N-R" panose="02020400000000000000" pitchFamily="17" charset="-128"/>
              </a:rPr>
              <a:t>】</a:t>
            </a:r>
            <a:endParaRPr lang="en-US" altLang="ja-JP" sz="3600" dirty="0">
              <a:solidFill>
                <a:srgbClr val="002060"/>
              </a:solidFill>
              <a:latin typeface="UD デジタル 教科書体 N-R" panose="02020400000000000000" pitchFamily="17" charset="-128"/>
              <a:ea typeface="UD デジタル 教科書体 N-R" panose="02020400000000000000" pitchFamily="17" charset="-128"/>
            </a:endParaRPr>
          </a:p>
        </p:txBody>
      </p:sp>
      <p:grpSp>
        <p:nvGrpSpPr>
          <p:cNvPr id="14" name="グループ化 13"/>
          <p:cNvGrpSpPr/>
          <p:nvPr/>
        </p:nvGrpSpPr>
        <p:grpSpPr>
          <a:xfrm>
            <a:off x="818905" y="4890335"/>
            <a:ext cx="7549284" cy="1860718"/>
            <a:chOff x="818905" y="4890335"/>
            <a:chExt cx="7549284" cy="1860718"/>
          </a:xfrm>
        </p:grpSpPr>
        <p:sp>
          <p:nvSpPr>
            <p:cNvPr id="11" name="テキスト ボックス 10"/>
            <p:cNvSpPr txBox="1"/>
            <p:nvPr/>
          </p:nvSpPr>
          <p:spPr>
            <a:xfrm>
              <a:off x="818905" y="5550724"/>
              <a:ext cx="7549284" cy="1200329"/>
            </a:xfrm>
            <a:prstGeom prst="rect">
              <a:avLst/>
            </a:prstGeom>
            <a:solidFill>
              <a:schemeClr val="accent6">
                <a:lumMod val="20000"/>
                <a:lumOff val="80000"/>
              </a:schemeClr>
            </a:solidFill>
            <a:ln w="57150">
              <a:noFill/>
            </a:ln>
          </p:spPr>
          <p:txBody>
            <a:bodyPr wrap="square" rtlCol="0">
              <a:spAutoFit/>
            </a:bodyPr>
            <a:lstStyle/>
            <a:p>
              <a:r>
                <a:rPr lang="ja-JP" altLang="en-US" sz="3600" dirty="0">
                  <a:solidFill>
                    <a:srgbClr val="002060"/>
                  </a:solidFill>
                  <a:latin typeface="UD デジタル 教科書体 N-R" panose="02020400000000000000" pitchFamily="17" charset="-128"/>
                  <a:ea typeface="UD デジタル 教科書体 N-R" panose="02020400000000000000" pitchFamily="17" charset="-128"/>
                </a:rPr>
                <a:t>小学校編（５･６年対象</a:t>
              </a:r>
              <a:r>
                <a:rPr lang="ja-JP" altLang="en-US" sz="3600" dirty="0" smtClean="0">
                  <a:solidFill>
                    <a:srgbClr val="002060"/>
                  </a:solidFill>
                  <a:latin typeface="UD デジタル 教科書体 N-R" panose="02020400000000000000" pitchFamily="17" charset="-128"/>
                  <a:ea typeface="UD デジタル 教科書体 N-R" panose="02020400000000000000" pitchFamily="17" charset="-128"/>
                </a:rPr>
                <a:t>）２時間分</a:t>
              </a:r>
              <a:endParaRPr lang="en-US" altLang="ja-JP" sz="3600" dirty="0" smtClean="0">
                <a:solidFill>
                  <a:srgbClr val="002060"/>
                </a:solidFill>
                <a:latin typeface="UD デジタル 教科書体 N-R" panose="02020400000000000000" pitchFamily="17" charset="-128"/>
                <a:ea typeface="UD デジタル 教科書体 N-R" panose="02020400000000000000" pitchFamily="17" charset="-128"/>
              </a:endParaRPr>
            </a:p>
            <a:p>
              <a:r>
                <a:rPr lang="ja-JP" altLang="en-US" sz="3600" dirty="0" smtClean="0">
                  <a:solidFill>
                    <a:srgbClr val="002060"/>
                  </a:solidFill>
                  <a:latin typeface="UD デジタル 教科書体 N-R" panose="02020400000000000000" pitchFamily="17" charset="-128"/>
                  <a:ea typeface="UD デジタル 教科書体 N-R" panose="02020400000000000000" pitchFamily="17" charset="-128"/>
                </a:rPr>
                <a:t>中学校･</a:t>
              </a:r>
              <a:r>
                <a:rPr lang="ja-JP" altLang="en-US" sz="3600" dirty="0" smtClean="0">
                  <a:solidFill>
                    <a:srgbClr val="002060"/>
                  </a:solidFill>
                  <a:latin typeface="UD デジタル 教科書体 N-R" panose="02020400000000000000" pitchFamily="17" charset="-128"/>
                  <a:ea typeface="UD デジタル 教科書体 N-R" panose="02020400000000000000" pitchFamily="17" charset="-128"/>
                </a:rPr>
                <a:t>高等学校編　　</a:t>
              </a:r>
              <a:r>
                <a:rPr lang="ja-JP" altLang="en-US" sz="3600" dirty="0" smtClean="0">
                  <a:solidFill>
                    <a:srgbClr val="002060"/>
                  </a:solidFill>
                  <a:latin typeface="UD デジタル 教科書体 N-R" panose="02020400000000000000" pitchFamily="17" charset="-128"/>
                  <a:ea typeface="UD デジタル 教科書体 N-R" panose="02020400000000000000" pitchFamily="17" charset="-128"/>
                </a:rPr>
                <a:t>各</a:t>
              </a:r>
              <a:r>
                <a:rPr lang="ja-JP" altLang="en-US" sz="3600" dirty="0" smtClean="0">
                  <a:solidFill>
                    <a:srgbClr val="002060"/>
                  </a:solidFill>
                  <a:latin typeface="UD デジタル 教科書体 N-R" panose="02020400000000000000" pitchFamily="17" charset="-128"/>
                  <a:ea typeface="UD デジタル 教科書体 N-R" panose="02020400000000000000" pitchFamily="17" charset="-128"/>
                </a:rPr>
                <a:t>３時間分</a:t>
              </a:r>
              <a:endParaRPr lang="en-US" altLang="ja-JP" sz="3600" dirty="0">
                <a:solidFill>
                  <a:srgbClr val="002060"/>
                </a:solidFill>
                <a:latin typeface="UD デジタル 教科書体 N-R" panose="02020400000000000000" pitchFamily="17" charset="-128"/>
                <a:ea typeface="UD デジタル 教科書体 N-R" panose="02020400000000000000" pitchFamily="17" charset="-128"/>
              </a:endParaRPr>
            </a:p>
          </p:txBody>
        </p:sp>
        <p:sp>
          <p:nvSpPr>
            <p:cNvPr id="15" name="右矢印 14"/>
            <p:cNvSpPr/>
            <p:nvPr/>
          </p:nvSpPr>
          <p:spPr>
            <a:xfrm rot="5400000">
              <a:off x="4272074" y="4867527"/>
              <a:ext cx="660390" cy="706005"/>
            </a:xfrm>
            <a:prstGeom prst="rightArrow">
              <a:avLst>
                <a:gd name="adj1" fmla="val 44604"/>
                <a:gd name="adj2" fmla="val 50000"/>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3720077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1068" y="980728"/>
            <a:ext cx="8804958" cy="753529"/>
          </a:xfrm>
          <a:solidFill>
            <a:schemeClr val="accent5">
              <a:lumMod val="20000"/>
              <a:lumOff val="80000"/>
            </a:schemeClr>
          </a:solidFill>
        </p:spPr>
        <p:txBody>
          <a:bodyPr>
            <a:normAutofit/>
          </a:bodyPr>
          <a:lstStyle/>
          <a:p>
            <a:r>
              <a:rPr kumimoji="1" lang="ja-JP" altLang="en-US" sz="3200" b="1" dirty="0" smtClean="0"/>
              <a:t>自殺予防教育学習</a:t>
            </a:r>
            <a:r>
              <a:rPr kumimoji="1" lang="ja-JP" altLang="en-US" sz="3200" b="1" dirty="0" smtClean="0"/>
              <a:t>プログラム改訂の</a:t>
            </a:r>
            <a:r>
              <a:rPr kumimoji="1" lang="ja-JP" altLang="en-US" sz="3200" b="1" dirty="0" smtClean="0"/>
              <a:t>ポイント</a:t>
            </a:r>
            <a:endParaRPr kumimoji="1" lang="ja-JP" altLang="en-US" sz="3200" b="1" dirty="0"/>
          </a:p>
        </p:txBody>
      </p:sp>
      <p:sp>
        <p:nvSpPr>
          <p:cNvPr id="4" name="コンテンツ プレースホルダー 3"/>
          <p:cNvSpPr txBox="1">
            <a:spLocks/>
          </p:cNvSpPr>
          <p:nvPr/>
        </p:nvSpPr>
        <p:spPr>
          <a:xfrm>
            <a:off x="487470" y="188640"/>
            <a:ext cx="8229600" cy="624585"/>
          </a:xfrm>
          <a:prstGeom prst="rect">
            <a:avLst/>
          </a:prstGeom>
          <a:solidFill>
            <a:srgbClr val="002060"/>
          </a:solidFill>
          <a:ln w="9525" cap="flat" cmpd="sng" algn="ctr">
            <a:noFill/>
            <a:prstDash val="solid"/>
          </a:ln>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9pPr>
          </a:lstStyle>
          <a:p>
            <a:pPr marL="0" indent="0" algn="ctr">
              <a:spcBef>
                <a:spcPts val="0"/>
              </a:spcBef>
              <a:buFont typeface="Arial" panose="020B0604020202020204" pitchFamily="34" charset="0"/>
              <a:buNone/>
              <a:defRPr/>
            </a:pPr>
            <a:r>
              <a:rPr lang="ja-JP" altLang="en-US" dirty="0" smtClean="0">
                <a:latin typeface="UD デジタル 教科書体 N-B" panose="02020700000000000000" pitchFamily="17" charset="-128"/>
                <a:ea typeface="UD デジタル 教科書体 N-B" panose="02020700000000000000" pitchFamily="17" charset="-128"/>
              </a:rPr>
              <a:t>各校で取り組むことができるために</a:t>
            </a:r>
            <a:endParaRPr lang="en-US" altLang="ja-JP" dirty="0">
              <a:latin typeface="UD デジタル 教科書体 N-B" panose="02020700000000000000" pitchFamily="17" charset="-128"/>
              <a:ea typeface="UD デジタル 教科書体 N-B" panose="02020700000000000000" pitchFamily="17" charset="-128"/>
            </a:endParaRPr>
          </a:p>
        </p:txBody>
      </p:sp>
      <p:grpSp>
        <p:nvGrpSpPr>
          <p:cNvPr id="3" name="グループ化 2"/>
          <p:cNvGrpSpPr/>
          <p:nvPr/>
        </p:nvGrpSpPr>
        <p:grpSpPr>
          <a:xfrm>
            <a:off x="191068" y="1772816"/>
            <a:ext cx="8804958" cy="1754326"/>
            <a:chOff x="191068" y="1894193"/>
            <a:chExt cx="8804958" cy="1754326"/>
          </a:xfrm>
        </p:grpSpPr>
        <p:sp>
          <p:nvSpPr>
            <p:cNvPr id="12" name="テキスト ボックス 11"/>
            <p:cNvSpPr txBox="1"/>
            <p:nvPr/>
          </p:nvSpPr>
          <p:spPr>
            <a:xfrm>
              <a:off x="2843808" y="1894193"/>
              <a:ext cx="6152218" cy="1754326"/>
            </a:xfrm>
            <a:prstGeom prst="rect">
              <a:avLst/>
            </a:prstGeom>
            <a:solidFill>
              <a:schemeClr val="accent6">
                <a:lumMod val="20000"/>
                <a:lumOff val="80000"/>
              </a:schemeClr>
            </a:solidFill>
            <a:ln w="57150">
              <a:noFill/>
            </a:ln>
          </p:spPr>
          <p:txBody>
            <a:bodyPr wrap="square" rtlCol="0">
              <a:spAutoFit/>
            </a:bodyPr>
            <a:lstStyle/>
            <a:p>
              <a:r>
                <a:rPr lang="ja-JP" altLang="en-US" sz="3600" u="sng" dirty="0" smtClean="0">
                  <a:solidFill>
                    <a:srgbClr val="FF0000"/>
                  </a:solidFill>
                  <a:latin typeface="UD デジタル 教科書体 N-R" panose="02020400000000000000" pitchFamily="17" charset="-128"/>
                  <a:ea typeface="UD デジタル 教科書体 N-R" panose="02020400000000000000" pitchFamily="17" charset="-128"/>
                </a:rPr>
                <a:t>ＳＯＳの出し方に関する教育（援助希求的態度の促進）</a:t>
              </a:r>
              <a:r>
                <a:rPr lang="ja-JP" altLang="en-US" sz="3600" dirty="0" smtClean="0">
                  <a:solidFill>
                    <a:srgbClr val="002060"/>
                  </a:solidFill>
                  <a:latin typeface="UD デジタル 教科書体 N-R" panose="02020400000000000000" pitchFamily="17" charset="-128"/>
                  <a:ea typeface="UD デジタル 教科書体 N-R" panose="02020400000000000000" pitchFamily="17" charset="-128"/>
                </a:rPr>
                <a:t>を少なくとも年１回実施</a:t>
              </a:r>
              <a:endParaRPr lang="en-US" altLang="ja-JP" sz="3600" dirty="0" smtClean="0">
                <a:solidFill>
                  <a:srgbClr val="002060"/>
                </a:solidFill>
                <a:latin typeface="UD デジタル 教科書体 N-R" panose="02020400000000000000" pitchFamily="17" charset="-128"/>
                <a:ea typeface="UD デジタル 教科書体 N-R" panose="02020400000000000000" pitchFamily="17" charset="-128"/>
              </a:endParaRPr>
            </a:p>
          </p:txBody>
        </p:sp>
        <p:sp>
          <p:nvSpPr>
            <p:cNvPr id="9" name="テキスト ボックス 8"/>
            <p:cNvSpPr txBox="1"/>
            <p:nvPr/>
          </p:nvSpPr>
          <p:spPr>
            <a:xfrm>
              <a:off x="191068" y="2471274"/>
              <a:ext cx="2436716" cy="784830"/>
            </a:xfrm>
            <a:prstGeom prst="rect">
              <a:avLst/>
            </a:prstGeom>
            <a:noFill/>
            <a:ln w="57150">
              <a:solidFill>
                <a:srgbClr val="002060"/>
              </a:solidFill>
            </a:ln>
          </p:spPr>
          <p:txBody>
            <a:bodyPr wrap="square" rtlCol="0">
              <a:spAutoFit/>
            </a:bodyPr>
            <a:lstStyle/>
            <a:p>
              <a:pPr algn="ctr"/>
              <a:r>
                <a:rPr lang="ja-JP" altLang="en-US" sz="4400" dirty="0" smtClean="0">
                  <a:solidFill>
                    <a:srgbClr val="002060"/>
                  </a:solidFill>
                  <a:latin typeface="UD デジタル 教科書体 N-B" panose="02020700000000000000" pitchFamily="17" charset="-128"/>
                  <a:ea typeface="UD デジタル 教科書体 N-B" panose="02020700000000000000" pitchFamily="17" charset="-128"/>
                </a:rPr>
                <a:t>国</a:t>
              </a:r>
              <a:endParaRPr lang="en-US" altLang="ja-JP" sz="4400" dirty="0">
                <a:solidFill>
                  <a:srgbClr val="002060"/>
                </a:solidFill>
                <a:latin typeface="UD デジタル 教科書体 N-B" panose="02020700000000000000" pitchFamily="17" charset="-128"/>
                <a:ea typeface="UD デジタル 教科書体 N-B" panose="02020700000000000000" pitchFamily="17" charset="-128"/>
              </a:endParaRPr>
            </a:p>
          </p:txBody>
        </p:sp>
      </p:grpSp>
      <p:grpSp>
        <p:nvGrpSpPr>
          <p:cNvPr id="5" name="グループ化 4"/>
          <p:cNvGrpSpPr/>
          <p:nvPr/>
        </p:nvGrpSpPr>
        <p:grpSpPr>
          <a:xfrm>
            <a:off x="191068" y="4069979"/>
            <a:ext cx="8772946" cy="2599380"/>
            <a:chOff x="191068" y="3993121"/>
            <a:chExt cx="8772946" cy="2599380"/>
          </a:xfrm>
        </p:grpSpPr>
        <p:grpSp>
          <p:nvGrpSpPr>
            <p:cNvPr id="14" name="グループ化 13"/>
            <p:cNvGrpSpPr/>
            <p:nvPr/>
          </p:nvGrpSpPr>
          <p:grpSpPr>
            <a:xfrm>
              <a:off x="3419871" y="3993121"/>
              <a:ext cx="5544143" cy="2599380"/>
              <a:chOff x="1779727" y="4890335"/>
              <a:chExt cx="6381299" cy="2599380"/>
            </a:xfrm>
          </p:grpSpPr>
          <p:sp>
            <p:nvSpPr>
              <p:cNvPr id="11" name="テキスト ボックス 10"/>
              <p:cNvSpPr txBox="1"/>
              <p:nvPr/>
            </p:nvSpPr>
            <p:spPr>
              <a:xfrm>
                <a:off x="1779727" y="5550723"/>
                <a:ext cx="6381299" cy="1938992"/>
              </a:xfrm>
              <a:prstGeom prst="rect">
                <a:avLst/>
              </a:prstGeom>
              <a:solidFill>
                <a:schemeClr val="accent6">
                  <a:lumMod val="20000"/>
                  <a:lumOff val="80000"/>
                </a:schemeClr>
              </a:solidFill>
              <a:ln w="57150">
                <a:noFill/>
              </a:ln>
            </p:spPr>
            <p:txBody>
              <a:bodyPr wrap="square" rtlCol="0">
                <a:spAutoFit/>
              </a:bodyPr>
              <a:lstStyle/>
              <a:p>
                <a:r>
                  <a:rPr lang="ja-JP" altLang="en-US" sz="4000" u="sng" dirty="0" smtClean="0">
                    <a:solidFill>
                      <a:srgbClr val="FF0000"/>
                    </a:solidFill>
                    <a:latin typeface="UD デジタル 教科書体 N-R" panose="02020400000000000000" pitchFamily="17" charset="-128"/>
                    <a:ea typeface="UD デジタル 教科書体 N-R" panose="02020400000000000000" pitchFamily="17" charset="-128"/>
                  </a:rPr>
                  <a:t>「早期の問題認識」とセット</a:t>
                </a:r>
                <a:r>
                  <a:rPr lang="ja-JP" altLang="en-US" sz="4000" dirty="0" smtClean="0">
                    <a:solidFill>
                      <a:srgbClr val="002060"/>
                    </a:solidFill>
                    <a:latin typeface="UD デジタル 教科書体 N-R" panose="02020400000000000000" pitchFamily="17" charset="-128"/>
                    <a:ea typeface="UD デジタル 教科書体 N-R" panose="02020400000000000000" pitchFamily="17" charset="-128"/>
                  </a:rPr>
                  <a:t>にして、各学年で年１回実施</a:t>
                </a:r>
                <a:endParaRPr lang="en-US" altLang="ja-JP" sz="4000" dirty="0">
                  <a:solidFill>
                    <a:srgbClr val="002060"/>
                  </a:solidFill>
                  <a:latin typeface="UD デジタル 教科書体 N-R" panose="02020400000000000000" pitchFamily="17" charset="-128"/>
                  <a:ea typeface="UD デジタル 教科書体 N-R" panose="02020400000000000000" pitchFamily="17" charset="-128"/>
                </a:endParaRPr>
              </a:p>
            </p:txBody>
          </p:sp>
          <p:sp>
            <p:nvSpPr>
              <p:cNvPr id="15" name="右矢印 14"/>
              <p:cNvSpPr/>
              <p:nvPr/>
            </p:nvSpPr>
            <p:spPr>
              <a:xfrm rot="5400000">
                <a:off x="4272074" y="4867527"/>
                <a:ext cx="660390" cy="706005"/>
              </a:xfrm>
              <a:prstGeom prst="rightArrow">
                <a:avLst>
                  <a:gd name="adj1" fmla="val 44604"/>
                  <a:gd name="adj2" fmla="val 50000"/>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 name="テキスト ボックス 9"/>
            <p:cNvSpPr txBox="1"/>
            <p:nvPr/>
          </p:nvSpPr>
          <p:spPr>
            <a:xfrm>
              <a:off x="191068" y="5238285"/>
              <a:ext cx="2652740" cy="769441"/>
            </a:xfrm>
            <a:prstGeom prst="rect">
              <a:avLst/>
            </a:prstGeom>
            <a:noFill/>
            <a:ln w="57150">
              <a:solidFill>
                <a:srgbClr val="002060"/>
              </a:solidFill>
            </a:ln>
          </p:spPr>
          <p:txBody>
            <a:bodyPr wrap="square" rtlCol="0">
              <a:spAutoFit/>
            </a:bodyPr>
            <a:lstStyle/>
            <a:p>
              <a:pPr algn="ctr"/>
              <a:r>
                <a:rPr lang="ja-JP" altLang="en-US" sz="4400" dirty="0" smtClean="0">
                  <a:solidFill>
                    <a:srgbClr val="002060"/>
                  </a:solidFill>
                  <a:latin typeface="UD デジタル 教科書体 N-B" panose="02020700000000000000" pitchFamily="17" charset="-128"/>
                  <a:ea typeface="UD デジタル 教科書体 N-B" panose="02020700000000000000" pitchFamily="17" charset="-128"/>
                </a:rPr>
                <a:t>岡山県</a:t>
              </a:r>
              <a:endParaRPr lang="en-US" altLang="ja-JP" sz="4400" dirty="0">
                <a:solidFill>
                  <a:srgbClr val="002060"/>
                </a:solidFill>
                <a:latin typeface="UD デジタル 教科書体 N-B" panose="02020700000000000000" pitchFamily="17" charset="-128"/>
                <a:ea typeface="UD デジタル 教科書体 N-B" panose="02020700000000000000" pitchFamily="17" charset="-128"/>
              </a:endParaRPr>
            </a:p>
          </p:txBody>
        </p:sp>
      </p:grpSp>
      <p:sp>
        <p:nvSpPr>
          <p:cNvPr id="13" name="角丸四角形吹き出し 12"/>
          <p:cNvSpPr/>
          <p:nvPr/>
        </p:nvSpPr>
        <p:spPr>
          <a:xfrm>
            <a:off x="90867" y="3562788"/>
            <a:ext cx="3329005" cy="1674769"/>
          </a:xfrm>
          <a:prstGeom prst="wedgeRoundRectCallout">
            <a:avLst>
              <a:gd name="adj1" fmla="val 59601"/>
              <a:gd name="adj2" fmla="val 37484"/>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「早期の問題認識」</a:t>
            </a:r>
            <a:endParaRPr lang="en-US" altLang="ja-JP" sz="2400" dirty="0" smtClean="0">
              <a:solidFill>
                <a:schemeClr val="tx1"/>
              </a:solidFill>
            </a:endParaRPr>
          </a:p>
          <a:p>
            <a:pPr algn="ctr"/>
            <a:r>
              <a:rPr lang="ja-JP" altLang="en-US" sz="2400" b="1" dirty="0" smtClean="0">
                <a:solidFill>
                  <a:schemeClr val="tx1"/>
                </a:solidFill>
              </a:rPr>
              <a:t>↓</a:t>
            </a:r>
            <a:endParaRPr lang="en-US" altLang="ja-JP" sz="2400" b="1" dirty="0">
              <a:solidFill>
                <a:schemeClr val="tx1"/>
              </a:solidFill>
            </a:endParaRPr>
          </a:p>
          <a:p>
            <a:pPr algn="ctr"/>
            <a:r>
              <a:rPr lang="ja-JP" altLang="en-US" sz="2400" dirty="0" smtClean="0">
                <a:solidFill>
                  <a:schemeClr val="tx1"/>
                </a:solidFill>
              </a:rPr>
              <a:t>「援助希求的態度の促進」の順で！</a:t>
            </a:r>
            <a:endParaRPr lang="en-US" altLang="ja-JP" sz="2400" dirty="0" smtClean="0">
              <a:solidFill>
                <a:schemeClr val="tx1"/>
              </a:solidFill>
            </a:endParaRPr>
          </a:p>
        </p:txBody>
      </p:sp>
    </p:spTree>
    <p:extLst>
      <p:ext uri="{BB962C8B-B14F-4D97-AF65-F5344CB8AC3E}">
        <p14:creationId xmlns:p14="http://schemas.microsoft.com/office/powerpoint/2010/main" val="180163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barn(inVertical)">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a:srcRect l="25243" t="17718" r="25841" b="11408"/>
          <a:stretch/>
        </p:blipFill>
        <p:spPr>
          <a:xfrm>
            <a:off x="483940" y="1961367"/>
            <a:ext cx="5600227" cy="3974068"/>
          </a:xfrm>
          <a:prstGeom prst="rect">
            <a:avLst/>
          </a:prstGeom>
        </p:spPr>
      </p:pic>
      <p:sp>
        <p:nvSpPr>
          <p:cNvPr id="6" name="コンテンツ プレースホルダー 3"/>
          <p:cNvSpPr txBox="1">
            <a:spLocks/>
          </p:cNvSpPr>
          <p:nvPr/>
        </p:nvSpPr>
        <p:spPr>
          <a:xfrm>
            <a:off x="483941" y="136668"/>
            <a:ext cx="8229600" cy="624585"/>
          </a:xfrm>
          <a:prstGeom prst="rect">
            <a:avLst/>
          </a:prstGeom>
          <a:solidFill>
            <a:srgbClr val="002060"/>
          </a:solidFill>
          <a:ln w="9525" cap="flat" cmpd="sng" algn="ctr">
            <a:noFill/>
            <a:prstDash val="solid"/>
          </a:ln>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lt1"/>
                </a:solidFill>
                <a:latin typeface="+mn-lt"/>
                <a:ea typeface="+mn-ea"/>
                <a:cs typeface="+mn-cs"/>
              </a:defRPr>
            </a:lvl9pPr>
          </a:lstStyle>
          <a:p>
            <a:pPr marL="0" indent="0" algn="ctr">
              <a:spcBef>
                <a:spcPts val="0"/>
              </a:spcBef>
              <a:buNone/>
              <a:defRPr/>
            </a:pPr>
            <a:r>
              <a:rPr lang="ja-JP" altLang="en-US" dirty="0">
                <a:solidFill>
                  <a:schemeClr val="bg1"/>
                </a:solidFill>
                <a:latin typeface="UD デジタル 教科書体 N-B" panose="02020700000000000000" pitchFamily="17" charset="-128"/>
                <a:ea typeface="UD デジタル 教科書体 N-B" panose="02020700000000000000" pitchFamily="17" charset="-128"/>
              </a:rPr>
              <a:t>子どもがＳＯＳを出せるため</a:t>
            </a:r>
            <a:r>
              <a:rPr lang="ja-JP" altLang="en-US" dirty="0" smtClean="0">
                <a:solidFill>
                  <a:schemeClr val="bg1"/>
                </a:solidFill>
                <a:latin typeface="UD デジタル 教科書体 N-B" panose="02020700000000000000" pitchFamily="17" charset="-128"/>
                <a:ea typeface="UD デジタル 教科書体 N-B" panose="02020700000000000000" pitchFamily="17" charset="-128"/>
              </a:rPr>
              <a:t>に大切なこと</a:t>
            </a:r>
            <a:endParaRPr lang="en-US" altLang="ja-JP" dirty="0">
              <a:latin typeface="UD デジタル 教科書体 N-B" panose="02020700000000000000" pitchFamily="17" charset="-128"/>
              <a:ea typeface="UD デジタル 教科書体 N-B" panose="02020700000000000000" pitchFamily="17" charset="-128"/>
            </a:endParaRPr>
          </a:p>
        </p:txBody>
      </p:sp>
      <p:sp>
        <p:nvSpPr>
          <p:cNvPr id="9" name="四角形吹き出し 8"/>
          <p:cNvSpPr/>
          <p:nvPr/>
        </p:nvSpPr>
        <p:spPr>
          <a:xfrm>
            <a:off x="7236295" y="1076765"/>
            <a:ext cx="1658531" cy="5520587"/>
          </a:xfrm>
          <a:prstGeom prst="wedgeRectCallout">
            <a:avLst>
              <a:gd name="adj1" fmla="val -85752"/>
              <a:gd name="adj2" fmla="val 39001"/>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3200" b="1" dirty="0" smtClean="0">
                <a:solidFill>
                  <a:schemeClr val="tx1"/>
                </a:solidFill>
              </a:rPr>
              <a:t>「ＳＯＳの出し方に関する教育」に係る研修講座（七月）</a:t>
            </a:r>
            <a:endParaRPr kumimoji="1" lang="ja-JP" altLang="en-US" sz="3200" b="1" dirty="0">
              <a:solidFill>
                <a:schemeClr val="tx1"/>
              </a:solidFill>
            </a:endParaRPr>
          </a:p>
        </p:txBody>
      </p:sp>
      <p:sp>
        <p:nvSpPr>
          <p:cNvPr id="7" name="角丸四角形吹き出し 6"/>
          <p:cNvSpPr/>
          <p:nvPr/>
        </p:nvSpPr>
        <p:spPr>
          <a:xfrm>
            <a:off x="239475" y="1076765"/>
            <a:ext cx="3972485" cy="1301331"/>
          </a:xfrm>
          <a:prstGeom prst="wedgeRoundRectCallout">
            <a:avLst>
              <a:gd name="adj1" fmla="val 18303"/>
              <a:gd name="adj2" fmla="val 45434"/>
              <a:gd name="adj3" fmla="val 16667"/>
            </a:avLst>
          </a:prstGeom>
          <a:solidFill>
            <a:srgbClr val="FFFF00"/>
          </a:solidFill>
          <a:ln w="381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4000" b="1" dirty="0" smtClean="0">
                <a:solidFill>
                  <a:schemeClr val="tx1"/>
                </a:solidFill>
              </a:rPr>
              <a:t>児童生徒が</a:t>
            </a:r>
            <a:endParaRPr lang="en-US" altLang="ja-JP" sz="4000" b="1" dirty="0" smtClean="0">
              <a:solidFill>
                <a:schemeClr val="tx1"/>
              </a:solidFill>
            </a:endParaRPr>
          </a:p>
          <a:p>
            <a:r>
              <a:rPr lang="en-US" altLang="ja-JP" sz="4000" b="1" dirty="0" smtClean="0">
                <a:solidFill>
                  <a:schemeClr val="tx1"/>
                </a:solidFill>
              </a:rPr>
              <a:t>SOS</a:t>
            </a:r>
            <a:r>
              <a:rPr lang="ja-JP" altLang="en-US" sz="4000" b="1" dirty="0" smtClean="0">
                <a:solidFill>
                  <a:schemeClr val="tx1"/>
                </a:solidFill>
              </a:rPr>
              <a:t>を</a:t>
            </a:r>
            <a:r>
              <a:rPr lang="ja-JP" altLang="en-US" sz="4000" b="1" u="sng" dirty="0" smtClean="0">
                <a:solidFill>
                  <a:srgbClr val="FF0000"/>
                </a:solidFill>
              </a:rPr>
              <a:t>出す</a:t>
            </a:r>
            <a:r>
              <a:rPr lang="ja-JP" altLang="en-US" sz="4000" b="1" dirty="0" smtClean="0">
                <a:solidFill>
                  <a:schemeClr val="tx1"/>
                </a:solidFill>
              </a:rPr>
              <a:t>こと</a:t>
            </a:r>
            <a:endParaRPr lang="en-US" altLang="ja-JP" sz="4000" b="1" dirty="0" smtClean="0">
              <a:solidFill>
                <a:schemeClr val="tx1"/>
              </a:solidFill>
            </a:endParaRPr>
          </a:p>
        </p:txBody>
      </p:sp>
      <p:grpSp>
        <p:nvGrpSpPr>
          <p:cNvPr id="5" name="グループ化 4"/>
          <p:cNvGrpSpPr/>
          <p:nvPr/>
        </p:nvGrpSpPr>
        <p:grpSpPr>
          <a:xfrm>
            <a:off x="2675822" y="2378096"/>
            <a:ext cx="3967124" cy="4368458"/>
            <a:chOff x="2675822" y="2378096"/>
            <a:chExt cx="3967124" cy="4368458"/>
          </a:xfrm>
        </p:grpSpPr>
        <p:sp>
          <p:nvSpPr>
            <p:cNvPr id="8" name="角丸四角形吹き出し 7"/>
            <p:cNvSpPr/>
            <p:nvPr/>
          </p:nvSpPr>
          <p:spPr>
            <a:xfrm>
              <a:off x="2675822" y="5373215"/>
              <a:ext cx="3967124" cy="1373339"/>
            </a:xfrm>
            <a:prstGeom prst="wedgeRoundRectCallout">
              <a:avLst>
                <a:gd name="adj1" fmla="val 18303"/>
                <a:gd name="adj2" fmla="val 45434"/>
                <a:gd name="adj3" fmla="val 16667"/>
              </a:avLst>
            </a:prstGeom>
            <a:solidFill>
              <a:srgbClr val="FFFF00"/>
            </a:solidFill>
            <a:ln w="381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4000" b="1" dirty="0" smtClean="0">
                  <a:solidFill>
                    <a:schemeClr val="tx1"/>
                  </a:solidFill>
                </a:rPr>
                <a:t>教師が</a:t>
              </a:r>
              <a:r>
                <a:rPr lang="en-US" altLang="ja-JP" sz="4000" b="1" dirty="0" smtClean="0">
                  <a:solidFill>
                    <a:schemeClr val="tx1"/>
                  </a:solidFill>
                </a:rPr>
                <a:t>SOS</a:t>
              </a:r>
              <a:r>
                <a:rPr lang="ja-JP" altLang="en-US" sz="4000" b="1" dirty="0" smtClean="0">
                  <a:solidFill>
                    <a:schemeClr val="tx1"/>
                  </a:solidFill>
                </a:rPr>
                <a:t>を</a:t>
              </a:r>
              <a:endParaRPr lang="en-US" altLang="ja-JP" sz="4000" b="1" dirty="0" smtClean="0">
                <a:solidFill>
                  <a:schemeClr val="tx1"/>
                </a:solidFill>
              </a:endParaRPr>
            </a:p>
            <a:p>
              <a:r>
                <a:rPr lang="ja-JP" altLang="en-US" sz="4000" b="1" u="sng" dirty="0" smtClean="0">
                  <a:solidFill>
                    <a:srgbClr val="FF0000"/>
                  </a:solidFill>
                </a:rPr>
                <a:t>受け止める</a:t>
              </a:r>
              <a:r>
                <a:rPr lang="ja-JP" altLang="en-US" sz="4000" b="1" dirty="0" smtClean="0">
                  <a:solidFill>
                    <a:schemeClr val="tx1"/>
                  </a:solidFill>
                </a:rPr>
                <a:t>こと</a:t>
              </a:r>
              <a:endParaRPr lang="en-US" altLang="ja-JP" sz="4000" b="1" dirty="0" smtClean="0">
                <a:solidFill>
                  <a:schemeClr val="tx1"/>
                </a:solidFill>
              </a:endParaRPr>
            </a:p>
          </p:txBody>
        </p:sp>
        <p:sp>
          <p:nvSpPr>
            <p:cNvPr id="4" name="上下矢印 3"/>
            <p:cNvSpPr/>
            <p:nvPr/>
          </p:nvSpPr>
          <p:spPr>
            <a:xfrm>
              <a:off x="3059833" y="2378096"/>
              <a:ext cx="864096" cy="3012259"/>
            </a:xfrm>
            <a:prstGeom prst="up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smtClean="0"/>
                <a:t>セット</a:t>
              </a:r>
              <a:endParaRPr kumimoji="1" lang="ja-JP" altLang="en-US" sz="3600" b="1" dirty="0"/>
            </a:p>
          </p:txBody>
        </p:sp>
      </p:grpSp>
    </p:spTree>
    <p:extLst>
      <p:ext uri="{BB962C8B-B14F-4D97-AF65-F5344CB8AC3E}">
        <p14:creationId xmlns:p14="http://schemas.microsoft.com/office/powerpoint/2010/main" val="110233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a:spLocks/>
          </p:cNvSpPr>
          <p:nvPr/>
        </p:nvSpPr>
        <p:spPr>
          <a:xfrm>
            <a:off x="946608" y="309863"/>
            <a:ext cx="7173797" cy="1830553"/>
          </a:xfrm>
          <a:prstGeom prst="rect">
            <a:avLst/>
          </a:prstGeom>
          <a:solidFill>
            <a:schemeClr val="accent6">
              <a:lumMod val="20000"/>
              <a:lumOff val="80000"/>
            </a:schemeClr>
          </a:solidFill>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nSpc>
                <a:spcPct val="150000"/>
              </a:lnSpc>
            </a:pPr>
            <a:r>
              <a:rPr lang="ja-JP" altLang="en-US" dirty="0" smtClean="0">
                <a:latin typeface="UD デジタル 教科書体 NK-R" panose="02020400000000000000" pitchFamily="18" charset="-128"/>
                <a:ea typeface="UD デジタル 教科書体 NK-R" panose="02020400000000000000" pitchFamily="18" charset="-128"/>
              </a:rPr>
              <a:t>一人でも多くの子どもたちの心と命が守られるように</a:t>
            </a:r>
            <a:endParaRPr lang="en-US" altLang="ja-JP" dirty="0" smtClean="0">
              <a:latin typeface="UD デジタル 教科書体 NK-R" panose="02020400000000000000" pitchFamily="18" charset="-128"/>
              <a:ea typeface="UD デジタル 教科書体 NK-R" panose="02020400000000000000" pitchFamily="18" charset="-128"/>
            </a:endParaRPr>
          </a:p>
        </p:txBody>
      </p:sp>
      <p:sp>
        <p:nvSpPr>
          <p:cNvPr id="11" name="タイトル 1"/>
          <p:cNvSpPr txBox="1">
            <a:spLocks/>
          </p:cNvSpPr>
          <p:nvPr/>
        </p:nvSpPr>
        <p:spPr>
          <a:xfrm>
            <a:off x="3256143" y="5659794"/>
            <a:ext cx="5147152" cy="648072"/>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nSpc>
                <a:spcPct val="150000"/>
              </a:lnSpc>
            </a:pPr>
            <a:r>
              <a:rPr lang="ja-JP" altLang="en-US" sz="2400" dirty="0" smtClean="0">
                <a:latin typeface="UD デジタル 教科書体 NK-R" panose="02020400000000000000" pitchFamily="18" charset="-128"/>
                <a:ea typeface="UD デジタル 教科書体 NK-R" panose="02020400000000000000" pitchFamily="18" charset="-128"/>
              </a:rPr>
              <a:t>岡山県教育庁人権教育・生徒指導課</a:t>
            </a:r>
            <a:endParaRPr lang="en-US" altLang="ja-JP" sz="2400" dirty="0" smtClean="0">
              <a:latin typeface="UD デジタル 教科書体 NK-R" panose="02020400000000000000" pitchFamily="18" charset="-128"/>
              <a:ea typeface="UD デジタル 教科書体 NK-R" panose="02020400000000000000" pitchFamily="18" charset="-128"/>
            </a:endParaRPr>
          </a:p>
        </p:txBody>
      </p:sp>
      <p:pic>
        <p:nvPicPr>
          <p:cNvPr id="1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48547" y="2297215"/>
            <a:ext cx="2713038" cy="2160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正方形/長方形 1"/>
          <p:cNvSpPr>
            <a:spLocks noChangeArrowheads="1"/>
          </p:cNvSpPr>
          <p:nvPr/>
        </p:nvSpPr>
        <p:spPr bwMode="auto">
          <a:xfrm>
            <a:off x="3329717" y="4654160"/>
            <a:ext cx="255069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400" dirty="0">
                <a:latin typeface="UD デジタル 教科書体 NK-R" panose="02020400000000000000" pitchFamily="18" charset="-128"/>
                <a:ea typeface="UD デジタル 教科書体 NK-R" panose="02020400000000000000" pitchFamily="18" charset="-128"/>
              </a:rPr>
              <a:t>岡山県人権啓発シンボルマーク</a:t>
            </a:r>
          </a:p>
        </p:txBody>
      </p:sp>
      <p:sp>
        <p:nvSpPr>
          <p:cNvPr id="6" name="テキスト ボックス 5"/>
          <p:cNvSpPr txBox="1"/>
          <p:nvPr/>
        </p:nvSpPr>
        <p:spPr>
          <a:xfrm>
            <a:off x="2100561" y="6281168"/>
            <a:ext cx="5009011" cy="410641"/>
          </a:xfrm>
          <a:prstGeom prst="rect">
            <a:avLst/>
          </a:prstGeom>
          <a:noFill/>
        </p:spPr>
        <p:txBody>
          <a:bodyPr wrap="square" rtlCol="0">
            <a:spAutoFit/>
          </a:bodyPr>
          <a:lstStyle/>
          <a:p>
            <a:r>
              <a:rPr kumimoji="1" lang="en-US" altLang="ja-JP" sz="2000" dirty="0" smtClean="0"/>
              <a:t>【</a:t>
            </a:r>
            <a:r>
              <a:rPr kumimoji="1" lang="ja-JP" altLang="en-US" sz="2000" dirty="0" smtClean="0"/>
              <a:t>監修</a:t>
            </a:r>
            <a:r>
              <a:rPr kumimoji="1" lang="en-US" altLang="ja-JP" sz="2000" dirty="0" smtClean="0"/>
              <a:t>】</a:t>
            </a:r>
            <a:r>
              <a:rPr kumimoji="1" lang="ja-JP" altLang="en-US" sz="2000" dirty="0" smtClean="0"/>
              <a:t>中央大学客員研究員　髙橋　聡美　</a:t>
            </a:r>
            <a:endParaRPr kumimoji="1" lang="en-US" altLang="ja-JP" sz="2000" dirty="0"/>
          </a:p>
        </p:txBody>
      </p:sp>
      <p:sp>
        <p:nvSpPr>
          <p:cNvPr id="7" name="正方形/長方形 1"/>
          <p:cNvSpPr>
            <a:spLocks noChangeArrowheads="1"/>
          </p:cNvSpPr>
          <p:nvPr/>
        </p:nvSpPr>
        <p:spPr bwMode="auto">
          <a:xfrm>
            <a:off x="1385186" y="5814553"/>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600" dirty="0" smtClean="0">
                <a:latin typeface="+mn-ea"/>
                <a:ea typeface="+mn-ea"/>
              </a:rPr>
              <a:t>令和５年３月作成</a:t>
            </a:r>
            <a:endParaRPr lang="ja-JP" altLang="en-US" sz="1600" dirty="0">
              <a:latin typeface="+mn-ea"/>
              <a:ea typeface="+mn-ea"/>
            </a:endParaRPr>
          </a:p>
        </p:txBody>
      </p:sp>
    </p:spTree>
    <p:extLst>
      <p:ext uri="{BB962C8B-B14F-4D97-AF65-F5344CB8AC3E}">
        <p14:creationId xmlns:p14="http://schemas.microsoft.com/office/powerpoint/2010/main" val="35979991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987824" y="260648"/>
            <a:ext cx="2997804" cy="850106"/>
          </a:xfrm>
          <a:ln w="63500">
            <a:solidFill>
              <a:srgbClr val="0070C0"/>
            </a:solidFill>
          </a:ln>
        </p:spPr>
        <p:txBody>
          <a:bodyPr>
            <a:normAutofit/>
          </a:bodyPr>
          <a:lstStyle/>
          <a:p>
            <a:r>
              <a:rPr kumimoji="1" lang="ja-JP" altLang="en-US" sz="4000" dirty="0" smtClean="0">
                <a:latin typeface="UD デジタル 教科書体 N-R" panose="02020400000000000000" pitchFamily="17" charset="-128"/>
                <a:ea typeface="UD デジタル 教科書体 N-R" panose="02020400000000000000" pitchFamily="17" charset="-128"/>
              </a:rPr>
              <a:t>研修</a:t>
            </a:r>
            <a:r>
              <a:rPr lang="ja-JP" altLang="en-US" sz="4000" dirty="0">
                <a:latin typeface="UD デジタル 教科書体 N-R" panose="02020400000000000000" pitchFamily="17" charset="-128"/>
                <a:ea typeface="UD デジタル 教科書体 N-R" panose="02020400000000000000" pitchFamily="17" charset="-128"/>
              </a:rPr>
              <a:t>内容</a:t>
            </a:r>
            <a:endParaRPr kumimoji="1" lang="ja-JP" altLang="en-US" sz="4000" dirty="0">
              <a:latin typeface="UD デジタル 教科書体 N-R" panose="02020400000000000000" pitchFamily="17" charset="-128"/>
              <a:ea typeface="UD デジタル 教科書体 N-R" panose="02020400000000000000" pitchFamily="17" charset="-128"/>
            </a:endParaRPr>
          </a:p>
        </p:txBody>
      </p:sp>
      <p:sp>
        <p:nvSpPr>
          <p:cNvPr id="3" name="コンテンツ プレースホルダー 2"/>
          <p:cNvSpPr>
            <a:spLocks noGrp="1"/>
          </p:cNvSpPr>
          <p:nvPr>
            <p:ph idx="1"/>
          </p:nvPr>
        </p:nvSpPr>
        <p:spPr>
          <a:xfrm>
            <a:off x="395536" y="1772816"/>
            <a:ext cx="8435229" cy="3816424"/>
          </a:xfrm>
          <a:solidFill>
            <a:schemeClr val="accent5">
              <a:lumMod val="20000"/>
              <a:lumOff val="80000"/>
            </a:schemeClr>
          </a:solidFill>
        </p:spPr>
        <p:txBody>
          <a:bodyPr>
            <a:noAutofit/>
          </a:bodyPr>
          <a:lstStyle/>
          <a:p>
            <a:pPr marL="0" indent="0">
              <a:lnSpc>
                <a:spcPts val="5000"/>
              </a:lnSpc>
              <a:buNone/>
            </a:pPr>
            <a:r>
              <a:rPr kumimoji="1" lang="ja-JP" altLang="en-US" sz="4000" dirty="0" smtClean="0">
                <a:latin typeface="UD デジタル 教科書体 N-R" panose="02020400000000000000" pitchFamily="17" charset="-128"/>
                <a:ea typeface="UD デジタル 教科書体 N-R" panose="02020400000000000000" pitchFamily="17" charset="-128"/>
              </a:rPr>
              <a:t>①　</a:t>
            </a:r>
            <a:r>
              <a:rPr lang="ja-JP" altLang="en-US" sz="4000" dirty="0">
                <a:latin typeface="UD デジタル 教科書体 N-R" panose="02020400000000000000" pitchFamily="17" charset="-128"/>
                <a:ea typeface="UD デジタル 教科書体 N-R" panose="02020400000000000000" pitchFamily="17" charset="-128"/>
              </a:rPr>
              <a:t>児童生徒の自殺の</a:t>
            </a:r>
            <a:r>
              <a:rPr lang="ja-JP" altLang="en-US" sz="4000" dirty="0" smtClean="0">
                <a:latin typeface="UD デジタル 教科書体 N-R" panose="02020400000000000000" pitchFamily="17" charset="-128"/>
                <a:ea typeface="UD デジタル 教科書体 N-R" panose="02020400000000000000" pitchFamily="17" charset="-128"/>
              </a:rPr>
              <a:t>現状</a:t>
            </a:r>
            <a:endParaRPr lang="en-US" altLang="ja-JP" sz="4000" dirty="0">
              <a:latin typeface="UD デジタル 教科書体 N-R" panose="02020400000000000000" pitchFamily="17" charset="-128"/>
              <a:ea typeface="UD デジタル 教科書体 N-R" panose="02020400000000000000" pitchFamily="17" charset="-128"/>
            </a:endParaRPr>
          </a:p>
          <a:p>
            <a:pPr marL="0" indent="0">
              <a:lnSpc>
                <a:spcPts val="5000"/>
              </a:lnSpc>
              <a:buNone/>
            </a:pPr>
            <a:endParaRPr kumimoji="1" lang="en-US" altLang="ja-JP" sz="4000" dirty="0" smtClean="0">
              <a:latin typeface="UD デジタル 教科書体 N-R" panose="02020400000000000000" pitchFamily="17" charset="-128"/>
              <a:ea typeface="UD デジタル 教科書体 N-R" panose="02020400000000000000" pitchFamily="17" charset="-128"/>
            </a:endParaRPr>
          </a:p>
          <a:p>
            <a:pPr marL="0" indent="0">
              <a:lnSpc>
                <a:spcPts val="5000"/>
              </a:lnSpc>
              <a:buNone/>
            </a:pPr>
            <a:r>
              <a:rPr lang="ja-JP" altLang="en-US" sz="4000" dirty="0" smtClean="0">
                <a:latin typeface="UD デジタル 教科書体 N-R" panose="02020400000000000000" pitchFamily="17" charset="-128"/>
                <a:ea typeface="UD デジタル 教科書体 N-R" panose="02020400000000000000" pitchFamily="17" charset="-128"/>
              </a:rPr>
              <a:t>②　自殺予防教育の実施に向けて　</a:t>
            </a:r>
            <a:endParaRPr lang="en-US" altLang="ja-JP" sz="4000" dirty="0" smtClean="0">
              <a:latin typeface="UD デジタル 教科書体 N-R" panose="02020400000000000000" pitchFamily="17" charset="-128"/>
              <a:ea typeface="UD デジタル 教科書体 N-R" panose="02020400000000000000" pitchFamily="17" charset="-128"/>
            </a:endParaRPr>
          </a:p>
          <a:p>
            <a:pPr marL="0" indent="0">
              <a:lnSpc>
                <a:spcPts val="5000"/>
              </a:lnSpc>
              <a:buNone/>
            </a:pPr>
            <a:endParaRPr lang="en-US" altLang="ja-JP" sz="4000" dirty="0" smtClean="0">
              <a:latin typeface="UD デジタル 教科書体 N-R" panose="02020400000000000000" pitchFamily="17" charset="-128"/>
              <a:ea typeface="UD デジタル 教科書体 N-R" panose="02020400000000000000" pitchFamily="17" charset="-128"/>
            </a:endParaRPr>
          </a:p>
          <a:p>
            <a:pPr marL="0" indent="0">
              <a:lnSpc>
                <a:spcPts val="5000"/>
              </a:lnSpc>
              <a:buNone/>
            </a:pPr>
            <a:r>
              <a:rPr lang="ja-JP" altLang="en-US" sz="4000" dirty="0" smtClean="0">
                <a:latin typeface="UD デジタル 教科書体 N-R" panose="02020400000000000000" pitchFamily="17" charset="-128"/>
                <a:ea typeface="UD デジタル 教科書体 N-R" panose="02020400000000000000" pitchFamily="17" charset="-128"/>
              </a:rPr>
              <a:t>③　自殺予防教育の具体的な取組</a:t>
            </a:r>
            <a:endParaRPr lang="en-US" altLang="ja-JP" sz="4000" dirty="0" smtClean="0">
              <a:latin typeface="UD デジタル 教科書体 N-R" panose="02020400000000000000" pitchFamily="17" charset="-128"/>
              <a:ea typeface="UD デジタル 教科書体 N-R" panose="02020400000000000000" pitchFamily="17" charset="-128"/>
            </a:endParaRPr>
          </a:p>
        </p:txBody>
      </p:sp>
    </p:spTree>
    <p:extLst>
      <p:ext uri="{BB962C8B-B14F-4D97-AF65-F5344CB8AC3E}">
        <p14:creationId xmlns:p14="http://schemas.microsoft.com/office/powerpoint/2010/main" val="18115550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2"/>
          <p:cNvSpPr>
            <a:spLocks noGrp="1"/>
          </p:cNvSpPr>
          <p:nvPr>
            <p:ph idx="1"/>
          </p:nvPr>
        </p:nvSpPr>
        <p:spPr>
          <a:xfrm>
            <a:off x="1403648" y="3068960"/>
            <a:ext cx="6408712" cy="792088"/>
          </a:xfrm>
          <a:solidFill>
            <a:schemeClr val="accent5">
              <a:lumMod val="20000"/>
              <a:lumOff val="80000"/>
            </a:schemeClr>
          </a:solidFill>
        </p:spPr>
        <p:txBody>
          <a:bodyPr>
            <a:noAutofit/>
          </a:bodyPr>
          <a:lstStyle/>
          <a:p>
            <a:pPr marL="0" indent="0">
              <a:buNone/>
            </a:pPr>
            <a:r>
              <a:rPr kumimoji="1" lang="ja-JP" altLang="en-US" sz="4000" dirty="0" smtClean="0">
                <a:latin typeface="UD デジタル 教科書体 N-R" panose="02020400000000000000" pitchFamily="17" charset="-128"/>
                <a:ea typeface="UD デジタル 教科書体 N-R" panose="02020400000000000000" pitchFamily="17" charset="-128"/>
              </a:rPr>
              <a:t>①　児童生徒の自殺の</a:t>
            </a:r>
            <a:r>
              <a:rPr lang="ja-JP" altLang="en-US" sz="4000" dirty="0" smtClean="0">
                <a:latin typeface="UD デジタル 教科書体 N-R" panose="02020400000000000000" pitchFamily="17" charset="-128"/>
                <a:ea typeface="UD デジタル 教科書体 N-R" panose="02020400000000000000" pitchFamily="17" charset="-128"/>
              </a:rPr>
              <a:t>現状</a:t>
            </a:r>
            <a:endParaRPr lang="en-US" altLang="ja-JP" sz="4000" dirty="0" smtClean="0">
              <a:latin typeface="UD デジタル 教科書体 N-R" panose="02020400000000000000" pitchFamily="17" charset="-128"/>
              <a:ea typeface="UD デジタル 教科書体 N-R" panose="02020400000000000000" pitchFamily="17" charset="-128"/>
            </a:endParaRPr>
          </a:p>
        </p:txBody>
      </p:sp>
    </p:spTree>
    <p:extLst>
      <p:ext uri="{BB962C8B-B14F-4D97-AF65-F5344CB8AC3E}">
        <p14:creationId xmlns:p14="http://schemas.microsoft.com/office/powerpoint/2010/main" val="8494704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グラフ 4"/>
          <p:cNvGraphicFramePr>
            <a:graphicFrameLocks/>
          </p:cNvGraphicFramePr>
          <p:nvPr>
            <p:extLst>
              <p:ext uri="{D42A27DB-BD31-4B8C-83A1-F6EECF244321}">
                <p14:modId xmlns:p14="http://schemas.microsoft.com/office/powerpoint/2010/main" val="2705365014"/>
              </p:ext>
            </p:extLst>
          </p:nvPr>
        </p:nvGraphicFramePr>
        <p:xfrm>
          <a:off x="323528" y="569703"/>
          <a:ext cx="8496944" cy="6081731"/>
        </p:xfrm>
        <a:graphic>
          <a:graphicData uri="http://schemas.openxmlformats.org/drawingml/2006/chart">
            <c:chart xmlns:c="http://schemas.openxmlformats.org/drawingml/2006/chart" xmlns:r="http://schemas.openxmlformats.org/officeDocument/2006/relationships" r:id="rId3"/>
          </a:graphicData>
        </a:graphic>
      </p:graphicFrame>
      <p:sp>
        <p:nvSpPr>
          <p:cNvPr id="6" name="テキスト ボックス 5"/>
          <p:cNvSpPr txBox="1"/>
          <p:nvPr/>
        </p:nvSpPr>
        <p:spPr>
          <a:xfrm>
            <a:off x="5908662" y="6378547"/>
            <a:ext cx="3096344" cy="369332"/>
          </a:xfrm>
          <a:prstGeom prst="rect">
            <a:avLst/>
          </a:prstGeom>
          <a:noFill/>
        </p:spPr>
        <p:txBody>
          <a:bodyPr wrap="square" rtlCol="0">
            <a:spAutoFit/>
          </a:bodyPr>
          <a:lstStyle/>
          <a:p>
            <a:r>
              <a:rPr kumimoji="1" lang="ja-JP" altLang="en-US" dirty="0" smtClean="0"/>
              <a:t>警察庁</a:t>
            </a:r>
            <a:r>
              <a:rPr kumimoji="1" lang="ja-JP" altLang="en-US" dirty="0"/>
              <a:t>の</a:t>
            </a:r>
            <a:r>
              <a:rPr kumimoji="1" lang="ja-JP" altLang="en-US" dirty="0" smtClean="0"/>
              <a:t>統計より作成</a:t>
            </a:r>
            <a:endParaRPr kumimoji="1" lang="en-US" altLang="ja-JP" dirty="0"/>
          </a:p>
        </p:txBody>
      </p:sp>
      <p:sp>
        <p:nvSpPr>
          <p:cNvPr id="7" name="角丸四角形吹き出し 6"/>
          <p:cNvSpPr/>
          <p:nvPr/>
        </p:nvSpPr>
        <p:spPr>
          <a:xfrm>
            <a:off x="5330189" y="1007684"/>
            <a:ext cx="3674817" cy="1050387"/>
          </a:xfrm>
          <a:prstGeom prst="wedgeRoundRectCallout">
            <a:avLst>
              <a:gd name="adj1" fmla="val 29000"/>
              <a:gd name="adj2" fmla="val 86288"/>
              <a:gd name="adj3" fmla="val 16667"/>
            </a:avLst>
          </a:prstGeom>
          <a:solidFill>
            <a:srgbClr val="FFFF00"/>
          </a:solidFill>
          <a:ln w="381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2400" dirty="0" smtClean="0">
                <a:solidFill>
                  <a:schemeClr val="tx1"/>
                </a:solidFill>
              </a:rPr>
              <a:t>　　　　　</a:t>
            </a:r>
            <a:endParaRPr kumimoji="1" lang="en-US" altLang="ja-JP" sz="2400" dirty="0" smtClean="0">
              <a:solidFill>
                <a:schemeClr val="tx1"/>
              </a:solidFill>
            </a:endParaRPr>
          </a:p>
          <a:p>
            <a:r>
              <a:rPr kumimoji="1" lang="ja-JP" altLang="en-US" dirty="0" smtClean="0">
                <a:solidFill>
                  <a:schemeClr val="tx1"/>
                </a:solidFill>
              </a:rPr>
              <a:t>２０２２（Ｒ４）年</a:t>
            </a:r>
            <a:r>
              <a:rPr kumimoji="1" lang="en-US" altLang="ja-JP" dirty="0" smtClean="0">
                <a:solidFill>
                  <a:schemeClr val="tx1"/>
                </a:solidFill>
              </a:rPr>
              <a:t>【</a:t>
            </a:r>
            <a:r>
              <a:rPr kumimoji="1" lang="ja-JP" altLang="en-US" dirty="0" smtClean="0">
                <a:solidFill>
                  <a:schemeClr val="tx1"/>
                </a:solidFill>
              </a:rPr>
              <a:t>暫定値</a:t>
            </a:r>
            <a:r>
              <a:rPr kumimoji="1" lang="en-US" altLang="ja-JP" dirty="0" smtClean="0">
                <a:solidFill>
                  <a:schemeClr val="tx1"/>
                </a:solidFill>
              </a:rPr>
              <a:t>】</a:t>
            </a:r>
          </a:p>
          <a:p>
            <a:r>
              <a:rPr kumimoji="1" lang="ja-JP" altLang="en-US" dirty="0" smtClean="0">
                <a:solidFill>
                  <a:schemeClr val="tx1"/>
                </a:solidFill>
              </a:rPr>
              <a:t>　自　　殺　２１，８４３</a:t>
            </a:r>
            <a:r>
              <a:rPr lang="ja-JP" altLang="en-US" dirty="0" smtClean="0">
                <a:solidFill>
                  <a:schemeClr val="tx1"/>
                </a:solidFill>
              </a:rPr>
              <a:t>人</a:t>
            </a:r>
            <a:endParaRPr lang="en-US" altLang="ja-JP" dirty="0" smtClean="0">
              <a:solidFill>
                <a:schemeClr val="tx1"/>
              </a:solidFill>
            </a:endParaRPr>
          </a:p>
          <a:p>
            <a:r>
              <a:rPr lang="ja-JP" altLang="en-US" dirty="0" smtClean="0">
                <a:solidFill>
                  <a:schemeClr val="tx1"/>
                </a:solidFill>
              </a:rPr>
              <a:t>　交通</a:t>
            </a:r>
            <a:r>
              <a:rPr lang="ja-JP" altLang="en-US" dirty="0">
                <a:solidFill>
                  <a:schemeClr val="tx1"/>
                </a:solidFill>
              </a:rPr>
              <a:t>事故　</a:t>
            </a:r>
            <a:r>
              <a:rPr lang="ja-JP" altLang="en-US" dirty="0" smtClean="0">
                <a:solidFill>
                  <a:schemeClr val="tx1"/>
                </a:solidFill>
              </a:rPr>
              <a:t>　２，６１０人</a:t>
            </a:r>
            <a:endParaRPr lang="en-US" altLang="ja-JP" dirty="0">
              <a:solidFill>
                <a:schemeClr val="tx1"/>
              </a:solidFill>
            </a:endParaRPr>
          </a:p>
          <a:p>
            <a:pPr algn="ctr"/>
            <a:endParaRPr kumimoji="1" lang="en-US" altLang="ja-JP" sz="2400" dirty="0" smtClean="0">
              <a:solidFill>
                <a:schemeClr val="tx1"/>
              </a:solidFill>
            </a:endParaRPr>
          </a:p>
        </p:txBody>
      </p:sp>
      <p:sp>
        <p:nvSpPr>
          <p:cNvPr id="2" name="楕円 1"/>
          <p:cNvSpPr/>
          <p:nvPr/>
        </p:nvSpPr>
        <p:spPr>
          <a:xfrm>
            <a:off x="1259632" y="3138175"/>
            <a:ext cx="7400394" cy="919156"/>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bg1"/>
                </a:solidFill>
              </a:rPr>
              <a:t>交通事故死者数の約８倍</a:t>
            </a:r>
            <a:endParaRPr kumimoji="1" lang="en-US" altLang="ja-JP" sz="3600" dirty="0" smtClean="0">
              <a:solidFill>
                <a:schemeClr val="bg1"/>
              </a:solidFill>
            </a:endParaRPr>
          </a:p>
        </p:txBody>
      </p:sp>
      <p:sp>
        <p:nvSpPr>
          <p:cNvPr id="9" name="コンテンツ プレースホルダー 3"/>
          <p:cNvSpPr txBox="1">
            <a:spLocks/>
          </p:cNvSpPr>
          <p:nvPr/>
        </p:nvSpPr>
        <p:spPr>
          <a:xfrm>
            <a:off x="590872" y="136435"/>
            <a:ext cx="8229600" cy="624585"/>
          </a:xfrm>
          <a:prstGeom prst="rect">
            <a:avLst/>
          </a:prstGeom>
          <a:solidFill>
            <a:srgbClr val="002060"/>
          </a:solidFill>
          <a:ln w="9525" cap="flat" cmpd="sng" algn="ctr">
            <a:noFill/>
            <a:prstDash val="solid"/>
          </a:ln>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ctr">
            <a:norm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spcBef>
                <a:spcPts val="0"/>
              </a:spcBef>
              <a:defRPr/>
            </a:pPr>
            <a:r>
              <a:rPr lang="ja-JP" altLang="en-US" dirty="0" smtClean="0">
                <a:solidFill>
                  <a:schemeClr val="bg1"/>
                </a:solidFill>
                <a:latin typeface="UD デジタル 教科書体 N-B" panose="02020700000000000000" pitchFamily="17" charset="-128"/>
                <a:ea typeface="UD デジタル 教科書体 N-B" panose="02020700000000000000" pitchFamily="17" charset="-128"/>
              </a:rPr>
              <a:t>自殺者数の推移</a:t>
            </a:r>
            <a:endParaRPr lang="ja-JP" altLang="en-US" dirty="0">
              <a:solidFill>
                <a:schemeClr val="bg1"/>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3120138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585766264"/>
              </p:ext>
            </p:extLst>
          </p:nvPr>
        </p:nvGraphicFramePr>
        <p:xfrm>
          <a:off x="899592" y="1199544"/>
          <a:ext cx="7416824" cy="4708190"/>
        </p:xfrm>
        <a:graphic>
          <a:graphicData uri="http://schemas.openxmlformats.org/drawingml/2006/table">
            <a:tbl>
              <a:tblPr firstRow="1" bandRow="1">
                <a:tableStyleId>{5C22544A-7EE6-4342-B048-85BDC9FD1C3A}</a:tableStyleId>
              </a:tblPr>
              <a:tblGrid>
                <a:gridCol w="1509930">
                  <a:extLst>
                    <a:ext uri="{9D8B030D-6E8A-4147-A177-3AD203B41FA5}">
                      <a16:colId xmlns:a16="http://schemas.microsoft.com/office/drawing/2014/main" val="20000"/>
                    </a:ext>
                  </a:extLst>
                </a:gridCol>
                <a:gridCol w="1986749">
                  <a:extLst>
                    <a:ext uri="{9D8B030D-6E8A-4147-A177-3AD203B41FA5}">
                      <a16:colId xmlns:a16="http://schemas.microsoft.com/office/drawing/2014/main" val="20001"/>
                    </a:ext>
                  </a:extLst>
                </a:gridCol>
                <a:gridCol w="2065939">
                  <a:extLst>
                    <a:ext uri="{9D8B030D-6E8A-4147-A177-3AD203B41FA5}">
                      <a16:colId xmlns:a16="http://schemas.microsoft.com/office/drawing/2014/main" val="20002"/>
                    </a:ext>
                  </a:extLst>
                </a:gridCol>
                <a:gridCol w="1854206">
                  <a:extLst>
                    <a:ext uri="{9D8B030D-6E8A-4147-A177-3AD203B41FA5}">
                      <a16:colId xmlns:a16="http://schemas.microsoft.com/office/drawing/2014/main" val="20003"/>
                    </a:ext>
                  </a:extLst>
                </a:gridCol>
              </a:tblGrid>
              <a:tr h="678534">
                <a:tc>
                  <a:txBody>
                    <a:bodyPr/>
                    <a:lstStyle/>
                    <a:p>
                      <a:pPr algn="ctr"/>
                      <a:r>
                        <a:rPr kumimoji="1" lang="ja-JP" altLang="en-US" sz="2800" dirty="0">
                          <a:latin typeface="UD デジタル 教科書体 N-R" panose="02020400000000000000" pitchFamily="17" charset="-128"/>
                          <a:ea typeface="UD デジタル 教科書体 N-R" panose="02020400000000000000" pitchFamily="17" charset="-128"/>
                        </a:rPr>
                        <a:t>年齢</a:t>
                      </a:r>
                    </a:p>
                  </a:txBody>
                  <a:tcPr anchor="ctr"/>
                </a:tc>
                <a:tc>
                  <a:txBody>
                    <a:bodyPr/>
                    <a:lstStyle/>
                    <a:p>
                      <a:pPr algn="ctr"/>
                      <a:r>
                        <a:rPr kumimoji="1" lang="ja-JP" altLang="en-US" sz="2800" dirty="0">
                          <a:latin typeface="UD デジタル 教科書体 N-R" panose="02020400000000000000" pitchFamily="17" charset="-128"/>
                          <a:ea typeface="UD デジタル 教科書体 N-R" panose="02020400000000000000" pitchFamily="17" charset="-128"/>
                        </a:rPr>
                        <a:t>第１位</a:t>
                      </a:r>
                    </a:p>
                  </a:txBody>
                  <a:tcPr anchor="ctr"/>
                </a:tc>
                <a:tc>
                  <a:txBody>
                    <a:bodyPr/>
                    <a:lstStyle/>
                    <a:p>
                      <a:pPr algn="ctr"/>
                      <a:r>
                        <a:rPr kumimoji="1" lang="ja-JP" altLang="en-US" sz="2800" dirty="0">
                          <a:latin typeface="UD デジタル 教科書体 N-R" panose="02020400000000000000" pitchFamily="17" charset="-128"/>
                          <a:ea typeface="UD デジタル 教科書体 N-R" panose="02020400000000000000" pitchFamily="17" charset="-128"/>
                        </a:rPr>
                        <a:t>第２位</a:t>
                      </a:r>
                    </a:p>
                  </a:txBody>
                  <a:tcPr anchor="ctr"/>
                </a:tc>
                <a:tc>
                  <a:txBody>
                    <a:bodyPr/>
                    <a:lstStyle/>
                    <a:p>
                      <a:pPr algn="ctr"/>
                      <a:r>
                        <a:rPr kumimoji="1" lang="ja-JP" altLang="en-US" sz="2800" dirty="0">
                          <a:latin typeface="UD デジタル 教科書体 N-R" panose="02020400000000000000" pitchFamily="17" charset="-128"/>
                          <a:ea typeface="UD デジタル 教科書体 N-R" panose="02020400000000000000" pitchFamily="17" charset="-128"/>
                        </a:rPr>
                        <a:t>第３位</a:t>
                      </a:r>
                    </a:p>
                  </a:txBody>
                  <a:tcPr anchor="ctr"/>
                </a:tc>
                <a:extLst>
                  <a:ext uri="{0D108BD9-81ED-4DB2-BD59-A6C34878D82A}">
                    <a16:rowId xmlns:a16="http://schemas.microsoft.com/office/drawing/2014/main" val="10000"/>
                  </a:ext>
                </a:extLst>
              </a:tr>
              <a:tr h="678534">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１０～１４</a:t>
                      </a:r>
                    </a:p>
                  </a:txBody>
                  <a:tcPr anchor="ctr"/>
                </a:tc>
                <a:tc>
                  <a:txBody>
                    <a:bodyPr/>
                    <a:lstStyle/>
                    <a:p>
                      <a:pPr algn="ctr"/>
                      <a:r>
                        <a:rPr kumimoji="1" lang="ja-JP" altLang="en-US" sz="2000" dirty="0" smtClean="0">
                          <a:latin typeface="UD デジタル 教科書体 N-R" panose="02020400000000000000" pitchFamily="17" charset="-128"/>
                          <a:ea typeface="UD デジタル 教科書体 N-R" panose="02020400000000000000" pitchFamily="17" charset="-128"/>
                        </a:rPr>
                        <a:t>自殺</a:t>
                      </a:r>
                      <a:endParaRPr kumimoji="1" lang="en-US" altLang="ja-JP" sz="2000" dirty="0">
                        <a:latin typeface="UD デジタル 教科書体 N-R" panose="02020400000000000000" pitchFamily="17" charset="-128"/>
                        <a:ea typeface="UD デジタル 教科書体 N-R" panose="02020400000000000000" pitchFamily="17" charset="-128"/>
                      </a:endParaRPr>
                    </a:p>
                  </a:txBody>
                  <a:tcPr anchor="ctr"/>
                </a:tc>
                <a:tc>
                  <a:txBody>
                    <a:bodyPr/>
                    <a:lstStyle/>
                    <a:p>
                      <a:pPr algn="ctr"/>
                      <a:r>
                        <a:rPr kumimoji="1" lang="ja-JP" altLang="en-US" sz="2000" dirty="0" smtClean="0">
                          <a:latin typeface="UD デジタル 教科書体 N-R" panose="02020400000000000000" pitchFamily="17" charset="-128"/>
                          <a:ea typeface="UD デジタル 教科書体 N-R" panose="02020400000000000000" pitchFamily="17" charset="-128"/>
                        </a:rPr>
                        <a:t>悪性新生物</a:t>
                      </a:r>
                      <a:endParaRPr kumimoji="1" lang="ja-JP" altLang="en-US" sz="2000" dirty="0">
                        <a:latin typeface="UD デジタル 教科書体 N-R" panose="02020400000000000000" pitchFamily="17" charset="-128"/>
                        <a:ea typeface="UD デジタル 教科書体 N-R" panose="02020400000000000000" pitchFamily="17" charset="-128"/>
                      </a:endParaRPr>
                    </a:p>
                  </a:txBody>
                  <a:tcPr anchor="ctr"/>
                </a:tc>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不慮の事故</a:t>
                      </a:r>
                    </a:p>
                  </a:txBody>
                  <a:tcPr anchor="ctr"/>
                </a:tc>
                <a:extLst>
                  <a:ext uri="{0D108BD9-81ED-4DB2-BD59-A6C34878D82A}">
                    <a16:rowId xmlns:a16="http://schemas.microsoft.com/office/drawing/2014/main" val="10001"/>
                  </a:ext>
                </a:extLst>
              </a:tr>
              <a:tr h="678534">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１５～１９</a:t>
                      </a:r>
                    </a:p>
                  </a:txBody>
                  <a:tcPr anchor="ctr"/>
                </a:tc>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自殺</a:t>
                      </a:r>
                    </a:p>
                  </a:txBody>
                  <a:tcPr anchor="ctr"/>
                </a:tc>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不慮の事故</a:t>
                      </a:r>
                    </a:p>
                  </a:txBody>
                  <a:tcPr anchor="ctr"/>
                </a:tc>
                <a:tc>
                  <a:txBody>
                    <a:bodyPr/>
                    <a:lstStyle/>
                    <a:p>
                      <a:pPr algn="ctr"/>
                      <a:r>
                        <a:rPr kumimoji="1" lang="ja-JP" altLang="en-US" sz="2000" dirty="0" smtClean="0">
                          <a:latin typeface="UD デジタル 教科書体 N-R" panose="02020400000000000000" pitchFamily="17" charset="-128"/>
                          <a:ea typeface="UD デジタル 教科書体 N-R" panose="02020400000000000000" pitchFamily="17" charset="-128"/>
                        </a:rPr>
                        <a:t>悪性新生物</a:t>
                      </a:r>
                      <a:endParaRPr kumimoji="1" lang="ja-JP" altLang="en-US" sz="2000" dirty="0">
                        <a:latin typeface="UD デジタル 教科書体 N-R" panose="02020400000000000000" pitchFamily="17" charset="-128"/>
                        <a:ea typeface="UD デジタル 教科書体 N-R" panose="02020400000000000000" pitchFamily="17" charset="-128"/>
                      </a:endParaRPr>
                    </a:p>
                  </a:txBody>
                  <a:tcPr anchor="ctr"/>
                </a:tc>
                <a:extLst>
                  <a:ext uri="{0D108BD9-81ED-4DB2-BD59-A6C34878D82A}">
                    <a16:rowId xmlns:a16="http://schemas.microsoft.com/office/drawing/2014/main" val="10002"/>
                  </a:ext>
                </a:extLst>
              </a:tr>
              <a:tr h="678534">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２０～２４</a:t>
                      </a:r>
                    </a:p>
                  </a:txBody>
                  <a:tcPr anchor="ctr"/>
                </a:tc>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自殺</a:t>
                      </a:r>
                    </a:p>
                  </a:txBody>
                  <a:tcPr anchor="ctr"/>
                </a:tc>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不慮の事故</a:t>
                      </a:r>
                    </a:p>
                  </a:txBody>
                  <a:tcPr anchor="ctr"/>
                </a:tc>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悪性新生物</a:t>
                      </a:r>
                    </a:p>
                  </a:txBody>
                  <a:tcPr anchor="ctr"/>
                </a:tc>
                <a:extLst>
                  <a:ext uri="{0D108BD9-81ED-4DB2-BD59-A6C34878D82A}">
                    <a16:rowId xmlns:a16="http://schemas.microsoft.com/office/drawing/2014/main" val="10003"/>
                  </a:ext>
                </a:extLst>
              </a:tr>
              <a:tr h="678534">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２５～２９</a:t>
                      </a:r>
                    </a:p>
                  </a:txBody>
                  <a:tcPr anchor="ctr"/>
                </a:tc>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自殺</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dirty="0" smtClean="0">
                          <a:latin typeface="UD デジタル 教科書体 N-R" panose="02020400000000000000" pitchFamily="17" charset="-128"/>
                          <a:ea typeface="UD デジタル 教科書体 N-R" panose="02020400000000000000" pitchFamily="17" charset="-128"/>
                        </a:rPr>
                        <a:t>悪性新生物</a:t>
                      </a:r>
                    </a:p>
                  </a:txBody>
                  <a:tcPr anchor="ctr"/>
                </a:tc>
                <a:tc>
                  <a:txBody>
                    <a:bodyPr/>
                    <a:lstStyle/>
                    <a:p>
                      <a:pPr algn="ctr"/>
                      <a:r>
                        <a:rPr kumimoji="1" lang="ja-JP" altLang="en-US" sz="2000" dirty="0" smtClean="0">
                          <a:latin typeface="UD デジタル 教科書体 N-R" panose="02020400000000000000" pitchFamily="17" charset="-128"/>
                          <a:ea typeface="UD デジタル 教科書体 N-R" panose="02020400000000000000" pitchFamily="17" charset="-128"/>
                        </a:rPr>
                        <a:t>不慮の事故</a:t>
                      </a:r>
                      <a:endParaRPr kumimoji="1" lang="ja-JP" altLang="en-US" sz="2000" dirty="0">
                        <a:latin typeface="UD デジタル 教科書体 N-R" panose="02020400000000000000" pitchFamily="17" charset="-128"/>
                        <a:ea typeface="UD デジタル 教科書体 N-R" panose="02020400000000000000" pitchFamily="17" charset="-128"/>
                      </a:endParaRPr>
                    </a:p>
                  </a:txBody>
                  <a:tcPr anchor="ctr"/>
                </a:tc>
                <a:extLst>
                  <a:ext uri="{0D108BD9-81ED-4DB2-BD59-A6C34878D82A}">
                    <a16:rowId xmlns:a16="http://schemas.microsoft.com/office/drawing/2014/main" val="10004"/>
                  </a:ext>
                </a:extLst>
              </a:tr>
              <a:tr h="636986">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３０～３４</a:t>
                      </a:r>
                    </a:p>
                  </a:txBody>
                  <a:tcPr anchor="ctr"/>
                </a:tc>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自殺</a:t>
                      </a:r>
                    </a:p>
                  </a:txBody>
                  <a:tcPr anchor="ctr"/>
                </a:tc>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悪性新生物</a:t>
                      </a:r>
                    </a:p>
                  </a:txBody>
                  <a:tcPr anchor="ctr"/>
                </a:tc>
                <a:tc>
                  <a:txBody>
                    <a:bodyPr/>
                    <a:lstStyle/>
                    <a:p>
                      <a:pPr algn="ctr"/>
                      <a:r>
                        <a:rPr kumimoji="1" lang="ja-JP" altLang="en-US" sz="2000" dirty="0" smtClean="0">
                          <a:latin typeface="UD デジタル 教科書体 N-R" panose="02020400000000000000" pitchFamily="17" charset="-128"/>
                          <a:ea typeface="UD デジタル 教科書体 N-R" panose="02020400000000000000" pitchFamily="17" charset="-128"/>
                        </a:rPr>
                        <a:t>心疾患</a:t>
                      </a:r>
                      <a:endParaRPr kumimoji="1" lang="ja-JP" altLang="en-US" sz="2000" dirty="0">
                        <a:latin typeface="UD デジタル 教科書体 N-R" panose="02020400000000000000" pitchFamily="17" charset="-128"/>
                        <a:ea typeface="UD デジタル 教科書体 N-R" panose="02020400000000000000" pitchFamily="17" charset="-128"/>
                      </a:endParaRPr>
                    </a:p>
                  </a:txBody>
                  <a:tcPr anchor="ctr"/>
                </a:tc>
                <a:extLst>
                  <a:ext uri="{0D108BD9-81ED-4DB2-BD59-A6C34878D82A}">
                    <a16:rowId xmlns:a16="http://schemas.microsoft.com/office/drawing/2014/main" val="10005"/>
                  </a:ext>
                </a:extLst>
              </a:tr>
              <a:tr h="678534">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３５～３９</a:t>
                      </a:r>
                    </a:p>
                  </a:txBody>
                  <a:tcPr anchor="ctr"/>
                </a:tc>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自殺</a:t>
                      </a:r>
                    </a:p>
                  </a:txBody>
                  <a:tcPr anchor="ctr"/>
                </a:tc>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悪性新生物</a:t>
                      </a:r>
                    </a:p>
                  </a:txBody>
                  <a:tcPr anchor="ctr"/>
                </a:tc>
                <a:tc>
                  <a:txBody>
                    <a:bodyPr/>
                    <a:lstStyle/>
                    <a:p>
                      <a:pPr algn="ctr"/>
                      <a:r>
                        <a:rPr kumimoji="1" lang="ja-JP" altLang="en-US" sz="2000" dirty="0">
                          <a:latin typeface="UD デジタル 教科書体 N-R" panose="02020400000000000000" pitchFamily="17" charset="-128"/>
                          <a:ea typeface="UD デジタル 教科書体 N-R" panose="02020400000000000000" pitchFamily="17" charset="-128"/>
                        </a:rPr>
                        <a:t>心疾患</a:t>
                      </a:r>
                    </a:p>
                  </a:txBody>
                  <a:tcPr anchor="ctr"/>
                </a:tc>
                <a:extLst>
                  <a:ext uri="{0D108BD9-81ED-4DB2-BD59-A6C34878D82A}">
                    <a16:rowId xmlns:a16="http://schemas.microsoft.com/office/drawing/2014/main" val="10006"/>
                  </a:ext>
                </a:extLst>
              </a:tr>
            </a:tbl>
          </a:graphicData>
        </a:graphic>
      </p:graphicFrame>
      <p:sp>
        <p:nvSpPr>
          <p:cNvPr id="5" name="テキスト ボックス 4"/>
          <p:cNvSpPr txBox="1"/>
          <p:nvPr/>
        </p:nvSpPr>
        <p:spPr>
          <a:xfrm>
            <a:off x="251520" y="6165304"/>
            <a:ext cx="8928993" cy="369332"/>
          </a:xfrm>
          <a:prstGeom prst="rect">
            <a:avLst/>
          </a:prstGeom>
          <a:noFill/>
        </p:spPr>
        <p:txBody>
          <a:bodyPr wrap="square" rtlCol="0">
            <a:spAutoFit/>
          </a:bodyPr>
          <a:lstStyle/>
          <a:p>
            <a:r>
              <a:rPr kumimoji="1" lang="ja-JP" altLang="en-US" dirty="0" smtClean="0">
                <a:latin typeface="UD デジタル 教科書体 N-R" panose="02020400000000000000" pitchFamily="17" charset="-128"/>
                <a:ea typeface="UD デジタル 教科書体 N-R" panose="02020400000000000000" pitchFamily="17" charset="-128"/>
              </a:rPr>
              <a:t>「令和３年（</a:t>
            </a:r>
            <a:r>
              <a:rPr kumimoji="1" lang="en-US" altLang="ja-JP" dirty="0" smtClean="0">
                <a:latin typeface="UD デジタル 教科書体 N-R" panose="02020400000000000000" pitchFamily="17" charset="-128"/>
                <a:ea typeface="UD デジタル 教科書体 N-R" panose="02020400000000000000" pitchFamily="17" charset="-128"/>
              </a:rPr>
              <a:t>2021</a:t>
            </a:r>
            <a:r>
              <a:rPr kumimoji="1" lang="ja-JP" altLang="en-US" dirty="0" smtClean="0">
                <a:latin typeface="UD デジタル 教科書体 N-R" panose="02020400000000000000" pitchFamily="17" charset="-128"/>
                <a:ea typeface="UD デジタル 教科書体 N-R" panose="02020400000000000000" pitchFamily="17" charset="-128"/>
              </a:rPr>
              <a:t>）人口</a:t>
            </a:r>
            <a:r>
              <a:rPr kumimoji="1" lang="ja-JP" altLang="en-US" dirty="0">
                <a:latin typeface="UD デジタル 教科書体 N-R" panose="02020400000000000000" pitchFamily="17" charset="-128"/>
                <a:ea typeface="UD デジタル 教科書体 N-R" panose="02020400000000000000" pitchFamily="17" charset="-128"/>
              </a:rPr>
              <a:t>動態</a:t>
            </a:r>
            <a:r>
              <a:rPr kumimoji="1" lang="ja-JP" altLang="en-US" dirty="0" smtClean="0">
                <a:latin typeface="UD デジタル 教科書体 N-R" panose="02020400000000000000" pitchFamily="17" charset="-128"/>
                <a:ea typeface="UD デジタル 教科書体 N-R" panose="02020400000000000000" pitchFamily="17" charset="-128"/>
              </a:rPr>
              <a:t>統計月報年計（概数）の概況」（厚生労働省）より作成</a:t>
            </a:r>
            <a:endParaRPr kumimoji="1" lang="ja-JP" altLang="en-US" dirty="0">
              <a:latin typeface="UD デジタル 教科書体 N-R" panose="02020400000000000000" pitchFamily="17" charset="-128"/>
              <a:ea typeface="UD デジタル 教科書体 N-R" panose="02020400000000000000" pitchFamily="17" charset="-128"/>
            </a:endParaRPr>
          </a:p>
        </p:txBody>
      </p:sp>
      <p:sp>
        <p:nvSpPr>
          <p:cNvPr id="3" name="角丸四角形 2"/>
          <p:cNvSpPr/>
          <p:nvPr/>
        </p:nvSpPr>
        <p:spPr>
          <a:xfrm>
            <a:off x="899592" y="1844824"/>
            <a:ext cx="3528392" cy="4075486"/>
          </a:xfrm>
          <a:prstGeom prst="roundRect">
            <a:avLst>
              <a:gd name="adj" fmla="val 5869"/>
            </a:avLst>
          </a:prstGeom>
          <a:noFill/>
          <a:ln w="762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 name="コンテンツ プレースホルダー 3"/>
          <p:cNvSpPr txBox="1">
            <a:spLocks/>
          </p:cNvSpPr>
          <p:nvPr/>
        </p:nvSpPr>
        <p:spPr>
          <a:xfrm>
            <a:off x="493204" y="252319"/>
            <a:ext cx="8229600" cy="624585"/>
          </a:xfrm>
          <a:prstGeom prst="rect">
            <a:avLst/>
          </a:prstGeom>
          <a:solidFill>
            <a:srgbClr val="002060"/>
          </a:solidFill>
          <a:ln w="9525" cap="flat" cmpd="sng" algn="ctr">
            <a:noFill/>
            <a:prstDash val="solid"/>
          </a:ln>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ctr">
            <a:norm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spcBef>
                <a:spcPts val="0"/>
              </a:spcBef>
              <a:defRPr/>
            </a:pPr>
            <a:r>
              <a:rPr lang="ja-JP" altLang="en-US" dirty="0">
                <a:solidFill>
                  <a:schemeClr val="bg1"/>
                </a:solidFill>
                <a:latin typeface="UD デジタル 教科書体 N-B" panose="02020700000000000000" pitchFamily="17" charset="-128"/>
                <a:ea typeface="UD デジタル 教科書体 N-B" panose="02020700000000000000" pitchFamily="17" charset="-128"/>
              </a:rPr>
              <a:t>１０代～３０代の死因上位３項目（Ｒ３）</a:t>
            </a:r>
          </a:p>
        </p:txBody>
      </p:sp>
    </p:spTree>
    <p:extLst>
      <p:ext uri="{BB962C8B-B14F-4D97-AF65-F5344CB8AC3E}">
        <p14:creationId xmlns:p14="http://schemas.microsoft.com/office/powerpoint/2010/main" val="584077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グラフ 4"/>
          <p:cNvGraphicFramePr>
            <a:graphicFrameLocks/>
          </p:cNvGraphicFramePr>
          <p:nvPr>
            <p:extLst>
              <p:ext uri="{D42A27DB-BD31-4B8C-83A1-F6EECF244321}">
                <p14:modId xmlns:p14="http://schemas.microsoft.com/office/powerpoint/2010/main" val="2998636151"/>
              </p:ext>
            </p:extLst>
          </p:nvPr>
        </p:nvGraphicFramePr>
        <p:xfrm>
          <a:off x="395536" y="980728"/>
          <a:ext cx="8255634" cy="5068452"/>
        </p:xfrm>
        <a:graphic>
          <a:graphicData uri="http://schemas.openxmlformats.org/drawingml/2006/chart">
            <c:chart xmlns:c="http://schemas.openxmlformats.org/drawingml/2006/chart" xmlns:r="http://schemas.openxmlformats.org/officeDocument/2006/relationships" r:id="rId3"/>
          </a:graphicData>
        </a:graphic>
      </p:graphicFrame>
      <p:sp>
        <p:nvSpPr>
          <p:cNvPr id="6" name="タイトル 1"/>
          <p:cNvSpPr txBox="1">
            <a:spLocks/>
          </p:cNvSpPr>
          <p:nvPr/>
        </p:nvSpPr>
        <p:spPr>
          <a:xfrm>
            <a:off x="2627784" y="6367407"/>
            <a:ext cx="6984776" cy="476164"/>
          </a:xfrm>
          <a:prstGeom prst="rect">
            <a:avLst/>
          </a:prstGeom>
        </p:spPr>
        <p:txBody>
          <a:bodyP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000" dirty="0" smtClean="0">
                <a:latin typeface="UD デジタル 教科書体 N-R" panose="02020400000000000000" pitchFamily="17" charset="-128"/>
                <a:ea typeface="UD デジタル 教科書体 N-R" panose="02020400000000000000" pitchFamily="17" charset="-128"/>
              </a:rPr>
              <a:t>「自殺</a:t>
            </a:r>
            <a:r>
              <a:rPr lang="ja-JP" altLang="en-US" sz="2000" dirty="0">
                <a:latin typeface="UD デジタル 教科書体 N-R" panose="02020400000000000000" pitchFamily="17" charset="-128"/>
                <a:ea typeface="UD デジタル 教科書体 N-R" panose="02020400000000000000" pitchFamily="17" charset="-128"/>
              </a:rPr>
              <a:t>の統計：各年の</a:t>
            </a:r>
            <a:r>
              <a:rPr lang="ja-JP" altLang="en-US" sz="2000" dirty="0" smtClean="0">
                <a:latin typeface="UD デジタル 教科書体 N-R" panose="02020400000000000000" pitchFamily="17" charset="-128"/>
                <a:ea typeface="UD デジタル 教科書体 N-R" panose="02020400000000000000" pitchFamily="17" charset="-128"/>
              </a:rPr>
              <a:t>状況」（厚生労働省）より作成</a:t>
            </a:r>
            <a:endParaRPr lang="ja-JP" altLang="en-US" sz="2000" dirty="0">
              <a:latin typeface="UD デジタル 教科書体 N-R" panose="02020400000000000000" pitchFamily="17" charset="-128"/>
              <a:ea typeface="UD デジタル 教科書体 N-R" panose="02020400000000000000" pitchFamily="17" charset="-128"/>
            </a:endParaRPr>
          </a:p>
        </p:txBody>
      </p:sp>
      <p:pic>
        <p:nvPicPr>
          <p:cNvPr id="7" name="図 6"/>
          <p:cNvPicPr>
            <a:picLocks noChangeAspect="1"/>
          </p:cNvPicPr>
          <p:nvPr/>
        </p:nvPicPr>
        <p:blipFill>
          <a:blip r:embed="rId4"/>
          <a:stretch>
            <a:fillRect/>
          </a:stretch>
        </p:blipFill>
        <p:spPr>
          <a:xfrm>
            <a:off x="389293" y="990965"/>
            <a:ext cx="841321" cy="493819"/>
          </a:xfrm>
          <a:prstGeom prst="rect">
            <a:avLst/>
          </a:prstGeom>
        </p:spPr>
      </p:pic>
      <p:sp>
        <p:nvSpPr>
          <p:cNvPr id="9" name="角丸四角形 8"/>
          <p:cNvSpPr/>
          <p:nvPr/>
        </p:nvSpPr>
        <p:spPr>
          <a:xfrm>
            <a:off x="7806064" y="1660245"/>
            <a:ext cx="720080" cy="547125"/>
          </a:xfrm>
          <a:prstGeom prst="roundRect">
            <a:avLst/>
          </a:prstGeom>
          <a:noFill/>
          <a:ln w="762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0" name="コンテンツ プレースホルダー 3"/>
          <p:cNvSpPr txBox="1">
            <a:spLocks/>
          </p:cNvSpPr>
          <p:nvPr/>
        </p:nvSpPr>
        <p:spPr>
          <a:xfrm>
            <a:off x="421570" y="176658"/>
            <a:ext cx="8229600" cy="624585"/>
          </a:xfrm>
          <a:prstGeom prst="rect">
            <a:avLst/>
          </a:prstGeom>
          <a:solidFill>
            <a:srgbClr val="002060"/>
          </a:solidFill>
          <a:ln w="9525" cap="flat" cmpd="sng" algn="ctr">
            <a:noFill/>
            <a:prstDash val="solid"/>
          </a:ln>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ctr">
            <a:norm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spcBef>
                <a:spcPts val="0"/>
              </a:spcBef>
              <a:defRPr/>
            </a:pPr>
            <a:r>
              <a:rPr lang="ja-JP" altLang="en-US" dirty="0" smtClean="0">
                <a:solidFill>
                  <a:schemeClr val="bg1"/>
                </a:solidFill>
                <a:latin typeface="UD デジタル 教科書体 N-B" panose="02020700000000000000" pitchFamily="17" charset="-128"/>
                <a:ea typeface="UD デジタル 教科書体 N-B" panose="02020700000000000000" pitchFamily="17" charset="-128"/>
              </a:rPr>
              <a:t>小中高生の自殺者の推移</a:t>
            </a:r>
            <a:endParaRPr lang="ja-JP" altLang="en-US"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2" name="角丸四角形 1"/>
          <p:cNvSpPr/>
          <p:nvPr/>
        </p:nvSpPr>
        <p:spPr>
          <a:xfrm>
            <a:off x="1541368" y="4149080"/>
            <a:ext cx="6264696" cy="1080120"/>
          </a:xfrm>
          <a:prstGeom prst="roundRect">
            <a:avLst/>
          </a:prstGeom>
          <a:solidFill>
            <a:schemeClr val="accent3">
              <a:lumMod val="40000"/>
              <a:lumOff val="60000"/>
            </a:schemeClr>
          </a:solidFill>
        </p:spPr>
        <p:style>
          <a:lnRef idx="2">
            <a:schemeClr val="accent1"/>
          </a:lnRef>
          <a:fillRef idx="1">
            <a:schemeClr val="lt1"/>
          </a:fillRef>
          <a:effectRef idx="0">
            <a:schemeClr val="accent1"/>
          </a:effectRef>
          <a:fontRef idx="minor">
            <a:schemeClr val="dk1"/>
          </a:fontRef>
        </p:style>
        <p:txBody>
          <a:bodyPr rtlCol="0" anchor="ctr"/>
          <a:lstStyle/>
          <a:p>
            <a:r>
              <a:rPr kumimoji="1" lang="ja-JP" altLang="en-US" sz="2800" dirty="0" smtClean="0"/>
              <a:t>・小中高と年齢が上がると多くなる</a:t>
            </a:r>
            <a:endParaRPr kumimoji="1" lang="en-US" altLang="ja-JP" sz="2800" dirty="0" smtClean="0"/>
          </a:p>
          <a:p>
            <a:r>
              <a:rPr kumimoji="1" lang="ja-JP" altLang="en-US" sz="2800" dirty="0" smtClean="0"/>
              <a:t>・女子中高生の増加</a:t>
            </a:r>
            <a:endParaRPr kumimoji="1" lang="en-US" altLang="ja-JP" sz="2800" dirty="0" smtClean="0"/>
          </a:p>
        </p:txBody>
      </p:sp>
    </p:spTree>
    <p:extLst>
      <p:ext uri="{BB962C8B-B14F-4D97-AF65-F5344CB8AC3E}">
        <p14:creationId xmlns:p14="http://schemas.microsoft.com/office/powerpoint/2010/main" val="4182337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119356370"/>
              </p:ext>
            </p:extLst>
          </p:nvPr>
        </p:nvGraphicFramePr>
        <p:xfrm>
          <a:off x="251520" y="1412776"/>
          <a:ext cx="8640960" cy="4896544"/>
        </p:xfrm>
        <a:graphic>
          <a:graphicData uri="http://schemas.openxmlformats.org/drawingml/2006/table">
            <a:tbl>
              <a:tblPr firstRow="1" bandRow="1">
                <a:tableStyleId>{5C22544A-7EE6-4342-B048-85BDC9FD1C3A}</a:tableStyleId>
              </a:tblPr>
              <a:tblGrid>
                <a:gridCol w="864096">
                  <a:extLst>
                    <a:ext uri="{9D8B030D-6E8A-4147-A177-3AD203B41FA5}">
                      <a16:colId xmlns:a16="http://schemas.microsoft.com/office/drawing/2014/main" val="20000"/>
                    </a:ext>
                  </a:extLst>
                </a:gridCol>
                <a:gridCol w="3888432">
                  <a:extLst>
                    <a:ext uri="{9D8B030D-6E8A-4147-A177-3AD203B41FA5}">
                      <a16:colId xmlns:a16="http://schemas.microsoft.com/office/drawing/2014/main" val="20001"/>
                    </a:ext>
                  </a:extLst>
                </a:gridCol>
                <a:gridCol w="3888432">
                  <a:extLst>
                    <a:ext uri="{9D8B030D-6E8A-4147-A177-3AD203B41FA5}">
                      <a16:colId xmlns:a16="http://schemas.microsoft.com/office/drawing/2014/main" val="20002"/>
                    </a:ext>
                  </a:extLst>
                </a:gridCol>
              </a:tblGrid>
              <a:tr h="752834">
                <a:tc>
                  <a:txBody>
                    <a:bodyPr/>
                    <a:lstStyle/>
                    <a:p>
                      <a:pPr algn="ctr"/>
                      <a:endParaRPr kumimoji="1" lang="ja-JP" altLang="en-US" sz="2800" dirty="0">
                        <a:latin typeface="UD デジタル 教科書体 N-R" panose="02020400000000000000" pitchFamily="17" charset="-128"/>
                        <a:ea typeface="UD デジタル 教科書体 N-R" panose="02020400000000000000" pitchFamily="17" charset="-128"/>
                      </a:endParaRPr>
                    </a:p>
                  </a:txBody>
                  <a:tcPr anchor="ctr"/>
                </a:tc>
                <a:tc>
                  <a:txBody>
                    <a:bodyPr/>
                    <a:lstStyle/>
                    <a:p>
                      <a:pPr algn="ctr"/>
                      <a:r>
                        <a:rPr kumimoji="1" lang="ja-JP" altLang="en-US" sz="3600" dirty="0" smtClean="0">
                          <a:latin typeface="UD デジタル 教科書体 N-R" panose="02020400000000000000" pitchFamily="17" charset="-128"/>
                          <a:ea typeface="UD デジタル 教科書体 N-R" panose="02020400000000000000" pitchFamily="17" charset="-128"/>
                        </a:rPr>
                        <a:t>交通事故死者</a:t>
                      </a:r>
                      <a:endParaRPr kumimoji="1" lang="ja-JP" altLang="en-US" sz="3600" dirty="0">
                        <a:latin typeface="UD デジタル 教科書体 N-R" panose="02020400000000000000" pitchFamily="17" charset="-128"/>
                        <a:ea typeface="UD デジタル 教科書体 N-R" panose="02020400000000000000" pitchFamily="17" charset="-128"/>
                      </a:endParaRPr>
                    </a:p>
                  </a:txBody>
                  <a:tcPr anchor="ctr"/>
                </a:tc>
                <a:tc>
                  <a:txBody>
                    <a:bodyPr/>
                    <a:lstStyle/>
                    <a:p>
                      <a:pPr algn="ctr"/>
                      <a:r>
                        <a:rPr kumimoji="1" lang="ja-JP" altLang="en-US" sz="3600" dirty="0" smtClean="0">
                          <a:latin typeface="UD デジタル 教科書体 N-R" panose="02020400000000000000" pitchFamily="17" charset="-128"/>
                          <a:ea typeface="UD デジタル 教科書体 N-R" panose="02020400000000000000" pitchFamily="17" charset="-128"/>
                        </a:rPr>
                        <a:t>自殺者</a:t>
                      </a:r>
                      <a:endParaRPr kumimoji="1" lang="ja-JP" altLang="en-US" sz="3600" dirty="0">
                        <a:latin typeface="UD デジタル 教科書体 N-R" panose="02020400000000000000" pitchFamily="17" charset="-128"/>
                        <a:ea typeface="UD デジタル 教科書体 N-R" panose="02020400000000000000" pitchFamily="17" charset="-128"/>
                      </a:endParaRPr>
                    </a:p>
                  </a:txBody>
                  <a:tcPr anchor="ctr"/>
                </a:tc>
                <a:extLst>
                  <a:ext uri="{0D108BD9-81ED-4DB2-BD59-A6C34878D82A}">
                    <a16:rowId xmlns:a16="http://schemas.microsoft.com/office/drawing/2014/main" val="10000"/>
                  </a:ext>
                </a:extLst>
              </a:tr>
              <a:tr h="2071855">
                <a:tc>
                  <a:txBody>
                    <a:bodyPr/>
                    <a:lstStyle/>
                    <a:p>
                      <a:pPr algn="ctr"/>
                      <a:r>
                        <a:rPr kumimoji="1" lang="ja-JP" altLang="en-US" sz="3600" b="0" dirty="0" smtClean="0">
                          <a:latin typeface="UD デジタル 教科書体 N-R" panose="02020400000000000000" pitchFamily="17" charset="-128"/>
                          <a:ea typeface="UD デジタル 教科書体 N-R" panose="02020400000000000000" pitchFamily="17" charset="-128"/>
                        </a:rPr>
                        <a:t>ハード面</a:t>
                      </a:r>
                      <a:endParaRPr kumimoji="1" lang="ja-JP" altLang="en-US" sz="3600" b="0" dirty="0">
                        <a:latin typeface="UD デジタル 教科書体 N-R" panose="02020400000000000000" pitchFamily="17" charset="-128"/>
                        <a:ea typeface="UD デジタル 教科書体 N-R" panose="02020400000000000000" pitchFamily="17" charset="-128"/>
                      </a:endParaRPr>
                    </a:p>
                  </a:txBody>
                  <a:tcPr vert="eaVert" anchor="ctr"/>
                </a:tc>
                <a:tc>
                  <a:txBody>
                    <a:bodyPr/>
                    <a:lstStyle/>
                    <a:p>
                      <a:pPr algn="l"/>
                      <a:endParaRPr kumimoji="1" lang="en-US" altLang="ja-JP" sz="2800" dirty="0">
                        <a:latin typeface="UD デジタル 教科書体 N-R" panose="02020400000000000000" pitchFamily="17" charset="-128"/>
                        <a:ea typeface="UD デジタル 教科書体 N-R" panose="02020400000000000000" pitchFamily="17" charset="-128"/>
                      </a:endParaRPr>
                    </a:p>
                  </a:txBody>
                  <a:tcPr anchor="ctr"/>
                </a:tc>
                <a:tc>
                  <a:txBody>
                    <a:bodyPr/>
                    <a:lstStyle/>
                    <a:p>
                      <a:pPr algn="l"/>
                      <a:endParaRPr kumimoji="1" lang="ja-JP" altLang="en-US" sz="2800" dirty="0">
                        <a:latin typeface="UD デジタル 教科書体 N-R" panose="02020400000000000000" pitchFamily="17" charset="-128"/>
                        <a:ea typeface="UD デジタル 教科書体 N-R" panose="02020400000000000000" pitchFamily="17" charset="-128"/>
                      </a:endParaRPr>
                    </a:p>
                  </a:txBody>
                  <a:tcPr anchor="ctr"/>
                </a:tc>
                <a:extLst>
                  <a:ext uri="{0D108BD9-81ED-4DB2-BD59-A6C34878D82A}">
                    <a16:rowId xmlns:a16="http://schemas.microsoft.com/office/drawing/2014/main" val="10001"/>
                  </a:ext>
                </a:extLst>
              </a:tr>
              <a:tr h="2071855">
                <a:tc>
                  <a:txBody>
                    <a:bodyPr/>
                    <a:lstStyle/>
                    <a:p>
                      <a:pPr algn="ctr"/>
                      <a:r>
                        <a:rPr kumimoji="1" lang="ja-JP" altLang="en-US" sz="3600" b="0" dirty="0" smtClean="0">
                          <a:latin typeface="UD デジタル 教科書体 N-R" panose="02020400000000000000" pitchFamily="17" charset="-128"/>
                          <a:ea typeface="UD デジタル 教科書体 N-R" panose="02020400000000000000" pitchFamily="17" charset="-128"/>
                        </a:rPr>
                        <a:t>ソフト面</a:t>
                      </a:r>
                      <a:endParaRPr kumimoji="1" lang="ja-JP" altLang="en-US" sz="3600" b="0" dirty="0">
                        <a:latin typeface="UD デジタル 教科書体 N-R" panose="02020400000000000000" pitchFamily="17" charset="-128"/>
                        <a:ea typeface="UD デジタル 教科書体 N-R" panose="02020400000000000000" pitchFamily="17" charset="-128"/>
                      </a:endParaRPr>
                    </a:p>
                  </a:txBody>
                  <a:tcPr vert="eaVert" anchor="ctr"/>
                </a:tc>
                <a:tc>
                  <a:txBody>
                    <a:bodyPr/>
                    <a:lstStyle/>
                    <a:p>
                      <a:pPr algn="l"/>
                      <a:endParaRPr kumimoji="1" lang="ja-JP" altLang="en-US" sz="2800" dirty="0">
                        <a:latin typeface="UD デジタル 教科書体 N-R" panose="02020400000000000000" pitchFamily="17" charset="-128"/>
                        <a:ea typeface="UD デジタル 教科書体 N-R" panose="02020400000000000000" pitchFamily="17" charset="-128"/>
                      </a:endParaRPr>
                    </a:p>
                  </a:txBody>
                  <a:tcPr anchor="ctr"/>
                </a:tc>
                <a:tc>
                  <a:txBody>
                    <a:bodyPr/>
                    <a:lstStyle/>
                    <a:p>
                      <a:pPr algn="l"/>
                      <a:endParaRPr kumimoji="1" lang="ja-JP" altLang="en-US" sz="2800" dirty="0">
                        <a:latin typeface="UD デジタル 教科書体 N-R" panose="02020400000000000000" pitchFamily="17" charset="-128"/>
                        <a:ea typeface="UD デジタル 教科書体 N-R" panose="02020400000000000000" pitchFamily="17" charset="-128"/>
                      </a:endParaRPr>
                    </a:p>
                  </a:txBody>
                  <a:tcPr anchor="ctr"/>
                </a:tc>
                <a:extLst>
                  <a:ext uri="{0D108BD9-81ED-4DB2-BD59-A6C34878D82A}">
                    <a16:rowId xmlns:a16="http://schemas.microsoft.com/office/drawing/2014/main" val="10002"/>
                  </a:ext>
                </a:extLst>
              </a:tr>
            </a:tbl>
          </a:graphicData>
        </a:graphic>
      </p:graphicFrame>
      <p:grpSp>
        <p:nvGrpSpPr>
          <p:cNvPr id="13" name="グループ化 12"/>
          <p:cNvGrpSpPr/>
          <p:nvPr/>
        </p:nvGrpSpPr>
        <p:grpSpPr>
          <a:xfrm>
            <a:off x="1115616" y="2476053"/>
            <a:ext cx="3960440" cy="3562078"/>
            <a:chOff x="1115616" y="2476053"/>
            <a:chExt cx="3960440" cy="3562078"/>
          </a:xfrm>
        </p:grpSpPr>
        <p:sp>
          <p:nvSpPr>
            <p:cNvPr id="5" name="正方形/長方形 4"/>
            <p:cNvSpPr/>
            <p:nvPr/>
          </p:nvSpPr>
          <p:spPr>
            <a:xfrm>
              <a:off x="1115616" y="2476053"/>
              <a:ext cx="3960440" cy="1384995"/>
            </a:xfrm>
            <a:prstGeom prst="rect">
              <a:avLst/>
            </a:prstGeom>
          </p:spPr>
          <p:txBody>
            <a:bodyPr wrap="square">
              <a:spAutoFit/>
            </a:bodyPr>
            <a:lstStyle/>
            <a:p>
              <a:r>
                <a:rPr lang="ja-JP" altLang="en-US" sz="2800" dirty="0">
                  <a:latin typeface="UD デジタル 教科書体 N-R" panose="02020400000000000000" pitchFamily="17" charset="-128"/>
                  <a:ea typeface="UD デジタル 教科書体 N-R" panose="02020400000000000000" pitchFamily="17" charset="-128"/>
                </a:rPr>
                <a:t>○車の安全機能向上</a:t>
              </a:r>
              <a:endParaRPr lang="en-US" altLang="ja-JP" sz="2800" dirty="0">
                <a:latin typeface="UD デジタル 教科書体 N-R" panose="02020400000000000000" pitchFamily="17" charset="-128"/>
                <a:ea typeface="UD デジタル 教科書体 N-R" panose="02020400000000000000" pitchFamily="17" charset="-128"/>
              </a:endParaRPr>
            </a:p>
            <a:p>
              <a:r>
                <a:rPr lang="ja-JP" altLang="en-US" sz="2800" dirty="0">
                  <a:latin typeface="UD デジタル 教科書体 N-R" panose="02020400000000000000" pitchFamily="17" charset="-128"/>
                  <a:ea typeface="UD デジタル 教科書体 N-R" panose="02020400000000000000" pitchFamily="17" charset="-128"/>
                </a:rPr>
                <a:t>○横断歩道、ガード　</a:t>
              </a:r>
              <a:endParaRPr lang="en-US" altLang="ja-JP" sz="2800" dirty="0">
                <a:latin typeface="UD デジタル 教科書体 N-R" panose="02020400000000000000" pitchFamily="17" charset="-128"/>
                <a:ea typeface="UD デジタル 教科書体 N-R" panose="02020400000000000000" pitchFamily="17" charset="-128"/>
              </a:endParaRPr>
            </a:p>
            <a:p>
              <a:r>
                <a:rPr lang="ja-JP" altLang="en-US" sz="2800" dirty="0">
                  <a:latin typeface="UD デジタル 教科書体 N-R" panose="02020400000000000000" pitchFamily="17" charset="-128"/>
                  <a:ea typeface="UD デジタル 教科書体 N-R" panose="02020400000000000000" pitchFamily="17" charset="-128"/>
                </a:rPr>
                <a:t>　レールの整備　　等</a:t>
              </a:r>
              <a:endParaRPr lang="en-US" altLang="ja-JP" sz="2800" dirty="0">
                <a:latin typeface="UD デジタル 教科書体 N-R" panose="02020400000000000000" pitchFamily="17" charset="-128"/>
                <a:ea typeface="UD デジタル 教科書体 N-R" panose="02020400000000000000" pitchFamily="17" charset="-128"/>
              </a:endParaRPr>
            </a:p>
          </p:txBody>
        </p:sp>
        <p:sp>
          <p:nvSpPr>
            <p:cNvPr id="8" name="正方形/長方形 7"/>
            <p:cNvSpPr/>
            <p:nvPr/>
          </p:nvSpPr>
          <p:spPr>
            <a:xfrm>
              <a:off x="1116792" y="4653136"/>
              <a:ext cx="3959264" cy="1384995"/>
            </a:xfrm>
            <a:prstGeom prst="rect">
              <a:avLst/>
            </a:prstGeom>
          </p:spPr>
          <p:txBody>
            <a:bodyPr wrap="square">
              <a:spAutoFit/>
            </a:bodyPr>
            <a:lstStyle/>
            <a:p>
              <a:r>
                <a:rPr lang="ja-JP" altLang="en-US" sz="2800" dirty="0">
                  <a:latin typeface="UD デジタル 教科書体 N-R" panose="02020400000000000000" pitchFamily="17" charset="-128"/>
                  <a:ea typeface="UD デジタル 教科書体 N-R" panose="02020400000000000000" pitchFamily="17" charset="-128"/>
                </a:rPr>
                <a:t>○交通安全教育、罰則</a:t>
              </a:r>
              <a:endParaRPr lang="en-US" altLang="ja-JP" sz="2800" dirty="0">
                <a:latin typeface="UD デジタル 教科書体 N-R" panose="02020400000000000000" pitchFamily="17" charset="-128"/>
                <a:ea typeface="UD デジタル 教科書体 N-R" panose="02020400000000000000" pitchFamily="17" charset="-128"/>
              </a:endParaRPr>
            </a:p>
            <a:p>
              <a:r>
                <a:rPr lang="ja-JP" altLang="en-US" sz="2800" dirty="0">
                  <a:latin typeface="UD デジタル 教科書体 N-R" panose="02020400000000000000" pitchFamily="17" charset="-128"/>
                  <a:ea typeface="UD デジタル 教科書体 N-R" panose="02020400000000000000" pitchFamily="17" charset="-128"/>
                </a:rPr>
                <a:t>　の強化</a:t>
              </a:r>
              <a:endParaRPr lang="en-US" altLang="ja-JP" sz="2800" dirty="0">
                <a:latin typeface="UD デジタル 教科書体 N-R" panose="02020400000000000000" pitchFamily="17" charset="-128"/>
                <a:ea typeface="UD デジタル 教科書体 N-R" panose="02020400000000000000" pitchFamily="17" charset="-128"/>
              </a:endParaRPr>
            </a:p>
            <a:p>
              <a:r>
                <a:rPr lang="ja-JP" altLang="en-US" sz="2800" dirty="0">
                  <a:latin typeface="UD デジタル 教科書体 N-R" panose="02020400000000000000" pitchFamily="17" charset="-128"/>
                  <a:ea typeface="UD デジタル 教科書体 N-R" panose="02020400000000000000" pitchFamily="17" charset="-128"/>
                </a:rPr>
                <a:t>○救急医療の進歩　</a:t>
              </a:r>
              <a:r>
                <a:rPr lang="ja-JP" altLang="en-US" sz="2800" dirty="0" smtClean="0">
                  <a:latin typeface="UD デジタル 教科書体 N-R" panose="02020400000000000000" pitchFamily="17" charset="-128"/>
                  <a:ea typeface="UD デジタル 教科書体 N-R" panose="02020400000000000000" pitchFamily="17" charset="-128"/>
                </a:rPr>
                <a:t>等</a:t>
              </a:r>
              <a:endParaRPr lang="ja-JP" altLang="en-US" sz="2800" dirty="0">
                <a:latin typeface="UD デジタル 教科書体 N-R" panose="02020400000000000000" pitchFamily="17" charset="-128"/>
                <a:ea typeface="UD デジタル 教科書体 N-R" panose="02020400000000000000" pitchFamily="17" charset="-128"/>
              </a:endParaRPr>
            </a:p>
          </p:txBody>
        </p:sp>
      </p:grpSp>
      <p:grpSp>
        <p:nvGrpSpPr>
          <p:cNvPr id="14" name="グループ化 13"/>
          <p:cNvGrpSpPr/>
          <p:nvPr/>
        </p:nvGrpSpPr>
        <p:grpSpPr>
          <a:xfrm>
            <a:off x="5032920" y="2260609"/>
            <a:ext cx="4111080" cy="3992965"/>
            <a:chOff x="5032920" y="2260609"/>
            <a:chExt cx="4111080" cy="3992965"/>
          </a:xfrm>
        </p:grpSpPr>
        <p:sp>
          <p:nvSpPr>
            <p:cNvPr id="10" name="正方形/長方形 9"/>
            <p:cNvSpPr/>
            <p:nvPr/>
          </p:nvSpPr>
          <p:spPr>
            <a:xfrm>
              <a:off x="5032920" y="2260609"/>
              <a:ext cx="4111080" cy="1815882"/>
            </a:xfrm>
            <a:prstGeom prst="rect">
              <a:avLst/>
            </a:prstGeom>
          </p:spPr>
          <p:txBody>
            <a:bodyPr wrap="square">
              <a:spAutoFit/>
            </a:bodyPr>
            <a:lstStyle/>
            <a:p>
              <a:r>
                <a:rPr lang="ja-JP" altLang="en-US" sz="2800" dirty="0">
                  <a:latin typeface="UD デジタル 教科書体 N-R" panose="02020400000000000000" pitchFamily="17" charset="-128"/>
                  <a:ea typeface="UD デジタル 教科書体 N-R" panose="02020400000000000000" pitchFamily="17" charset="-128"/>
                </a:rPr>
                <a:t>○駅のホームドア、</a:t>
              </a:r>
              <a:endParaRPr lang="en-US" altLang="ja-JP" sz="2800" dirty="0">
                <a:latin typeface="UD デジタル 教科書体 N-R" panose="02020400000000000000" pitchFamily="17" charset="-128"/>
                <a:ea typeface="UD デジタル 教科書体 N-R" panose="02020400000000000000" pitchFamily="17" charset="-128"/>
              </a:endParaRPr>
            </a:p>
            <a:p>
              <a:r>
                <a:rPr lang="ja-JP" altLang="en-US" sz="2800" dirty="0">
                  <a:latin typeface="UD デジタル 教科書体 N-R" panose="02020400000000000000" pitchFamily="17" charset="-128"/>
                  <a:ea typeface="UD デジタル 教科書体 N-R" panose="02020400000000000000" pitchFamily="17" charset="-128"/>
                </a:rPr>
                <a:t>　フェンスや柵の設置</a:t>
              </a:r>
              <a:endParaRPr lang="en-US" altLang="ja-JP" sz="2800" dirty="0">
                <a:latin typeface="UD デジタル 教科書体 N-R" panose="02020400000000000000" pitchFamily="17" charset="-128"/>
                <a:ea typeface="UD デジタル 教科書体 N-R" panose="02020400000000000000" pitchFamily="17" charset="-128"/>
              </a:endParaRPr>
            </a:p>
            <a:p>
              <a:r>
                <a:rPr lang="ja-JP" altLang="en-US" sz="2800" dirty="0">
                  <a:latin typeface="UD デジタル 教科書体 N-R" panose="02020400000000000000" pitchFamily="17" charset="-128"/>
                  <a:ea typeface="UD デジタル 教科書体 N-R" panose="02020400000000000000" pitchFamily="17" charset="-128"/>
                </a:rPr>
                <a:t>○自殺防止の</a:t>
              </a:r>
              <a:r>
                <a:rPr lang="ja-JP" altLang="en-US" sz="2800" dirty="0" smtClean="0">
                  <a:latin typeface="UD デジタル 教科書体 N-R" panose="02020400000000000000" pitchFamily="17" charset="-128"/>
                  <a:ea typeface="UD デジタル 教科書体 N-R" panose="02020400000000000000" pitchFamily="17" charset="-128"/>
                </a:rPr>
                <a:t>ポスター、</a:t>
              </a:r>
              <a:endParaRPr lang="en-US" altLang="ja-JP" sz="2800" dirty="0" smtClean="0">
                <a:latin typeface="UD デジタル 教科書体 N-R" panose="02020400000000000000" pitchFamily="17" charset="-128"/>
                <a:ea typeface="UD デジタル 教科書体 N-R" panose="02020400000000000000" pitchFamily="17" charset="-128"/>
              </a:endParaRPr>
            </a:p>
            <a:p>
              <a:r>
                <a:rPr lang="ja-JP" altLang="en-US" sz="2800" dirty="0" smtClean="0">
                  <a:latin typeface="UD デジタル 教科書体 N-R" panose="02020400000000000000" pitchFamily="17" charset="-128"/>
                  <a:ea typeface="UD デジタル 教科書体 N-R" panose="02020400000000000000" pitchFamily="17" charset="-128"/>
                </a:rPr>
                <a:t>　広告</a:t>
              </a:r>
              <a:r>
                <a:rPr lang="ja-JP" altLang="en-US" sz="2800" dirty="0">
                  <a:latin typeface="UD デジタル 教科書体 N-R" panose="02020400000000000000" pitchFamily="17" charset="-128"/>
                  <a:ea typeface="UD デジタル 教科書体 N-R" panose="02020400000000000000" pitchFamily="17" charset="-128"/>
                </a:rPr>
                <a:t>掲示　等</a:t>
              </a:r>
            </a:p>
          </p:txBody>
        </p:sp>
        <p:sp>
          <p:nvSpPr>
            <p:cNvPr id="12" name="正方形/長方形 11"/>
            <p:cNvSpPr/>
            <p:nvPr/>
          </p:nvSpPr>
          <p:spPr>
            <a:xfrm>
              <a:off x="5076056" y="4437692"/>
              <a:ext cx="3960440" cy="1815882"/>
            </a:xfrm>
            <a:prstGeom prst="rect">
              <a:avLst/>
            </a:prstGeom>
          </p:spPr>
          <p:txBody>
            <a:bodyPr wrap="square">
              <a:spAutoFit/>
            </a:bodyPr>
            <a:lstStyle/>
            <a:p>
              <a:r>
                <a:rPr lang="ja-JP" altLang="en-US" sz="2800" dirty="0">
                  <a:latin typeface="UD デジタル 教科書体 N-R" panose="02020400000000000000" pitchFamily="17" charset="-128"/>
                  <a:ea typeface="UD デジタル 教科書体 N-R" panose="02020400000000000000" pitchFamily="17" charset="-128"/>
                </a:rPr>
                <a:t>○</a:t>
              </a:r>
              <a:r>
                <a:rPr lang="en-US" altLang="ja-JP" sz="2800" dirty="0">
                  <a:latin typeface="UD デジタル 教科書体 N-R" panose="02020400000000000000" pitchFamily="17" charset="-128"/>
                  <a:ea typeface="UD デジタル 教科書体 N-R" panose="02020400000000000000" pitchFamily="17" charset="-128"/>
                </a:rPr>
                <a:t>SOS</a:t>
              </a:r>
              <a:r>
                <a:rPr lang="ja-JP" altLang="en-US" sz="2800" dirty="0">
                  <a:latin typeface="UD デジタル 教科書体 N-R" panose="02020400000000000000" pitchFamily="17" charset="-128"/>
                  <a:ea typeface="UD デジタル 教科書体 N-R" panose="02020400000000000000" pitchFamily="17" charset="-128"/>
                </a:rPr>
                <a:t>の出し方教育、</a:t>
              </a:r>
              <a:endParaRPr lang="en-US" altLang="ja-JP" sz="2800" dirty="0">
                <a:latin typeface="UD デジタル 教科書体 N-R" panose="02020400000000000000" pitchFamily="17" charset="-128"/>
                <a:ea typeface="UD デジタル 教科書体 N-R" panose="02020400000000000000" pitchFamily="17" charset="-128"/>
              </a:endParaRPr>
            </a:p>
            <a:p>
              <a:r>
                <a:rPr lang="ja-JP" altLang="en-US" sz="2800" dirty="0">
                  <a:latin typeface="UD デジタル 教科書体 N-R" panose="02020400000000000000" pitchFamily="17" charset="-128"/>
                  <a:ea typeface="UD デジタル 教科書体 N-R" panose="02020400000000000000" pitchFamily="17" charset="-128"/>
                </a:rPr>
                <a:t>　いじめ防止の取組</a:t>
              </a:r>
              <a:endParaRPr lang="en-US" altLang="ja-JP" sz="2800" dirty="0">
                <a:latin typeface="UD デジタル 教科書体 N-R" panose="02020400000000000000" pitchFamily="17" charset="-128"/>
                <a:ea typeface="UD デジタル 教科書体 N-R" panose="02020400000000000000" pitchFamily="17" charset="-128"/>
              </a:endParaRPr>
            </a:p>
            <a:p>
              <a:r>
                <a:rPr lang="ja-JP" altLang="en-US" sz="2800" dirty="0">
                  <a:latin typeface="UD デジタル 教科書体 N-R" panose="02020400000000000000" pitchFamily="17" charset="-128"/>
                  <a:ea typeface="UD デジタル 教科書体 N-R" panose="02020400000000000000" pitchFamily="17" charset="-128"/>
                </a:rPr>
                <a:t>○ゲートキーパー、</a:t>
              </a:r>
              <a:endParaRPr lang="en-US" altLang="ja-JP" sz="2800" dirty="0">
                <a:latin typeface="UD デジタル 教科書体 N-R" panose="02020400000000000000" pitchFamily="17" charset="-128"/>
                <a:ea typeface="UD デジタル 教科書体 N-R" panose="02020400000000000000" pitchFamily="17" charset="-128"/>
              </a:endParaRPr>
            </a:p>
            <a:p>
              <a:r>
                <a:rPr lang="ja-JP" altLang="en-US" sz="2800" dirty="0">
                  <a:latin typeface="UD デジタル 教科書体 N-R" panose="02020400000000000000" pitchFamily="17" charset="-128"/>
                  <a:ea typeface="UD デジタル 教科書体 N-R" panose="02020400000000000000" pitchFamily="17" charset="-128"/>
                </a:rPr>
                <a:t>　相談機関の充実　等</a:t>
              </a:r>
            </a:p>
          </p:txBody>
        </p:sp>
      </p:grpSp>
      <p:sp>
        <p:nvSpPr>
          <p:cNvPr id="15" name="コンテンツ プレースホルダー 3"/>
          <p:cNvSpPr txBox="1">
            <a:spLocks/>
          </p:cNvSpPr>
          <p:nvPr/>
        </p:nvSpPr>
        <p:spPr>
          <a:xfrm>
            <a:off x="457200" y="256552"/>
            <a:ext cx="8229600" cy="624585"/>
          </a:xfrm>
          <a:prstGeom prst="rect">
            <a:avLst/>
          </a:prstGeom>
          <a:solidFill>
            <a:srgbClr val="002060"/>
          </a:solidFill>
          <a:ln w="9525" cap="flat" cmpd="sng" algn="ctr">
            <a:noFill/>
            <a:prstDash val="solid"/>
          </a:ln>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ctr">
            <a:norm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spcBef>
                <a:spcPts val="0"/>
              </a:spcBef>
              <a:defRPr/>
            </a:pPr>
            <a:r>
              <a:rPr lang="ja-JP" altLang="en-US" dirty="0">
                <a:solidFill>
                  <a:schemeClr val="bg1"/>
                </a:solidFill>
                <a:latin typeface="UD デジタル 教科書体 N-B" panose="02020700000000000000" pitchFamily="17" charset="-128"/>
                <a:ea typeface="UD デジタル 教科書体 N-B" panose="02020700000000000000" pitchFamily="17" charset="-128"/>
              </a:rPr>
              <a:t>「減らす」ためにどんな対策ができるのか</a:t>
            </a:r>
          </a:p>
        </p:txBody>
      </p:sp>
    </p:spTree>
    <p:extLst>
      <p:ext uri="{BB962C8B-B14F-4D97-AF65-F5344CB8AC3E}">
        <p14:creationId xmlns:p14="http://schemas.microsoft.com/office/powerpoint/2010/main" val="3851070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a:srcRect l="11259" t="20469" r="11813" b="11610"/>
          <a:stretch/>
        </p:blipFill>
        <p:spPr>
          <a:xfrm>
            <a:off x="20080" y="570775"/>
            <a:ext cx="9041527" cy="5882561"/>
          </a:xfrm>
          <a:prstGeom prst="rect">
            <a:avLst/>
          </a:prstGeom>
        </p:spPr>
      </p:pic>
      <p:sp>
        <p:nvSpPr>
          <p:cNvPr id="5" name="角丸四角形 4"/>
          <p:cNvSpPr/>
          <p:nvPr/>
        </p:nvSpPr>
        <p:spPr>
          <a:xfrm>
            <a:off x="4315968" y="5949281"/>
            <a:ext cx="512064" cy="360079"/>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上矢印 8"/>
          <p:cNvSpPr/>
          <p:nvPr/>
        </p:nvSpPr>
        <p:spPr>
          <a:xfrm rot="6130564">
            <a:off x="4358303" y="-1641375"/>
            <a:ext cx="450353" cy="6181548"/>
          </a:xfrm>
          <a:prstGeom prst="upArrow">
            <a:avLst/>
          </a:prstGeom>
          <a:solidFill>
            <a:srgbClr val="FF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846" dirty="0">
              <a:latin typeface="UD デジタル 教科書体 N-B" panose="02020700000000000000" pitchFamily="17" charset="-128"/>
              <a:ea typeface="UD デジタル 教科書体 N-B" panose="02020700000000000000" pitchFamily="17" charset="-128"/>
            </a:endParaRPr>
          </a:p>
        </p:txBody>
      </p:sp>
      <p:sp>
        <p:nvSpPr>
          <p:cNvPr id="7" name="正方形/長方形 6"/>
          <p:cNvSpPr/>
          <p:nvPr/>
        </p:nvSpPr>
        <p:spPr>
          <a:xfrm>
            <a:off x="4315968" y="6453336"/>
            <a:ext cx="400048" cy="273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 name="グループ化 3"/>
          <p:cNvGrpSpPr/>
          <p:nvPr/>
        </p:nvGrpSpPr>
        <p:grpSpPr>
          <a:xfrm>
            <a:off x="478292" y="4513798"/>
            <a:ext cx="7766116" cy="1535786"/>
            <a:chOff x="478292" y="4513798"/>
            <a:chExt cx="7766116" cy="1535786"/>
          </a:xfrm>
        </p:grpSpPr>
        <p:sp>
          <p:nvSpPr>
            <p:cNvPr id="8" name="角丸四角形 7"/>
            <p:cNvSpPr/>
            <p:nvPr/>
          </p:nvSpPr>
          <p:spPr>
            <a:xfrm>
              <a:off x="478292" y="5709558"/>
              <a:ext cx="7766116" cy="340026"/>
            </a:xfrm>
            <a:prstGeom prst="roundRect">
              <a:avLst/>
            </a:prstGeom>
            <a:noFill/>
            <a:ln w="76200">
              <a:solidFill>
                <a:srgbClr val="00206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3" name="楕円 2"/>
            <p:cNvSpPr/>
            <p:nvPr/>
          </p:nvSpPr>
          <p:spPr>
            <a:xfrm>
              <a:off x="2272108" y="4513798"/>
              <a:ext cx="4420273" cy="993923"/>
            </a:xfrm>
            <a:prstGeom prst="ellipse">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t>若年層の自殺は減っていない</a:t>
              </a:r>
              <a:endParaRPr kumimoji="1" lang="ja-JP" altLang="en-US" sz="2800" b="1" dirty="0"/>
            </a:p>
          </p:txBody>
        </p:sp>
      </p:grpSp>
      <p:sp>
        <p:nvSpPr>
          <p:cNvPr id="11" name="タイトル 1"/>
          <p:cNvSpPr txBox="1">
            <a:spLocks/>
          </p:cNvSpPr>
          <p:nvPr/>
        </p:nvSpPr>
        <p:spPr>
          <a:xfrm>
            <a:off x="2771800" y="6490740"/>
            <a:ext cx="6984776" cy="476164"/>
          </a:xfrm>
          <a:prstGeom prst="rect">
            <a:avLst/>
          </a:prstGeom>
        </p:spPr>
        <p:txBody>
          <a:bodyP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000" dirty="0" smtClean="0">
                <a:latin typeface="UD デジタル 教科書体 N-R" panose="02020400000000000000" pitchFamily="17" charset="-128"/>
                <a:ea typeface="UD デジタル 教科書体 N-R" panose="02020400000000000000" pitchFamily="17" charset="-128"/>
              </a:rPr>
              <a:t>「令和４年中</a:t>
            </a:r>
            <a:r>
              <a:rPr lang="ja-JP" altLang="en-US" sz="2000" dirty="0">
                <a:latin typeface="UD デジタル 教科書体 N-R" panose="02020400000000000000" pitchFamily="17" charset="-128"/>
                <a:ea typeface="UD デジタル 教科書体 N-R" panose="02020400000000000000" pitchFamily="17" charset="-128"/>
              </a:rPr>
              <a:t>における自殺の</a:t>
            </a:r>
            <a:r>
              <a:rPr lang="ja-JP" altLang="en-US" sz="2000" dirty="0" smtClean="0">
                <a:latin typeface="UD デジタル 教科書体 N-R" panose="02020400000000000000" pitchFamily="17" charset="-128"/>
                <a:ea typeface="UD デジタル 教科書体 N-R" panose="02020400000000000000" pitchFamily="17" charset="-128"/>
              </a:rPr>
              <a:t>状況」厚生労働省　より</a:t>
            </a:r>
            <a:endParaRPr lang="ja-JP" altLang="en-US" sz="2000" dirty="0">
              <a:latin typeface="UD デジタル 教科書体 N-R" panose="02020400000000000000" pitchFamily="17" charset="-128"/>
              <a:ea typeface="UD デジタル 教科書体 N-R" panose="02020400000000000000" pitchFamily="17" charset="-128"/>
            </a:endParaRPr>
          </a:p>
        </p:txBody>
      </p:sp>
      <p:sp>
        <p:nvSpPr>
          <p:cNvPr id="12" name="コンテンツ プレースホルダー 3"/>
          <p:cNvSpPr txBox="1">
            <a:spLocks/>
          </p:cNvSpPr>
          <p:nvPr/>
        </p:nvSpPr>
        <p:spPr>
          <a:xfrm>
            <a:off x="401190" y="52680"/>
            <a:ext cx="8229600" cy="624585"/>
          </a:xfrm>
          <a:prstGeom prst="rect">
            <a:avLst/>
          </a:prstGeom>
          <a:solidFill>
            <a:srgbClr val="002060"/>
          </a:solidFill>
          <a:ln w="9525" cap="flat" cmpd="sng" algn="ctr">
            <a:noFill/>
            <a:prstDash val="solid"/>
          </a:ln>
        </p:spPr>
        <p:style>
          <a:lnRef idx="1">
            <a:schemeClr val="accent6"/>
          </a:lnRef>
          <a:fillRef idx="3">
            <a:schemeClr val="accent6"/>
          </a:fillRef>
          <a:effectRef idx="2">
            <a:schemeClr val="accent6"/>
          </a:effectRef>
          <a:fontRef idx="minor">
            <a:schemeClr val="lt1"/>
          </a:fontRef>
        </p:style>
        <p:txBody>
          <a:bodyPr vert="horz" lIns="91440" tIns="45720" rIns="91440" bIns="45720" rtlCol="0" anchor="ctr">
            <a:norm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spcBef>
                <a:spcPts val="0"/>
              </a:spcBef>
              <a:defRPr/>
            </a:pPr>
            <a:r>
              <a:rPr lang="ja-JP" altLang="en-US" dirty="0">
                <a:solidFill>
                  <a:schemeClr val="bg1"/>
                </a:solidFill>
                <a:latin typeface="UD デジタル 教科書体 N-B" panose="02020700000000000000" pitchFamily="17" charset="-128"/>
                <a:ea typeface="UD デジタル 教科書体 N-B" panose="02020700000000000000" pitchFamily="17" charset="-128"/>
              </a:rPr>
              <a:t>年齢階級別自殺者数の年次推移</a:t>
            </a:r>
          </a:p>
        </p:txBody>
      </p:sp>
    </p:spTree>
    <p:extLst>
      <p:ext uri="{BB962C8B-B14F-4D97-AF65-F5344CB8AC3E}">
        <p14:creationId xmlns:p14="http://schemas.microsoft.com/office/powerpoint/2010/main" val="68475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4">
      <a:majorFont>
        <a:latin typeface="游ゴシック Light"/>
        <a:ea typeface="UD デジタル 教科書体 N-R"/>
        <a:cs typeface=""/>
      </a:majorFont>
      <a:minorFont>
        <a:latin typeface="游ゴシック"/>
        <a:ea typeface="UD デジタル 教科書体 N-R"/>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游ゴシック Light"/>
        <a:ea typeface="UD デジタル 教科書体 N-R"/>
        <a:cs typeface=""/>
      </a:majorFont>
      <a:minorFont>
        <a:latin typeface="游ゴシック"/>
        <a:ea typeface="UD デジタル 教科書体 N-R"/>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Retrospect</Template>
  <TotalTime>12273</TotalTime>
  <Words>4668</Words>
  <Application>Microsoft Office PowerPoint</Application>
  <PresentationFormat>画面に合わせる (4:3)</PresentationFormat>
  <Paragraphs>424</Paragraphs>
  <Slides>29</Slides>
  <Notes>29</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29</vt:i4>
      </vt:variant>
    </vt:vector>
  </HeadingPairs>
  <TitlesOfParts>
    <vt:vector size="39" baseType="lpstr">
      <vt:lpstr>ＭＳ Ｐゴシック</vt:lpstr>
      <vt:lpstr>ＭＳ ゴシック</vt:lpstr>
      <vt:lpstr>UD デジタル 教科書体 N-B</vt:lpstr>
      <vt:lpstr>UD デジタル 教科書体 NK-R</vt:lpstr>
      <vt:lpstr>UD デジタル 教科書体 NP-R</vt:lpstr>
      <vt:lpstr>UD デジタル 教科書体 N-R</vt:lpstr>
      <vt:lpstr>游ゴシック</vt:lpstr>
      <vt:lpstr>游ゴシック Light</vt:lpstr>
      <vt:lpstr>Arial</vt:lpstr>
      <vt:lpstr>Office ​​テーマ</vt:lpstr>
      <vt:lpstr>PowerPoint プレゼンテーション</vt:lpstr>
      <vt:lpstr>研修のゴール</vt:lpstr>
      <vt:lpstr>研修内容</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【ハード面】 転落防止（階段、屋上、踊り場など）、 相談室設置　相談先の掲示　等　　　 【ソフト面】　 生徒が相談しやすい環境づくり、 いじめ防止の学級づくり　等</vt:lpstr>
      <vt:lpstr>PowerPoint プレゼンテーション</vt:lpstr>
      <vt:lpstr>PowerPoint プレゼンテーション</vt:lpstr>
      <vt:lpstr>【よくない例】</vt:lpstr>
      <vt:lpstr>【よい例】</vt:lpstr>
      <vt:lpstr>PowerPoint プレゼンテーション</vt:lpstr>
      <vt:lpstr>PowerPoint プレゼンテーション</vt:lpstr>
      <vt:lpstr>③　自殺予防教育の具体的な取組</vt:lpstr>
      <vt:lpstr>PowerPoint プレゼンテーション</vt:lpstr>
      <vt:lpstr>PowerPoint プレゼンテーション</vt:lpstr>
      <vt:lpstr>自殺予防教育学習プログラム （令和５年３月改訂）</vt:lpstr>
      <vt:lpstr>自殺予防教育学習プログラム改訂のポイント</vt:lpstr>
      <vt:lpstr>自殺予防教育学習プログラム改訂のポイント</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okayamaken</dc:creator>
  <cp:lastModifiedBy>鳥山　順</cp:lastModifiedBy>
  <cp:revision>820</cp:revision>
  <cp:lastPrinted>2023-03-27T06:00:43Z</cp:lastPrinted>
  <dcterms:created xsi:type="dcterms:W3CDTF">2018-06-10T23:54:50Z</dcterms:created>
  <dcterms:modified xsi:type="dcterms:W3CDTF">2023-03-29T00:27:05Z</dcterms:modified>
</cp:coreProperties>
</file>